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77" r:id="rId6"/>
    <p:sldId id="258" r:id="rId7"/>
    <p:sldId id="289" r:id="rId8"/>
    <p:sldId id="257" r:id="rId9"/>
    <p:sldId id="290" r:id="rId10"/>
    <p:sldId id="291" r:id="rId11"/>
    <p:sldId id="269" r:id="rId12"/>
    <p:sldId id="282" r:id="rId13"/>
    <p:sldId id="284" r:id="rId14"/>
    <p:sldId id="288" r:id="rId15"/>
    <p:sldId id="260" r:id="rId16"/>
    <p:sldId id="26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Ferreira, Renata" initials="FR" lastIdx="4" clrIdx="1">
    <p:extLst>
      <p:ext uri="{19B8F6BF-5375-455C-9EA6-DF929625EA0E}">
        <p15:presenceInfo xmlns:p15="http://schemas.microsoft.com/office/powerpoint/2012/main" userId="S-1-5-21-1180395095-3053840551-1943663836-4625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9-20T10:30:45.969" idx="2">
    <p:pos x="2906" y="1830"/>
    <p:text>inicial?</p:text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98C64-2861-4C43-8E5D-36A6B8F35AC5}" type="datetimeFigureOut">
              <a:rPr lang="nl-NL" smtClean="0"/>
              <a:t>20-09-2021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DF5E3-E406-4AC9-9458-BB2CF00CD9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80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ADCD2-0D3B-9D49-9CF0-75FC74319394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481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DF5E3-E406-4AC9-9458-BB2CF00CD9D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814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5273-B0EC-45FD-B92A-FFECA1432DC4}" type="datetimeFigureOut">
              <a:rPr lang="nl-NL" smtClean="0"/>
              <a:t>20-09-2021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DB7-5061-46AD-8462-C3A832750B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74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5273-B0EC-45FD-B92A-FFECA1432DC4}" type="datetimeFigureOut">
              <a:rPr lang="nl-NL" smtClean="0"/>
              <a:t>20-09-2021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DB7-5061-46AD-8462-C3A832750B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5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5273-B0EC-45FD-B92A-FFECA1432DC4}" type="datetimeFigureOut">
              <a:rPr lang="nl-NL" smtClean="0"/>
              <a:t>20-09-2021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DB7-5061-46AD-8462-C3A832750B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86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55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5273-B0EC-45FD-B92A-FFECA1432DC4}" type="datetimeFigureOut">
              <a:rPr lang="nl-NL" smtClean="0"/>
              <a:t>20-09-2021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DB7-5061-46AD-8462-C3A832750B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60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5273-B0EC-45FD-B92A-FFECA1432DC4}" type="datetimeFigureOut">
              <a:rPr lang="nl-NL" smtClean="0"/>
              <a:t>20-09-2021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DB7-5061-46AD-8462-C3A832750B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7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5273-B0EC-45FD-B92A-FFECA1432DC4}" type="datetimeFigureOut">
              <a:rPr lang="nl-NL" smtClean="0"/>
              <a:t>20-09-2021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DB7-5061-46AD-8462-C3A832750B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32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5273-B0EC-45FD-B92A-FFECA1432DC4}" type="datetimeFigureOut">
              <a:rPr lang="nl-NL" smtClean="0"/>
              <a:t>20-09-2021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DB7-5061-46AD-8462-C3A832750B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34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5273-B0EC-45FD-B92A-FFECA1432DC4}" type="datetimeFigureOut">
              <a:rPr lang="nl-NL" smtClean="0"/>
              <a:t>20-09-2021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DB7-5061-46AD-8462-C3A832750B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81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5273-B0EC-45FD-B92A-FFECA1432DC4}" type="datetimeFigureOut">
              <a:rPr lang="nl-NL" smtClean="0"/>
              <a:t>20-09-2021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DB7-5061-46AD-8462-C3A832750B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32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5273-B0EC-45FD-B92A-FFECA1432DC4}" type="datetimeFigureOut">
              <a:rPr lang="nl-NL" smtClean="0"/>
              <a:t>20-09-2021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DB7-5061-46AD-8462-C3A832750B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58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5273-B0EC-45FD-B92A-FFECA1432DC4}" type="datetimeFigureOut">
              <a:rPr lang="nl-NL" smtClean="0"/>
              <a:t>20-09-2021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5DB7-5061-46AD-8462-C3A832750B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35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E5273-B0EC-45FD-B92A-FFECA1432DC4}" type="datetimeFigureOut">
              <a:rPr lang="nl-NL" smtClean="0"/>
              <a:t>20-09-2021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5DB7-5061-46AD-8462-C3A832750B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77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92DD8CE-F9FF-45E5-B923-5221E830C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80034"/>
            <a:ext cx="12307079" cy="7528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998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/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/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Desenvolvimento </a:t>
            </a:r>
            <a:r>
              <a:rPr lang="pt-BR" dirty="0" smtClean="0">
                <a:solidFill>
                  <a:schemeClr val="bg1"/>
                </a:solidFill>
              </a:rPr>
              <a:t>da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 Eólica Offshore 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nos Países Baixos</a:t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</a:rPr>
              <a:t>Experiência em</a:t>
            </a:r>
            <a:br>
              <a:rPr lang="pt-BR" sz="3600" dirty="0" smtClean="0">
                <a:solidFill>
                  <a:schemeClr val="bg1"/>
                </a:solidFill>
              </a:rPr>
            </a:br>
            <a:r>
              <a:rPr lang="pt-BR" sz="3600" dirty="0" smtClean="0">
                <a:solidFill>
                  <a:schemeClr val="bg1"/>
                </a:solidFill>
              </a:rPr>
              <a:t> Regulação e Estimulação do Mercado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F683DB-DA12-4878-BCF6-41203D111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24" y="-1331779"/>
            <a:ext cx="4297680" cy="238353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735077" y="6370884"/>
            <a:ext cx="4572000" cy="48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</a:rPr>
              <a:t>FIRJAN, 21 de Setembro de 2021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4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Net op zee IJmuiden Ver Alpha - TenneT">
            <a:extLst>
              <a:ext uri="{FF2B5EF4-FFF2-40B4-BE49-F238E27FC236}">
                <a16:creationId xmlns:a16="http://schemas.microsoft.com/office/drawing/2014/main" id="{1C28B630-F1F9-405D-BD00-2491CF54A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r="15464"/>
          <a:stretch/>
        </p:blipFill>
        <p:spPr bwMode="auto">
          <a:xfrm>
            <a:off x="142240" y="860901"/>
            <a:ext cx="6096000" cy="57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51D188AD-2C78-4BF7-B89B-3C2844366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591" y="2287722"/>
            <a:ext cx="5590592" cy="4351338"/>
          </a:xfrm>
        </p:spPr>
        <p:txBody>
          <a:bodyPr/>
          <a:lstStyle/>
          <a:p>
            <a:pPr lvl="1"/>
            <a:r>
              <a:rPr lang="pt-BR" dirty="0" smtClean="0"/>
              <a:t>Planejamento</a:t>
            </a:r>
          </a:p>
          <a:p>
            <a:pPr lvl="2"/>
            <a:r>
              <a:rPr lang="pt-BR" dirty="0" smtClean="0"/>
              <a:t>Concursos anuais</a:t>
            </a:r>
          </a:p>
          <a:p>
            <a:pPr lvl="2"/>
            <a:r>
              <a:rPr lang="pt-BR" dirty="0" smtClean="0"/>
              <a:t>Planejado até 2030, preparações em caminho para 2040</a:t>
            </a:r>
          </a:p>
          <a:p>
            <a:pPr lvl="1"/>
            <a:r>
              <a:rPr lang="pt-BR" dirty="0" smtClean="0"/>
              <a:t>Padronização</a:t>
            </a:r>
          </a:p>
          <a:p>
            <a:pPr lvl="2"/>
            <a:r>
              <a:rPr lang="pt-BR" dirty="0" smtClean="0"/>
              <a:t>Operador Nacional de Transmissão (TSO TenneT)</a:t>
            </a:r>
            <a:br>
              <a:rPr lang="pt-BR" dirty="0" smtClean="0"/>
            </a:br>
            <a:r>
              <a:rPr lang="pt-BR" dirty="0" smtClean="0"/>
              <a:t>AC plataformas 700-750 MW</a:t>
            </a:r>
            <a:br>
              <a:rPr lang="pt-BR" dirty="0" smtClean="0"/>
            </a:br>
            <a:r>
              <a:rPr lang="pt-BR" dirty="0" smtClean="0"/>
              <a:t>DC plataformas 2 GW</a:t>
            </a:r>
          </a:p>
          <a:p>
            <a:pPr lvl="2"/>
            <a:r>
              <a:rPr lang="pt-BR" dirty="0" smtClean="0"/>
              <a:t>Condições de licenciamento</a:t>
            </a:r>
          </a:p>
          <a:p>
            <a:pPr marL="914400" lvl="2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8EDB209-6023-463D-8C74-CE987F6D2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19182" r="44878" b="67343"/>
          <a:stretch/>
        </p:blipFill>
        <p:spPr>
          <a:xfrm>
            <a:off x="5880409" y="6664149"/>
            <a:ext cx="431182" cy="19385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574DE6-27B9-4FBB-A96C-1615639FEF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25406" r="44878" b="22224"/>
          <a:stretch/>
        </p:blipFill>
        <p:spPr>
          <a:xfrm>
            <a:off x="5880409" y="0"/>
            <a:ext cx="431182" cy="753429"/>
          </a:xfrm>
          <a:prstGeom prst="rect">
            <a:avLst/>
          </a:prstGeom>
        </p:spPr>
      </p:pic>
      <p:sp>
        <p:nvSpPr>
          <p:cNvPr id="10" name="Titel 2">
            <a:extLst>
              <a:ext uri="{FF2B5EF4-FFF2-40B4-BE49-F238E27FC236}">
                <a16:creationId xmlns:a16="http://schemas.microsoft.com/office/drawing/2014/main" id="{BA2143E5-8BD9-40C8-B748-BC17D5EF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679" y="922655"/>
            <a:ext cx="5451201" cy="116283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Planejamento &amp; padronização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43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ffshore wind | Van Oord">
            <a:extLst>
              <a:ext uri="{FF2B5EF4-FFF2-40B4-BE49-F238E27FC236}">
                <a16:creationId xmlns:a16="http://schemas.microsoft.com/office/drawing/2014/main" id="{320CE97A-CD66-474C-9B06-A9B30A25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40" y="-765111"/>
            <a:ext cx="12301480" cy="87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8EDB209-6023-463D-8C74-CE987F6D2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19182" r="44878" b="67343"/>
          <a:stretch/>
        </p:blipFill>
        <p:spPr>
          <a:xfrm>
            <a:off x="5880409" y="6664149"/>
            <a:ext cx="431182" cy="19385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574DE6-27B9-4FBB-A96C-1615639FEF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25406" r="44878" b="22224"/>
          <a:stretch/>
        </p:blipFill>
        <p:spPr>
          <a:xfrm>
            <a:off x="5880409" y="0"/>
            <a:ext cx="431182" cy="75342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1FCE650-EB87-4BC7-8832-70F5EA8BE2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29168" r="46656" b="29860"/>
          <a:stretch/>
        </p:blipFill>
        <p:spPr>
          <a:xfrm>
            <a:off x="36000" y="1612415"/>
            <a:ext cx="4536000" cy="21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654C949-5312-4D37-8A9A-6EC91F9C3CDA}"/>
              </a:ext>
            </a:extLst>
          </p:cNvPr>
          <p:cNvSpPr txBox="1">
            <a:spLocks/>
          </p:cNvSpPr>
          <p:nvPr/>
        </p:nvSpPr>
        <p:spPr>
          <a:xfrm>
            <a:off x="233266" y="1161022"/>
            <a:ext cx="12013474" cy="966358"/>
          </a:xfrm>
          <a:prstGeom prst="rect">
            <a:avLst/>
          </a:prstGeom>
          <a:effectLst>
            <a:outerShdw dist="38100" sx="1000" sy="1000" algn="tl" rotWithShape="0">
              <a:schemeClr val="bg1"/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Public</a:t>
            </a:r>
            <a:r>
              <a:rPr lang="en-GB" sz="2000" b="1" dirty="0">
                <a:solidFill>
                  <a:srgbClr val="027AC9"/>
                </a:solidFill>
                <a:latin typeface="Verdana" charset="0"/>
                <a:ea typeface="Verdana" charset="0"/>
                <a:cs typeface="Verdana" charset="0"/>
              </a:rPr>
              <a:t>                    </a:t>
            </a:r>
            <a:r>
              <a:rPr lang="en-GB" sz="2000" b="1" dirty="0">
                <a:solidFill>
                  <a:srgbClr val="F17E14"/>
                </a:solidFill>
                <a:latin typeface="Verdana" charset="0"/>
                <a:ea typeface="Verdana" charset="0"/>
                <a:cs typeface="Verdana" charset="0"/>
              </a:rPr>
              <a:t>Private → </a:t>
            </a:r>
            <a:endParaRPr lang="nl-NL" sz="2000" b="1" dirty="0">
              <a:solidFill>
                <a:srgbClr val="F17E14"/>
              </a:solidFill>
              <a:effectLst>
                <a:outerShdw sx="1000" sy="1000" algn="ctr" rotWithShape="0">
                  <a:srgbClr val="000000"/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8790043-0E99-4E06-99DC-7934C100F1AF}"/>
              </a:ext>
            </a:extLst>
          </p:cNvPr>
          <p:cNvSpPr txBox="1"/>
          <p:nvPr/>
        </p:nvSpPr>
        <p:spPr>
          <a:xfrm>
            <a:off x="2817845" y="2470232"/>
            <a:ext cx="914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dirty="0">
                <a:solidFill>
                  <a:schemeClr val="bg1"/>
                </a:solidFill>
              </a:rPr>
              <a:t>Permit</a:t>
            </a:r>
          </a:p>
        </p:txBody>
      </p:sp>
    </p:spTree>
    <p:extLst>
      <p:ext uri="{BB962C8B-B14F-4D97-AF65-F5344CB8AC3E}">
        <p14:creationId xmlns:p14="http://schemas.microsoft.com/office/powerpoint/2010/main" val="5444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kaart&#10;&#10;Automatisch gegenereerde beschrijving">
            <a:extLst>
              <a:ext uri="{FF2B5EF4-FFF2-40B4-BE49-F238E27FC236}">
                <a16:creationId xmlns:a16="http://schemas.microsoft.com/office/drawing/2014/main" id="{D27A0EF5-6F8E-4252-8882-332A7B50D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" y="0"/>
            <a:ext cx="5121445" cy="6858000"/>
          </a:xfrm>
          <a:prstGeom prst="rect">
            <a:avLst/>
          </a:prstGeom>
        </p:spPr>
      </p:pic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51D188AD-2C78-4BF7-B89B-3C2844366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0409" y="1604900"/>
            <a:ext cx="6311591" cy="4351338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+ &gt;27 GW, cumulativo 2040: &gt;38 GW</a:t>
            </a:r>
          </a:p>
          <a:p>
            <a:pPr marL="457200" lvl="1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Considerações:</a:t>
            </a:r>
            <a:endParaRPr lang="pt-BR" sz="2800" dirty="0" smtClean="0"/>
          </a:p>
          <a:p>
            <a:pPr lvl="1"/>
            <a:r>
              <a:rPr lang="pt-BR" dirty="0" smtClean="0"/>
              <a:t>Novas zonas EO a serem delineadas</a:t>
            </a:r>
          </a:p>
          <a:p>
            <a:pPr lvl="1"/>
            <a:r>
              <a:rPr lang="pt-BR" dirty="0" smtClean="0"/>
              <a:t>Desenvolvimento das zonas em fases</a:t>
            </a:r>
          </a:p>
          <a:p>
            <a:pPr lvl="1"/>
            <a:r>
              <a:rPr lang="pt-BR" dirty="0" smtClean="0"/>
              <a:t>Considerar a demanda futura!</a:t>
            </a:r>
          </a:p>
          <a:p>
            <a:pPr lvl="2"/>
            <a:r>
              <a:rPr lang="pt-BR" dirty="0" smtClean="0"/>
              <a:t>2030: demanda 80% fornecida por eólica onshore e offshore e solar</a:t>
            </a:r>
          </a:p>
          <a:p>
            <a:pPr lvl="2"/>
            <a:r>
              <a:rPr lang="pt-BR" dirty="0" smtClean="0"/>
              <a:t>Aumento da EO pós 2030 para atender nova demanda causada pela transição energética</a:t>
            </a:r>
          </a:p>
          <a:p>
            <a:pPr lvl="1"/>
            <a:r>
              <a:rPr lang="pt-BR" dirty="0" smtClean="0"/>
              <a:t>Atender às iniciativas de hidrogênio, verde e azul</a:t>
            </a:r>
          </a:p>
          <a:p>
            <a:endParaRPr lang="pt-BR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8EDB209-6023-463D-8C74-CE987F6D2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19182" r="44878" b="67343"/>
          <a:stretch/>
        </p:blipFill>
        <p:spPr>
          <a:xfrm>
            <a:off x="5880409" y="6664149"/>
            <a:ext cx="431182" cy="19385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574DE6-27B9-4FBB-A96C-1615639FEF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25406" r="44878" b="22224"/>
          <a:stretch/>
        </p:blipFill>
        <p:spPr>
          <a:xfrm>
            <a:off x="5880409" y="0"/>
            <a:ext cx="431182" cy="753429"/>
          </a:xfrm>
          <a:prstGeom prst="rect">
            <a:avLst/>
          </a:prstGeom>
        </p:spPr>
      </p:pic>
      <p:sp>
        <p:nvSpPr>
          <p:cNvPr id="10" name="Titel 2">
            <a:extLst>
              <a:ext uri="{FF2B5EF4-FFF2-40B4-BE49-F238E27FC236}">
                <a16:creationId xmlns:a16="http://schemas.microsoft.com/office/drawing/2014/main" id="{BA2143E5-8BD9-40C8-B748-BC17D5EF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99" y="376714"/>
            <a:ext cx="5042209" cy="1325563"/>
          </a:xfrm>
        </p:spPr>
        <p:txBody>
          <a:bodyPr>
            <a:normAutofit/>
          </a:bodyPr>
          <a:lstStyle/>
          <a:p>
            <a:r>
              <a:rPr lang="en-GB" dirty="0"/>
              <a:t>Roadmap 2040</a:t>
            </a:r>
          </a:p>
        </p:txBody>
      </p:sp>
    </p:spTree>
    <p:extLst>
      <p:ext uri="{BB962C8B-B14F-4D97-AF65-F5344CB8AC3E}">
        <p14:creationId xmlns:p14="http://schemas.microsoft.com/office/powerpoint/2010/main" val="18841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C8BCE80-C2D3-426C-B00D-4192603A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85" y="-16979"/>
            <a:ext cx="12252370" cy="689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8EDB209-6023-463D-8C74-CE987F6D2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19182" r="44878" b="67343"/>
          <a:stretch/>
        </p:blipFill>
        <p:spPr>
          <a:xfrm>
            <a:off x="5880409" y="6664149"/>
            <a:ext cx="431182" cy="19385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574DE6-27B9-4FBB-A96C-1615639FEF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25406" r="44878" b="22224"/>
          <a:stretch/>
        </p:blipFill>
        <p:spPr>
          <a:xfrm>
            <a:off x="5880409" y="0"/>
            <a:ext cx="431182" cy="753429"/>
          </a:xfrm>
          <a:prstGeom prst="rect">
            <a:avLst/>
          </a:prstGeom>
        </p:spPr>
      </p:pic>
      <p:sp>
        <p:nvSpPr>
          <p:cNvPr id="10" name="Titel 10">
            <a:extLst>
              <a:ext uri="{FF2B5EF4-FFF2-40B4-BE49-F238E27FC236}">
                <a16:creationId xmlns:a16="http://schemas.microsoft.com/office/drawing/2014/main" id="{86ECCA9E-13D5-4FB5-A483-CD3039C0D747}"/>
              </a:ext>
            </a:extLst>
          </p:cNvPr>
          <p:cNvSpPr txBox="1">
            <a:spLocks/>
          </p:cNvSpPr>
          <p:nvPr/>
        </p:nvSpPr>
        <p:spPr>
          <a:xfrm>
            <a:off x="8281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</a:rPr>
              <a:t>Pólos de energia offshore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al 6"/>
          <p:cNvSpPr/>
          <p:nvPr/>
        </p:nvSpPr>
        <p:spPr>
          <a:xfrm>
            <a:off x="5446093" y="1692519"/>
            <a:ext cx="907625" cy="885917"/>
          </a:xfrm>
          <a:prstGeom prst="ellipse">
            <a:avLst/>
          </a:prstGeom>
          <a:noFill/>
          <a:ln w="63500">
            <a:solidFill>
              <a:srgbClr val="123552"/>
            </a:solidFill>
          </a:ln>
          <a:effectLst>
            <a:outerShdw sx="1000" sy="1000" algn="ctr" rotWithShape="0">
              <a:srgbClr val="DC7317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25406" r="44878" b="22224"/>
          <a:stretch/>
        </p:blipFill>
        <p:spPr>
          <a:xfrm>
            <a:off x="5808546" y="1"/>
            <a:ext cx="574909" cy="100457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19182" r="44878" b="67343"/>
          <a:stretch/>
        </p:blipFill>
        <p:spPr>
          <a:xfrm>
            <a:off x="5808546" y="6599533"/>
            <a:ext cx="574909" cy="2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73091EEB-CF9D-4192-B9C0-8D7D46D4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8EDB209-6023-463D-8C74-CE987F6D2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19182" r="44878" b="67343"/>
          <a:stretch/>
        </p:blipFill>
        <p:spPr>
          <a:xfrm>
            <a:off x="5880409" y="6664149"/>
            <a:ext cx="431182" cy="19385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574DE6-27B9-4FBB-A96C-1615639FEF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25406" r="44878" b="22224"/>
          <a:stretch/>
        </p:blipFill>
        <p:spPr>
          <a:xfrm>
            <a:off x="5880409" y="0"/>
            <a:ext cx="431182" cy="75342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87B19B9-2AA0-4025-85CB-30CB4E7C995D}"/>
              </a:ext>
            </a:extLst>
          </p:cNvPr>
          <p:cNvSpPr txBox="1">
            <a:spLocks/>
          </p:cNvSpPr>
          <p:nvPr/>
        </p:nvSpPr>
        <p:spPr>
          <a:xfrm>
            <a:off x="377652" y="681041"/>
            <a:ext cx="8388691" cy="1512731"/>
          </a:xfrm>
          <a:prstGeom prst="rect">
            <a:avLst/>
          </a:prstGeom>
          <a:effectLst>
            <a:outerShdw dist="38100" sx="1000" sy="1000" algn="tl" rotWithShape="0">
              <a:schemeClr val="bg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4400" dirty="0" smtClean="0">
                <a:solidFill>
                  <a:srgbClr val="027AC9"/>
                </a:solidFill>
                <a:latin typeface="Verdana" charset="0"/>
                <a:ea typeface="Verdana" charset="0"/>
                <a:cs typeface="Verdana" charset="0"/>
              </a:rPr>
              <a:t>Os Países Baixos</a:t>
            </a:r>
          </a:p>
          <a:p>
            <a:pPr>
              <a:lnSpc>
                <a:spcPct val="100000"/>
              </a:lnSpc>
            </a:pPr>
            <a:r>
              <a:rPr lang="pt-BR" sz="2800" dirty="0" smtClean="0">
                <a:solidFill>
                  <a:srgbClr val="027AC9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alguns dados (2018)</a:t>
            </a:r>
            <a:endParaRPr lang="pt-BR" sz="2800" dirty="0">
              <a:solidFill>
                <a:srgbClr val="027AC9"/>
              </a:solidFill>
              <a:effectLst>
                <a:outerShdw sx="1000" sy="1000" algn="ctr" rotWithShape="0">
                  <a:srgbClr val="000000"/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C15B810D-288F-485B-B4A1-F1387564A300}"/>
              </a:ext>
            </a:extLst>
          </p:cNvPr>
          <p:cNvSpPr txBox="1">
            <a:spLocks/>
          </p:cNvSpPr>
          <p:nvPr/>
        </p:nvSpPr>
        <p:spPr>
          <a:xfrm>
            <a:off x="377652" y="2473047"/>
            <a:ext cx="5270589" cy="3409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Consumo de energia: 	90% fósseis</a:t>
            </a:r>
          </a:p>
          <a:p>
            <a:pPr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Energia elétrica: 	115 </a:t>
            </a:r>
            <a:r>
              <a:rPr lang="pt-BR" sz="1600" dirty="0" err="1" smtClean="0">
                <a:latin typeface="Verdana" charset="0"/>
                <a:ea typeface="Verdana" charset="0"/>
                <a:cs typeface="Verdana" charset="0"/>
              </a:rPr>
              <a:t>TWh</a:t>
            </a:r>
            <a:endParaRPr lang="pt-BR" sz="1600" dirty="0" smtClean="0">
              <a:latin typeface="Verdana" charset="0"/>
              <a:ea typeface="Verdana" charset="0"/>
              <a:cs typeface="Verdana" charset="0"/>
            </a:endParaRPr>
          </a:p>
          <a:p>
            <a:pPr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... da qual renovável: 	16 </a:t>
            </a:r>
            <a:r>
              <a:rPr lang="pt-BR" sz="1600" dirty="0" err="1" smtClean="0">
                <a:latin typeface="Verdana" charset="0"/>
                <a:ea typeface="Verdana" charset="0"/>
                <a:cs typeface="Verdana" charset="0"/>
              </a:rPr>
              <a:t>TWh</a:t>
            </a:r>
            <a:endParaRPr lang="pt-BR" sz="1600" dirty="0" smtClean="0">
              <a:latin typeface="Verdana" charset="0"/>
              <a:ea typeface="Verdana" charset="0"/>
              <a:cs typeface="Verdana" charset="0"/>
            </a:endParaRPr>
          </a:p>
          <a:p>
            <a:pPr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.. eólica: 		6.6 </a:t>
            </a:r>
            <a:r>
              <a:rPr lang="pt-BR" sz="1600" dirty="0" err="1" smtClean="0">
                <a:latin typeface="Verdana" charset="0"/>
                <a:ea typeface="Verdana" charset="0"/>
                <a:cs typeface="Verdana" charset="0"/>
              </a:rPr>
              <a:t>TWh</a:t>
            </a: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 (5.7%)</a:t>
            </a:r>
          </a:p>
          <a:p>
            <a:pPr>
              <a:buFont typeface="Wingdings" charset="2"/>
              <a:buChar char="§"/>
            </a:pPr>
            <a:endParaRPr lang="pt-BR" sz="1600" dirty="0" smtClean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Eólica:</a:t>
            </a:r>
          </a:p>
          <a:p>
            <a:pPr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Capacidade instalada: 	5000 MW</a:t>
            </a:r>
          </a:p>
          <a:p>
            <a:pPr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... </a:t>
            </a:r>
            <a:r>
              <a:rPr lang="pt-BR" sz="1600" dirty="0">
                <a:latin typeface="Verdana" charset="0"/>
                <a:ea typeface="Verdana" charset="0"/>
                <a:cs typeface="Verdana" charset="0"/>
              </a:rPr>
              <a:t>d</a:t>
            </a: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a qual offshore:	1000 MW</a:t>
            </a:r>
          </a:p>
          <a:p>
            <a:pPr>
              <a:buFont typeface="Wingdings" charset="2"/>
              <a:buChar char="§"/>
            </a:pPr>
            <a:endParaRPr lang="pt-BR" sz="1600" dirty="0" smtClean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Eficiência da Eólica Offshore nos PB:</a:t>
            </a:r>
          </a:p>
          <a:p>
            <a:pPr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10 MW instalados = 40 </a:t>
            </a:r>
            <a:r>
              <a:rPr lang="pt-BR" sz="1600" dirty="0" err="1" smtClean="0">
                <a:latin typeface="Verdana" charset="0"/>
                <a:ea typeface="Verdana" charset="0"/>
                <a:cs typeface="Verdana" charset="0"/>
              </a:rPr>
              <a:t>GWh</a:t>
            </a: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 = 0.035% da demanda</a:t>
            </a:r>
          </a:p>
        </p:txBody>
      </p:sp>
    </p:spTree>
    <p:extLst>
      <p:ext uri="{BB962C8B-B14F-4D97-AF65-F5344CB8AC3E}">
        <p14:creationId xmlns:p14="http://schemas.microsoft.com/office/powerpoint/2010/main" val="248657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B8EDB209-6023-463D-8C74-CE987F6D23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19182" r="44878" b="67343"/>
          <a:stretch/>
        </p:blipFill>
        <p:spPr>
          <a:xfrm>
            <a:off x="5880409" y="6664149"/>
            <a:ext cx="431182" cy="19385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574DE6-27B9-4FBB-A96C-1615639FE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25406" r="44878" b="22224"/>
          <a:stretch/>
        </p:blipFill>
        <p:spPr>
          <a:xfrm>
            <a:off x="5880409" y="0"/>
            <a:ext cx="431182" cy="75342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87B19B9-2AA0-4025-85CB-30CB4E7C995D}"/>
              </a:ext>
            </a:extLst>
          </p:cNvPr>
          <p:cNvSpPr txBox="1">
            <a:spLocks/>
          </p:cNvSpPr>
          <p:nvPr/>
        </p:nvSpPr>
        <p:spPr>
          <a:xfrm>
            <a:off x="377652" y="681041"/>
            <a:ext cx="11396260" cy="1512731"/>
          </a:xfrm>
          <a:prstGeom prst="rect">
            <a:avLst/>
          </a:prstGeom>
          <a:effectLst>
            <a:outerShdw dist="38100" sx="1000" sy="1000" algn="tl" rotWithShape="0">
              <a:schemeClr val="bg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4400" dirty="0" smtClean="0">
                <a:solidFill>
                  <a:srgbClr val="027AC9"/>
                </a:solidFill>
                <a:latin typeface="Verdana" charset="0"/>
                <a:ea typeface="Verdana" charset="0"/>
                <a:cs typeface="Verdana" charset="0"/>
              </a:rPr>
              <a:t>Países </a:t>
            </a:r>
            <a:r>
              <a:rPr lang="pt-BR" sz="4400" dirty="0" smtClean="0">
                <a:solidFill>
                  <a:srgbClr val="027AC9"/>
                </a:solidFill>
                <a:latin typeface="Verdana" charset="0"/>
                <a:ea typeface="Verdana" charset="0"/>
                <a:cs typeface="Verdana" charset="0"/>
              </a:rPr>
              <a:t>Baixos</a:t>
            </a:r>
          </a:p>
          <a:p>
            <a:pPr>
              <a:lnSpc>
                <a:spcPct val="100000"/>
              </a:lnSpc>
            </a:pPr>
            <a:r>
              <a:rPr lang="pt-BR" sz="2800" dirty="0" smtClean="0">
                <a:solidFill>
                  <a:srgbClr val="027AC9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Histórico do desenvolvimento do sector Eólica Offshore</a:t>
            </a:r>
            <a:endParaRPr lang="pt-BR" sz="2800" dirty="0">
              <a:solidFill>
                <a:srgbClr val="027AC9"/>
              </a:solidFill>
              <a:effectLst>
                <a:outerShdw sx="1000" sy="1000" algn="ctr" rotWithShape="0">
                  <a:srgbClr val="000000"/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C15B810D-288F-485B-B4A1-F1387564A300}"/>
              </a:ext>
            </a:extLst>
          </p:cNvPr>
          <p:cNvSpPr txBox="1">
            <a:spLocks/>
          </p:cNvSpPr>
          <p:nvPr/>
        </p:nvSpPr>
        <p:spPr>
          <a:xfrm>
            <a:off x="377651" y="2181733"/>
            <a:ext cx="11485273" cy="4081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&lt; 2013: </a:t>
            </a:r>
          </a:p>
          <a:p>
            <a:pPr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seleção do local, investigação, pedido de licenciamento – tudo feito pelo empreendedor. </a:t>
            </a:r>
          </a:p>
          <a:p>
            <a:pPr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alto custo/risco, sem garantia de obter subsídio  -&gt; 80 pedidos , 4 licenciados</a:t>
            </a:r>
          </a:p>
          <a:p>
            <a:pPr marL="0" indent="0">
              <a:buNone/>
            </a:pPr>
            <a:endParaRPr lang="pt-BR" sz="1600" dirty="0" smtClean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2013: </a:t>
            </a:r>
          </a:p>
          <a:p>
            <a:pPr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‘Grande Coligação’ : Governo, Fed. Indústria, sindicatos, organizações ambientais, produtores de energia concluem ‘Acordo de Energia’</a:t>
            </a:r>
          </a:p>
          <a:p>
            <a:pPr marL="0" indent="0">
              <a:buNone/>
            </a:pPr>
            <a:endParaRPr lang="pt-BR" sz="1600" dirty="0" smtClean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2018:</a:t>
            </a:r>
          </a:p>
          <a:p>
            <a:pPr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 Decisão de terminar produção de gás natural em Groningen</a:t>
            </a:r>
          </a:p>
          <a:p>
            <a:pPr marL="0" indent="0">
              <a:buNone/>
            </a:pPr>
            <a:endParaRPr lang="pt-BR" sz="1600" dirty="0" smtClean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2019:</a:t>
            </a:r>
          </a:p>
          <a:p>
            <a:pPr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Acordo Nacional Climático: eletricidade 2030 - 70% renováveis; 2050 – 100% renováveis</a:t>
            </a:r>
          </a:p>
          <a:p>
            <a:pPr marL="0" indent="0">
              <a:buNone/>
            </a:pPr>
            <a:endParaRPr lang="pt-BR" sz="24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9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1825093E-2A5F-4782-AFDE-8D73743C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873" y="314791"/>
            <a:ext cx="5181600" cy="1325563"/>
          </a:xfrm>
        </p:spPr>
        <p:txBody>
          <a:bodyPr/>
          <a:lstStyle/>
          <a:p>
            <a:r>
              <a:rPr lang="nl-NL" dirty="0"/>
              <a:t>Roadmap 2030</a:t>
            </a:r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51D188AD-2C78-4BF7-B89B-3C2844366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9772" y="1825625"/>
            <a:ext cx="5181600" cy="4351338"/>
          </a:xfrm>
        </p:spPr>
        <p:txBody>
          <a:bodyPr/>
          <a:lstStyle/>
          <a:p>
            <a:r>
              <a:rPr lang="nl-NL" dirty="0"/>
              <a:t>11.5 GW, </a:t>
            </a:r>
            <a:r>
              <a:rPr lang="nl-NL" dirty="0" smtClean="0"/>
              <a:t>no caminho certo</a:t>
            </a:r>
            <a:endParaRPr lang="nl-NL" dirty="0"/>
          </a:p>
          <a:p>
            <a:r>
              <a:rPr lang="nl-NL" dirty="0" smtClean="0"/>
              <a:t>Chamada pra fazer + 2-10 GW</a:t>
            </a:r>
          </a:p>
          <a:p>
            <a:r>
              <a:rPr lang="en-US" dirty="0" smtClean="0"/>
              <a:t>Preços caindo:</a:t>
            </a:r>
          </a:p>
          <a:p>
            <a:pPr lvl="1"/>
            <a:r>
              <a:rPr lang="en-US" dirty="0" smtClean="0"/>
              <a:t>Borssele I&amp;II : 	</a:t>
            </a:r>
            <a:r>
              <a:rPr lang="nl-NL" dirty="0" smtClean="0"/>
              <a:t>€ </a:t>
            </a:r>
            <a:r>
              <a:rPr lang="nl-NL" dirty="0"/>
              <a:t>72.70 / </a:t>
            </a:r>
            <a:r>
              <a:rPr lang="nl-NL" dirty="0" smtClean="0"/>
              <a:t>MWh</a:t>
            </a:r>
          </a:p>
          <a:p>
            <a:pPr lvl="1"/>
            <a:r>
              <a:rPr lang="en-US" dirty="0" smtClean="0"/>
              <a:t>Borssele III&amp;IV: 	</a:t>
            </a:r>
            <a:r>
              <a:rPr lang="nl-NL" dirty="0"/>
              <a:t>€ 54.50 / MWh</a:t>
            </a:r>
          </a:p>
          <a:p>
            <a:pPr lvl="1"/>
            <a:r>
              <a:rPr lang="en-US" dirty="0" err="1" smtClean="0"/>
              <a:t>chamadas</a:t>
            </a:r>
            <a:r>
              <a:rPr lang="en-US" dirty="0" smtClean="0"/>
              <a:t> seguintes: sem subsídio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8EDB209-6023-463D-8C74-CE987F6D23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19182" r="44878" b="67343"/>
          <a:stretch/>
        </p:blipFill>
        <p:spPr>
          <a:xfrm>
            <a:off x="5880409" y="6664149"/>
            <a:ext cx="431182" cy="19385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574DE6-27B9-4FBB-A96C-1615639FE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25406" r="44878" b="22224"/>
          <a:stretch/>
        </p:blipFill>
        <p:spPr>
          <a:xfrm>
            <a:off x="5880409" y="0"/>
            <a:ext cx="431182" cy="753429"/>
          </a:xfrm>
          <a:prstGeom prst="rect">
            <a:avLst/>
          </a:prstGeom>
        </p:spPr>
      </p:pic>
      <p:pic>
        <p:nvPicPr>
          <p:cNvPr id="18" name="Afbeelding 17" descr="Afbeelding met kaart&#10;&#10;Automatisch gegenereerde beschrijving">
            <a:extLst>
              <a:ext uri="{FF2B5EF4-FFF2-40B4-BE49-F238E27FC236}">
                <a16:creationId xmlns:a16="http://schemas.microsoft.com/office/drawing/2014/main" id="{F943A866-A0A3-43D1-B4FE-CB9686133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852"/>
            <a:ext cx="5551714" cy="72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B8EDB209-6023-463D-8C74-CE987F6D23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19182" r="44878" b="67343"/>
          <a:stretch/>
        </p:blipFill>
        <p:spPr>
          <a:xfrm>
            <a:off x="5880409" y="6664149"/>
            <a:ext cx="431182" cy="19385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574DE6-27B9-4FBB-A96C-1615639FE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25406" r="44878" b="22224"/>
          <a:stretch/>
        </p:blipFill>
        <p:spPr>
          <a:xfrm>
            <a:off x="5880409" y="0"/>
            <a:ext cx="431182" cy="75342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87B19B9-2AA0-4025-85CB-30CB4E7C995D}"/>
              </a:ext>
            </a:extLst>
          </p:cNvPr>
          <p:cNvSpPr txBox="1">
            <a:spLocks/>
          </p:cNvSpPr>
          <p:nvPr/>
        </p:nvSpPr>
        <p:spPr>
          <a:xfrm>
            <a:off x="377652" y="681041"/>
            <a:ext cx="11396260" cy="1512731"/>
          </a:xfrm>
          <a:prstGeom prst="rect">
            <a:avLst/>
          </a:prstGeom>
          <a:effectLst>
            <a:outerShdw dist="38100" sx="1000" sy="1000" algn="tl" rotWithShape="0">
              <a:schemeClr val="bg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4400" dirty="0" smtClean="0">
                <a:solidFill>
                  <a:srgbClr val="027AC9"/>
                </a:solidFill>
                <a:latin typeface="Verdana" charset="0"/>
                <a:ea typeface="Verdana" charset="0"/>
                <a:cs typeface="Verdana" charset="0"/>
              </a:rPr>
              <a:t>Regulamentação da Eólica Offshore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027AC9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Como é feito?</a:t>
            </a:r>
            <a:endParaRPr lang="nl-NL" sz="2800" dirty="0">
              <a:solidFill>
                <a:srgbClr val="027AC9"/>
              </a:solidFill>
              <a:effectLst>
                <a:outerShdw sx="1000" sy="1000" algn="ctr" rotWithShape="0">
                  <a:srgbClr val="000000"/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C15B810D-288F-485B-B4A1-F1387564A300}"/>
              </a:ext>
            </a:extLst>
          </p:cNvPr>
          <p:cNvSpPr txBox="1">
            <a:spLocks/>
          </p:cNvSpPr>
          <p:nvPr/>
        </p:nvSpPr>
        <p:spPr>
          <a:xfrm>
            <a:off x="377651" y="2181733"/>
            <a:ext cx="11485273" cy="4081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 smtClean="0">
                <a:latin typeface="Verdana" charset="0"/>
                <a:ea typeface="Verdana" charset="0"/>
                <a:cs typeface="Verdana" charset="0"/>
              </a:rPr>
              <a:t>Etapas 1 – 5 (de 10):</a:t>
            </a:r>
          </a:p>
          <a:p>
            <a:pPr marL="0" indent="0">
              <a:buNone/>
            </a:pPr>
            <a:endParaRPr lang="pt-BR" sz="2000" dirty="0" smtClean="0">
              <a:latin typeface="Verdana" charset="0"/>
              <a:ea typeface="Verdana" charset="0"/>
              <a:cs typeface="Verdana" charset="0"/>
            </a:endParaRPr>
          </a:p>
          <a:p>
            <a:pPr>
              <a:buFont typeface="Wingdings" charset="2"/>
              <a:buChar char="§"/>
            </a:pPr>
            <a:r>
              <a:rPr lang="pt-BR" sz="2000" dirty="0" smtClean="0">
                <a:latin typeface="Verdana" charset="0"/>
                <a:ea typeface="Verdana" charset="0"/>
                <a:cs typeface="Verdana" charset="0"/>
              </a:rPr>
              <a:t>Planejamento espacial </a:t>
            </a:r>
            <a:r>
              <a:rPr lang="pt-BR" sz="2000" dirty="0" smtClean="0">
                <a:latin typeface="Verdana" charset="0"/>
                <a:ea typeface="Verdana" charset="0"/>
                <a:cs typeface="Verdana" charset="0"/>
              </a:rPr>
              <a:t>antecipado </a:t>
            </a:r>
            <a:r>
              <a:rPr lang="pt-BR" sz="2000" dirty="0" smtClean="0">
                <a:latin typeface="Verdana" charset="0"/>
                <a:ea typeface="Verdana" charset="0"/>
                <a:cs typeface="Verdana" charset="0"/>
              </a:rPr>
              <a:t>(GOV)</a:t>
            </a:r>
          </a:p>
          <a:p>
            <a:pPr>
              <a:buFont typeface="Wingdings" charset="2"/>
              <a:buChar char="§"/>
            </a:pPr>
            <a:r>
              <a:rPr lang="pt-BR" sz="2000" dirty="0" smtClean="0">
                <a:latin typeface="Verdana" charset="0"/>
                <a:ea typeface="Verdana" charset="0"/>
                <a:cs typeface="Verdana" charset="0"/>
              </a:rPr>
              <a:t>Desenvolvimento dos planos de ação para a implementação (GOV)</a:t>
            </a:r>
          </a:p>
          <a:p>
            <a:pPr>
              <a:buFont typeface="Wingdings" charset="2"/>
              <a:buChar char="§"/>
            </a:pPr>
            <a:r>
              <a:rPr lang="pt-BR" sz="2000" dirty="0" smtClean="0">
                <a:latin typeface="Verdana" charset="0"/>
                <a:ea typeface="Verdana" charset="0"/>
                <a:cs typeface="Verdana" charset="0"/>
              </a:rPr>
              <a:t>Estudos de impacto ambiental, estudos técnicos do local (GOV – verificação independente)</a:t>
            </a:r>
          </a:p>
          <a:p>
            <a:pPr>
              <a:buFont typeface="Wingdings" charset="2"/>
              <a:buChar char="§"/>
            </a:pPr>
            <a:r>
              <a:rPr lang="pt-BR" sz="2000" dirty="0" smtClean="0">
                <a:latin typeface="Verdana" charset="0"/>
                <a:ea typeface="Verdana" charset="0"/>
                <a:cs typeface="Verdana" charset="0"/>
              </a:rPr>
              <a:t>Construção da ligação à rede (GOV – através do operador nacional do Sistema de Transmissão)</a:t>
            </a:r>
          </a:p>
          <a:p>
            <a:pPr>
              <a:buFont typeface="Wingdings" charset="2"/>
              <a:buChar char="§"/>
            </a:pPr>
            <a:r>
              <a:rPr lang="pt-BR" sz="2000" u="sng" dirty="0" smtClean="0">
                <a:latin typeface="Verdana" charset="0"/>
                <a:ea typeface="Verdana" charset="0"/>
                <a:cs typeface="Verdana" charset="0"/>
              </a:rPr>
              <a:t>Wind Farm Site Decision</a:t>
            </a:r>
            <a:r>
              <a:rPr lang="pt-BR" sz="2000" dirty="0" smtClean="0">
                <a:latin typeface="Verdana" charset="0"/>
                <a:ea typeface="Verdana" charset="0"/>
                <a:cs typeface="Verdana" charset="0"/>
              </a:rPr>
              <a:t> : aprovação final – consulta pública – possibilidade de recurso</a:t>
            </a:r>
          </a:p>
          <a:p>
            <a:pPr>
              <a:buFont typeface="Wingdings" charset="2"/>
              <a:buChar char="§"/>
            </a:pPr>
            <a:endParaRPr lang="pt-BR" sz="1600" dirty="0" smtClean="0">
              <a:latin typeface="Verdana" charset="0"/>
              <a:ea typeface="Verdana" charset="0"/>
              <a:cs typeface="Verdana" charset="0"/>
            </a:endParaRPr>
          </a:p>
          <a:p>
            <a:pPr>
              <a:buFont typeface="Wingdings" charset="2"/>
              <a:buChar char="§"/>
            </a:pPr>
            <a:endParaRPr lang="pt-BR" sz="1600" dirty="0" smtClean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pt-BR" sz="24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7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B8EDB209-6023-463D-8C74-CE987F6D23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19182" r="44878" b="67343"/>
          <a:stretch/>
        </p:blipFill>
        <p:spPr>
          <a:xfrm>
            <a:off x="5880409" y="6664149"/>
            <a:ext cx="431182" cy="19385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574DE6-27B9-4FBB-A96C-1615639FE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25406" r="44878" b="22224"/>
          <a:stretch/>
        </p:blipFill>
        <p:spPr>
          <a:xfrm>
            <a:off x="5880409" y="0"/>
            <a:ext cx="431182" cy="75342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87B19B9-2AA0-4025-85CB-30CB4E7C995D}"/>
              </a:ext>
            </a:extLst>
          </p:cNvPr>
          <p:cNvSpPr txBox="1">
            <a:spLocks/>
          </p:cNvSpPr>
          <p:nvPr/>
        </p:nvSpPr>
        <p:spPr>
          <a:xfrm>
            <a:off x="377652" y="681041"/>
            <a:ext cx="11396260" cy="1512731"/>
          </a:xfrm>
          <a:prstGeom prst="rect">
            <a:avLst/>
          </a:prstGeom>
          <a:effectLst>
            <a:outerShdw dist="38100" sx="1000" sy="1000" algn="tl" rotWithShape="0">
              <a:schemeClr val="bg1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4400" dirty="0" smtClean="0">
                <a:solidFill>
                  <a:srgbClr val="027AC9"/>
                </a:solidFill>
                <a:latin typeface="Verdana" charset="0"/>
                <a:ea typeface="Verdana" charset="0"/>
                <a:cs typeface="Verdana" charset="0"/>
              </a:rPr>
              <a:t>Regulamento da Eólica Offshore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027AC9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Verdana" charset="0"/>
                <a:ea typeface="Verdana" charset="0"/>
                <a:cs typeface="Verdana" charset="0"/>
              </a:rPr>
              <a:t>Como é feito?</a:t>
            </a:r>
            <a:endParaRPr lang="nl-NL" sz="2800" dirty="0">
              <a:solidFill>
                <a:srgbClr val="027AC9"/>
              </a:solidFill>
              <a:effectLst>
                <a:outerShdw sx="1000" sy="1000" algn="ctr" rotWithShape="0">
                  <a:srgbClr val="000000"/>
                </a:outerShdw>
              </a:effectLs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C15B810D-288F-485B-B4A1-F1387564A300}"/>
              </a:ext>
            </a:extLst>
          </p:cNvPr>
          <p:cNvSpPr txBox="1">
            <a:spLocks/>
          </p:cNvSpPr>
          <p:nvPr/>
        </p:nvSpPr>
        <p:spPr>
          <a:xfrm>
            <a:off x="377651" y="2181733"/>
            <a:ext cx="11485273" cy="4081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 smtClean="0">
                <a:latin typeface="Verdana" charset="0"/>
                <a:ea typeface="Verdana" charset="0"/>
                <a:cs typeface="Verdana" charset="0"/>
              </a:rPr>
              <a:t>Etapas 6 – 10:</a:t>
            </a:r>
          </a:p>
          <a:p>
            <a:pPr>
              <a:buFont typeface="Wingdings" charset="2"/>
              <a:buChar char="§"/>
            </a:pPr>
            <a:r>
              <a:rPr lang="pt-BR" sz="2000" dirty="0" smtClean="0">
                <a:latin typeface="Verdana" charset="0"/>
                <a:ea typeface="Verdana" charset="0"/>
                <a:cs typeface="Verdana" charset="0"/>
              </a:rPr>
              <a:t>Processo de concurso (‘one sided CfD’):</a:t>
            </a:r>
          </a:p>
          <a:p>
            <a:pPr lvl="1"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Modelo 1: subsidio mínimo</a:t>
            </a:r>
          </a:p>
          <a:p>
            <a:pPr lvl="1"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Modelo 2: melhor viabilidade</a:t>
            </a:r>
          </a:p>
          <a:p>
            <a:pPr lvl="1">
              <a:buFont typeface="Wingdings" charset="2"/>
              <a:buChar char="§"/>
            </a:pPr>
            <a:r>
              <a:rPr lang="pt-BR" sz="1600" dirty="0" smtClean="0">
                <a:latin typeface="Verdana" charset="0"/>
                <a:ea typeface="Verdana" charset="0"/>
                <a:cs typeface="Verdana" charset="0"/>
              </a:rPr>
              <a:t>Modelo 3: leilão</a:t>
            </a:r>
          </a:p>
          <a:p>
            <a:pPr lvl="1">
              <a:buFont typeface="Wingdings" charset="2"/>
              <a:buChar char="§"/>
            </a:pPr>
            <a:endParaRPr lang="pt-BR" sz="1600" dirty="0" smtClean="0">
              <a:latin typeface="Verdana" charset="0"/>
              <a:ea typeface="Verdana" charset="0"/>
              <a:cs typeface="Verdana" charset="0"/>
            </a:endParaRPr>
          </a:p>
          <a:p>
            <a:pPr>
              <a:buFont typeface="Wingdings" charset="2"/>
              <a:buChar char="§"/>
            </a:pPr>
            <a:r>
              <a:rPr lang="pt-BR" sz="2000" dirty="0" smtClean="0">
                <a:latin typeface="Verdana" charset="0"/>
                <a:ea typeface="Verdana" charset="0"/>
                <a:cs typeface="Verdana" charset="0"/>
              </a:rPr>
              <a:t> Decisão sobre licenciamento</a:t>
            </a:r>
          </a:p>
          <a:p>
            <a:pPr>
              <a:buFont typeface="Wingdings" charset="2"/>
              <a:buChar char="§"/>
            </a:pPr>
            <a:endParaRPr lang="pt-BR" sz="2000" dirty="0" smtClean="0">
              <a:latin typeface="Verdana" charset="0"/>
              <a:ea typeface="Verdana" charset="0"/>
              <a:cs typeface="Verdana" charset="0"/>
            </a:endParaRPr>
          </a:p>
          <a:p>
            <a:pPr>
              <a:buFont typeface="Wingdings" charset="2"/>
              <a:buChar char="§"/>
            </a:pPr>
            <a:r>
              <a:rPr lang="pt-BR" sz="2000" dirty="0" smtClean="0">
                <a:latin typeface="Verdana" charset="0"/>
                <a:ea typeface="Verdana" charset="0"/>
                <a:cs typeface="Verdana" charset="0"/>
              </a:rPr>
              <a:t>Monitoramento da preparação</a:t>
            </a:r>
          </a:p>
          <a:p>
            <a:pPr>
              <a:buFont typeface="Wingdings" charset="2"/>
              <a:buChar char="§"/>
            </a:pPr>
            <a:r>
              <a:rPr lang="pt-BR" sz="2000" dirty="0" smtClean="0">
                <a:latin typeface="Verdana" charset="0"/>
                <a:ea typeface="Verdana" charset="0"/>
                <a:cs typeface="Verdana" charset="0"/>
              </a:rPr>
              <a:t>Monitoramento da construção</a:t>
            </a:r>
          </a:p>
          <a:p>
            <a:pPr>
              <a:buFont typeface="Wingdings" charset="2"/>
              <a:buChar char="§"/>
            </a:pPr>
            <a:r>
              <a:rPr lang="pt-BR" sz="2000" dirty="0" smtClean="0">
                <a:latin typeface="Verdana" charset="0"/>
                <a:ea typeface="Verdana" charset="0"/>
                <a:cs typeface="Verdana" charset="0"/>
              </a:rPr>
              <a:t>Monitoramento da operação</a:t>
            </a:r>
          </a:p>
          <a:p>
            <a:pPr>
              <a:buFont typeface="Wingdings" charset="2"/>
              <a:buChar char="§"/>
            </a:pPr>
            <a:endParaRPr lang="pt-BR" sz="1600" dirty="0" smtClean="0">
              <a:latin typeface="Verdana" charset="0"/>
              <a:ea typeface="Verdana" charset="0"/>
              <a:cs typeface="Verdana" charset="0"/>
            </a:endParaRPr>
          </a:p>
          <a:p>
            <a:pPr>
              <a:buFont typeface="Wingdings" charset="2"/>
              <a:buChar char="§"/>
            </a:pPr>
            <a:endParaRPr lang="pt-BR" sz="1600" dirty="0" smtClean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endParaRPr lang="pt-BR" sz="2400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83" y="1820483"/>
            <a:ext cx="4519202" cy="374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7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1825093E-2A5F-4782-AFDE-8D73743C9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Roadmap 2030: qual é o segredo?</a:t>
            </a:r>
            <a:endParaRPr lang="pt-BR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8EDB209-6023-463D-8C74-CE987F6D23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19182" r="44878" b="67343"/>
          <a:stretch/>
        </p:blipFill>
        <p:spPr>
          <a:xfrm>
            <a:off x="5880409" y="6664149"/>
            <a:ext cx="431182" cy="193851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574DE6-27B9-4FBB-A96C-1615639FE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25406" r="44878" b="22224"/>
          <a:stretch/>
        </p:blipFill>
        <p:spPr>
          <a:xfrm>
            <a:off x="5880409" y="0"/>
            <a:ext cx="431182" cy="753429"/>
          </a:xfrm>
          <a:prstGeom prst="rect">
            <a:avLst/>
          </a:prstGeom>
        </p:spPr>
      </p:pic>
      <p:pic>
        <p:nvPicPr>
          <p:cNvPr id="7170" name="Picture 2" descr="8 Interesting Content Co-Creation Campaigns - Business 2 Community">
            <a:extLst>
              <a:ext uri="{FF2B5EF4-FFF2-40B4-BE49-F238E27FC236}">
                <a16:creationId xmlns:a16="http://schemas.microsoft.com/office/drawing/2014/main" id="{8FA15E75-7A46-4064-B430-36A949482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16" y="1628612"/>
            <a:ext cx="4248236" cy="42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sda touts CSA standardisation in margining countdown - Risk.net">
            <a:extLst>
              <a:ext uri="{FF2B5EF4-FFF2-40B4-BE49-F238E27FC236}">
                <a16:creationId xmlns:a16="http://schemas.microsoft.com/office/drawing/2014/main" id="{DE7437F7-B785-4A3E-B82C-128BD0C8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72" y="4701447"/>
            <a:ext cx="1922397" cy="11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oe Maak Je Een Goede Planning? - Stefan Smits">
            <a:extLst>
              <a:ext uri="{FF2B5EF4-FFF2-40B4-BE49-F238E27FC236}">
                <a16:creationId xmlns:a16="http://schemas.microsoft.com/office/drawing/2014/main" id="{0AFFB00E-F8CA-407E-A208-3E99698E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73" y="1628612"/>
            <a:ext cx="1922397" cy="118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Why You Should De-Risk Your Digital Product (and what that means) |  Differential">
            <a:extLst>
              <a:ext uri="{FF2B5EF4-FFF2-40B4-BE49-F238E27FC236}">
                <a16:creationId xmlns:a16="http://schemas.microsoft.com/office/drawing/2014/main" id="{D4B62692-7F81-4EFD-B793-C356A2F1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344" y="111855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51D188AD-2C78-4BF7-B89B-3C2844366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0883" y="1660849"/>
            <a:ext cx="5590592" cy="4351338"/>
          </a:xfrm>
        </p:spPr>
        <p:txBody>
          <a:bodyPr>
            <a:normAutofit/>
          </a:bodyPr>
          <a:lstStyle/>
          <a:p>
            <a:pPr lvl="1"/>
            <a:r>
              <a:rPr lang="pt-BR" dirty="0" smtClean="0"/>
              <a:t>Consentir</a:t>
            </a:r>
          </a:p>
          <a:p>
            <a:pPr lvl="2"/>
            <a:r>
              <a:rPr lang="pt-BR" dirty="0" smtClean="0"/>
              <a:t>Duas fases:</a:t>
            </a:r>
          </a:p>
          <a:p>
            <a:pPr lvl="3"/>
            <a:r>
              <a:rPr lang="pt-BR" dirty="0" smtClean="0"/>
              <a:t>1</a:t>
            </a:r>
            <a:r>
              <a:rPr lang="pt-BR" baseline="30000" dirty="0" smtClean="0"/>
              <a:t>a</a:t>
            </a:r>
            <a:r>
              <a:rPr lang="pt-BR" dirty="0" smtClean="0"/>
              <a:t> fase: Decisão sobre condições do licenciamento (Wind Farm Site Decision). AIA, possibilidade de recurso.</a:t>
            </a:r>
          </a:p>
          <a:p>
            <a:pPr lvl="3"/>
            <a:r>
              <a:rPr lang="pt-BR" dirty="0" smtClean="0"/>
              <a:t>2</a:t>
            </a:r>
            <a:r>
              <a:rPr lang="pt-BR" baseline="30000" dirty="0" smtClean="0"/>
              <a:t>a</a:t>
            </a:r>
            <a:r>
              <a:rPr lang="pt-BR" dirty="0" smtClean="0"/>
              <a:t> fase: Licença emitida</a:t>
            </a:r>
          </a:p>
          <a:p>
            <a:pPr lvl="2"/>
            <a:r>
              <a:rPr lang="pt-BR" dirty="0" smtClean="0"/>
              <a:t>Proponentes sabem as condições exatas  </a:t>
            </a:r>
          </a:p>
          <a:p>
            <a:pPr lvl="1"/>
            <a:r>
              <a:rPr lang="pt-BR" dirty="0" smtClean="0"/>
              <a:t>Informações sobre o local</a:t>
            </a:r>
          </a:p>
          <a:p>
            <a:pPr lvl="2"/>
            <a:r>
              <a:rPr lang="pt-BR" dirty="0" smtClean="0"/>
              <a:t>Inclui </a:t>
            </a:r>
            <a:r>
              <a:rPr lang="pt-BR" dirty="0" smtClean="0"/>
              <a:t>investigação </a:t>
            </a:r>
            <a:r>
              <a:rPr lang="pt-BR" dirty="0" err="1" smtClean="0"/>
              <a:t>arqueologica</a:t>
            </a:r>
            <a:r>
              <a:rPr lang="pt-BR" dirty="0" smtClean="0"/>
              <a:t>, UXO, geologia, eólica e metoceânica</a:t>
            </a:r>
          </a:p>
          <a:p>
            <a:pPr lvl="2"/>
            <a:r>
              <a:rPr lang="pt-BR" dirty="0" smtClean="0"/>
              <a:t>Certificado independentemente</a:t>
            </a:r>
          </a:p>
          <a:p>
            <a:pPr lvl="1"/>
            <a:r>
              <a:rPr lang="pt-BR" dirty="0" smtClean="0"/>
              <a:t>Compra garantida de eletricidade</a:t>
            </a:r>
          </a:p>
          <a:p>
            <a:pPr lvl="2"/>
            <a:endParaRPr lang="pt-BR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C574DE6-27B9-4FBB-A96C-1615639FE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25406" r="44878" b="22224"/>
          <a:stretch/>
        </p:blipFill>
        <p:spPr>
          <a:xfrm>
            <a:off x="5880409" y="0"/>
            <a:ext cx="431182" cy="75342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459E3EA-538B-4858-BDD9-0F4AF1883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3" y="5720965"/>
            <a:ext cx="899754" cy="899754"/>
          </a:xfrm>
          <a:prstGeom prst="rect">
            <a:avLst/>
          </a:prstGeom>
        </p:spPr>
      </p:pic>
      <p:sp>
        <p:nvSpPr>
          <p:cNvPr id="10" name="Titel 2">
            <a:extLst>
              <a:ext uri="{FF2B5EF4-FFF2-40B4-BE49-F238E27FC236}">
                <a16:creationId xmlns:a16="http://schemas.microsoft.com/office/drawing/2014/main" id="{BA2143E5-8BD9-40C8-B748-BC17D5EF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99" y="376714"/>
            <a:ext cx="5451201" cy="116283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Eliminação de riscos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8EDB209-6023-463D-8C74-CE987F6D23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3" t="19182" r="44878" b="67343"/>
          <a:stretch/>
        </p:blipFill>
        <p:spPr>
          <a:xfrm>
            <a:off x="5880409" y="6664149"/>
            <a:ext cx="431182" cy="19385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20319"/>
            <a:ext cx="6319521" cy="6858001"/>
            <a:chOff x="-95438" y="-1"/>
            <a:chExt cx="6191439" cy="6858001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A1E68C4C-C2D4-40DF-84DC-4D43067263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28" b="5525"/>
            <a:stretch/>
          </p:blipFill>
          <p:spPr bwMode="auto">
            <a:xfrm>
              <a:off x="-95438" y="-1"/>
              <a:ext cx="2883831" cy="324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DFFE7F5-A0E2-4D17-94BC-6F2933F61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4" t="66001" r="59487" b="-1451"/>
            <a:stretch/>
          </p:blipFill>
          <p:spPr>
            <a:xfrm>
              <a:off x="2784741" y="0"/>
              <a:ext cx="3311260" cy="3321698"/>
            </a:xfrm>
            <a:prstGeom prst="rect">
              <a:avLst/>
            </a:prstGeom>
          </p:spPr>
        </p:pic>
        <p:pic>
          <p:nvPicPr>
            <p:cNvPr id="1032" name="Picture 8" descr="Net op zee Borssele - TenneT">
              <a:extLst>
                <a:ext uri="{FF2B5EF4-FFF2-40B4-BE49-F238E27FC236}">
                  <a16:creationId xmlns:a16="http://schemas.microsoft.com/office/drawing/2014/main" id="{B17F1CDE-0A73-49BC-A072-46FA1FEB85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9"/>
            <a:stretch/>
          </p:blipFill>
          <p:spPr bwMode="auto">
            <a:xfrm>
              <a:off x="-95438" y="3168715"/>
              <a:ext cx="6191438" cy="3689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53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A55143998CF4286635159066B86DA" ma:contentTypeVersion="0" ma:contentTypeDescription="Create a new document." ma:contentTypeScope="" ma:versionID="fb4496a6ca16a942525981e70dc357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a92b1aa71e82acc476b668730913a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2777D7-FA18-454F-8F40-1DD40EA986E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625C3C-066B-41A6-8386-899A501B27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50D724-917F-4C58-81F2-A33CCF8CD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549</Words>
  <Application>Microsoft Office PowerPoint</Application>
  <PresentationFormat>Widescreen</PresentationFormat>
  <Paragraphs>93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Office Theme</vt:lpstr>
      <vt:lpstr>   Desenvolvimento da  Eólica Offshore  nos Países Baixos </vt:lpstr>
      <vt:lpstr>PowerPoint Presentation</vt:lpstr>
      <vt:lpstr>PowerPoint Presentation</vt:lpstr>
      <vt:lpstr>PowerPoint Presentation</vt:lpstr>
      <vt:lpstr>Roadmap 2030</vt:lpstr>
      <vt:lpstr>PowerPoint Presentation</vt:lpstr>
      <vt:lpstr>PowerPoint Presentation</vt:lpstr>
      <vt:lpstr>Roadmap 2030: qual é o segredo?</vt:lpstr>
      <vt:lpstr>Eliminação de riscos </vt:lpstr>
      <vt:lpstr>Planejamento &amp; padronização </vt:lpstr>
      <vt:lpstr>PowerPoint Presentation</vt:lpstr>
      <vt:lpstr>Roadmap 2040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Veenis, Niels</cp:lastModifiedBy>
  <cp:revision>79</cp:revision>
  <dcterms:created xsi:type="dcterms:W3CDTF">2021-03-31T12:27:41Z</dcterms:created>
  <dcterms:modified xsi:type="dcterms:W3CDTF">2021-09-20T15:33:25Z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0x010100B53A55143998CF4286635159066B86DA</vt:lpwstr>
  </property>
</Properties>
</file>