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2" r:id="rId2"/>
    <p:sldId id="280" r:id="rId3"/>
    <p:sldId id="274" r:id="rId4"/>
    <p:sldId id="275" r:id="rId5"/>
    <p:sldId id="273" r:id="rId6"/>
    <p:sldId id="276" r:id="rId7"/>
    <p:sldId id="277" r:id="rId8"/>
    <p:sldId id="283" r:id="rId9"/>
  </p:sldIdLst>
  <p:sldSz cx="9144000" cy="5143500" type="screen16x9"/>
  <p:notesSz cx="9926638" cy="6797675"/>
  <p:defaultTextStyle>
    <a:defPPr>
      <a:defRPr lang="pt-BR"/>
    </a:defPPr>
    <a:lvl1pPr marL="0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28282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56564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84845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13127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41409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69691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97973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626254" algn="l" defTabSz="6565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2">
          <p15:clr>
            <a:srgbClr val="A4A3A4"/>
          </p15:clr>
        </p15:guide>
        <p15:guide id="2" pos="7530">
          <p15:clr>
            <a:srgbClr val="A4A3A4"/>
          </p15:clr>
        </p15:guide>
        <p15:guide id="3" orient="horz" pos="214" userDrawn="1">
          <p15:clr>
            <a:srgbClr val="A4A3A4"/>
          </p15:clr>
        </p15:guide>
        <p15:guide id="4" pos="2562">
          <p15:clr>
            <a:srgbClr val="A4A3A4"/>
          </p15:clr>
        </p15:guide>
        <p15:guide id="5" orient="horz" pos="1620" userDrawn="1">
          <p15:clr>
            <a:srgbClr val="A4A3A4"/>
          </p15:clr>
        </p15:guide>
        <p15:guide id="6" orient="horz" pos="1847" userDrawn="1">
          <p15:clr>
            <a:srgbClr val="A4A3A4"/>
          </p15:clr>
        </p15:guide>
        <p15:guide id="7" orient="horz" pos="441">
          <p15:clr>
            <a:srgbClr val="A4A3A4"/>
          </p15:clr>
        </p15:guide>
        <p15:guide id="8" orient="horz" pos="2346">
          <p15:clr>
            <a:srgbClr val="A4A3A4"/>
          </p15:clr>
        </p15:guide>
        <p15:guide id="9" orient="horz" pos="21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6F6764"/>
    <a:srgbClr val="C9C9C9"/>
    <a:srgbClr val="0C41C9"/>
    <a:srgbClr val="998F8D"/>
    <a:srgbClr val="E2E1E4"/>
    <a:srgbClr val="C0BAB9"/>
    <a:srgbClr val="382E2C"/>
    <a:srgbClr val="EAE7E6"/>
    <a:srgbClr val="ABA5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4" autoAdjust="0"/>
  </p:normalViewPr>
  <p:slideViewPr>
    <p:cSldViewPr showGuides="1">
      <p:cViewPr varScale="1">
        <p:scale>
          <a:sx n="90" d="100"/>
          <a:sy n="90" d="100"/>
        </p:scale>
        <p:origin x="816" y="144"/>
      </p:cViewPr>
      <p:guideLst>
        <p:guide orient="horz" pos="4082"/>
        <p:guide pos="7530"/>
        <p:guide orient="horz" pos="214"/>
        <p:guide pos="2562"/>
        <p:guide orient="horz" pos="1620"/>
        <p:guide orient="horz" pos="1847"/>
        <p:guide orient="horz" pos="441"/>
        <p:guide orient="horz" pos="2346"/>
        <p:guide orient="horz" pos="2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mendonca\Desktop\Setor%20de%20consumo\Base%20por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-9.1767046331877974E-2"/>
                  <c:y val="-0.11002736013285318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019558837334898E-2"/>
                  <c:y val="-0.12962965763787324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9089973114101111E-2"/>
                  <c:y val="-0.13888884687652348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2016'!$C$54:$C$57</c:f>
              <c:strCache>
                <c:ptCount val="4"/>
                <c:pt idx="0">
                  <c:v>Confecção</c:v>
                </c:pt>
                <c:pt idx="1">
                  <c:v>Têxtil</c:v>
                </c:pt>
                <c:pt idx="2">
                  <c:v>Calçados, Bolsas e Acessórios</c:v>
                </c:pt>
                <c:pt idx="3">
                  <c:v>Joias e Bijuterias</c:v>
                </c:pt>
              </c:strCache>
            </c:strRef>
          </c:cat>
          <c:val>
            <c:numRef>
              <c:f>'RAIS 2016'!$D$54:$D$57</c:f>
              <c:numCache>
                <c:formatCode>#,##0</c:formatCode>
                <c:ptCount val="4"/>
                <c:pt idx="0">
                  <c:v>3551</c:v>
                </c:pt>
                <c:pt idx="1">
                  <c:v>365</c:v>
                </c:pt>
                <c:pt idx="2">
                  <c:v>177</c:v>
                </c:pt>
                <c:pt idx="3">
                  <c:v>112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0"/>
                  <c:y val="-1.8048502151964126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462297735692617E-3"/>
                  <c:y val="-6.9795831648688036E-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4457738133339E-2"/>
                  <c:y val="-0.1251173330282615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6590701210849006E-2"/>
                  <c:y val="-0.12535253201299776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anchor="b" anchorCtr="1"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'RAIS 2016'!$C$60:$C$61</c:f>
              <c:strCache>
                <c:ptCount val="2"/>
                <c:pt idx="0">
                  <c:v>Cinema</c:v>
                </c:pt>
                <c:pt idx="1">
                  <c:v>TV</c:v>
                </c:pt>
              </c:strCache>
            </c:strRef>
          </c:cat>
          <c:val>
            <c:numRef>
              <c:f>'RAIS 2016'!$E$60:$E$61</c:f>
              <c:numCache>
                <c:formatCode>#,##0</c:formatCode>
                <c:ptCount val="2"/>
                <c:pt idx="0">
                  <c:v>1682</c:v>
                </c:pt>
                <c:pt idx="1">
                  <c:v>2228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-0.13101851851851851"/>
                  <c:y val="-0.12074074074074075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4444444444446E-2"/>
                  <c:y val="-0.1296296296296296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20004033071184E-2"/>
                  <c:y val="-0.13248638838475499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2016'!$C$54:$C$57</c:f>
              <c:strCache>
                <c:ptCount val="4"/>
                <c:pt idx="0">
                  <c:v>Confecção</c:v>
                </c:pt>
                <c:pt idx="1">
                  <c:v>Têxtil</c:v>
                </c:pt>
                <c:pt idx="2">
                  <c:v>Calçados, Bolsas e Acessórios</c:v>
                </c:pt>
                <c:pt idx="3">
                  <c:v>Joias e Bijuterias</c:v>
                </c:pt>
              </c:strCache>
            </c:strRef>
          </c:cat>
          <c:val>
            <c:numRef>
              <c:f>'RAIS 2016'!$E$54:$E$57</c:f>
              <c:numCache>
                <c:formatCode>#,##0</c:formatCode>
                <c:ptCount val="4"/>
                <c:pt idx="0">
                  <c:v>42109</c:v>
                </c:pt>
                <c:pt idx="1">
                  <c:v>6031</c:v>
                </c:pt>
                <c:pt idx="2">
                  <c:v>2894</c:v>
                </c:pt>
                <c:pt idx="3">
                  <c:v>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382E2C"/>
              </a:solidFill>
              <a:ln w="19050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EAE7E6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6.1335282651072125E-2"/>
                  <c:y val="-0.1291744639376218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4079434697855754E-2"/>
                  <c:y val="-0.1271301169590643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7369446835646736E-3"/>
                  <c:y val="-3.2899435025036967E-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7986716015498581E-3"/>
                  <c:y val="5.4991085887420984E-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anchor="b" anchorCtr="1"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2016'!$B$64:$B$69</c:f>
              <c:strCache>
                <c:ptCount val="6"/>
                <c:pt idx="0">
                  <c:v>Impressão de Material de Segurança</c:v>
                </c:pt>
                <c:pt idx="1">
                  <c:v>Reprodução de Materiais Gravados em Qualquer Suporte</c:v>
                </c:pt>
                <c:pt idx="2">
                  <c:v>Serviços de Acabamentos Gráficos</c:v>
                </c:pt>
                <c:pt idx="3">
                  <c:v>Impressão de Jornais, Livros, Revistas e Outras Publicações Periódicas</c:v>
                </c:pt>
                <c:pt idx="4">
                  <c:v>Serviços de Pré-Impressão</c:v>
                </c:pt>
                <c:pt idx="5">
                  <c:v>Impressão de Materiais para Outros Usos</c:v>
                </c:pt>
              </c:strCache>
            </c:strRef>
          </c:cat>
          <c:val>
            <c:numRef>
              <c:f>'RAIS 2016'!$D$64:$D$69</c:f>
              <c:numCache>
                <c:formatCode>0</c:formatCode>
                <c:ptCount val="6"/>
                <c:pt idx="0">
                  <c:v>11</c:v>
                </c:pt>
                <c:pt idx="1">
                  <c:v>23</c:v>
                </c:pt>
                <c:pt idx="2">
                  <c:v>99</c:v>
                </c:pt>
                <c:pt idx="3">
                  <c:v>105</c:v>
                </c:pt>
                <c:pt idx="4">
                  <c:v>189</c:v>
                </c:pt>
                <c:pt idx="5">
                  <c:v>537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explosion val="1"/>
          <c:dPt>
            <c:idx val="0"/>
            <c:bubble3D val="0"/>
            <c:spPr>
              <a:solidFill>
                <a:srgbClr val="382E2C"/>
              </a:solidFill>
              <a:ln w="19050">
                <a:solidFill>
                  <a:schemeClr val="bg1"/>
                </a:solidFill>
              </a:ln>
            </c:spPr>
          </c:dPt>
          <c:dPt>
            <c:idx val="1"/>
            <c:bubble3D val="0"/>
            <c:spPr>
              <a:solidFill>
                <a:srgbClr val="EAE7E6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0.14277138942680634"/>
                  <c:y val="5.7302671603135617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332020938785306"/>
                  <c:y val="9.5535971910795922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3948840927258192E-3"/>
                  <c:y val="2.391406372216718E-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2016'!$B$64:$B$69</c:f>
              <c:strCache>
                <c:ptCount val="6"/>
                <c:pt idx="0">
                  <c:v>Impressão de Material de Segurança</c:v>
                </c:pt>
                <c:pt idx="1">
                  <c:v>Reprodução de Materiais Gravados em Qualquer Suporte</c:v>
                </c:pt>
                <c:pt idx="2">
                  <c:v>Serviços de Acabamentos Gráficos</c:v>
                </c:pt>
                <c:pt idx="3">
                  <c:v>Impressão de Jornais, Livros, Revistas e Outras Publicações Periódicas</c:v>
                </c:pt>
                <c:pt idx="4">
                  <c:v>Serviços de Pré-Impressão</c:v>
                </c:pt>
                <c:pt idx="5">
                  <c:v>Impressão de Materiais para Outros Usos</c:v>
                </c:pt>
              </c:strCache>
            </c:strRef>
          </c:cat>
          <c:val>
            <c:numRef>
              <c:f>'RAIS 2016'!$E$64:$E$69</c:f>
              <c:numCache>
                <c:formatCode>0</c:formatCode>
                <c:ptCount val="6"/>
                <c:pt idx="0">
                  <c:v>2889</c:v>
                </c:pt>
                <c:pt idx="1">
                  <c:v>285</c:v>
                </c:pt>
                <c:pt idx="2">
                  <c:v>440</c:v>
                </c:pt>
                <c:pt idx="3">
                  <c:v>1082</c:v>
                </c:pt>
                <c:pt idx="4">
                  <c:v>1735.9999999999998</c:v>
                </c:pt>
                <c:pt idx="5">
                  <c:v>3250.0000000000005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-0.14028118908382065"/>
                  <c:y val="-6.5014619883040942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889863547758284E-2"/>
                  <c:y val="-0.119911306042885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145385721257204E-2"/>
                  <c:y val="-0.123624927981563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2016'!$B$78:$B$81</c:f>
              <c:strCache>
                <c:ptCount val="4"/>
                <c:pt idx="0">
                  <c:v>Fabricação de Móveis com Predominância de Madeira</c:v>
                </c:pt>
                <c:pt idx="1">
                  <c:v>Fabricação de Colchões</c:v>
                </c:pt>
                <c:pt idx="2">
                  <c:v>Fabricação de Móveis com Predominância de Metal</c:v>
                </c:pt>
                <c:pt idx="3">
                  <c:v>Fabricação de Móveis de Outros Materiais, Exceto Madeira e Metal</c:v>
                </c:pt>
              </c:strCache>
            </c:strRef>
          </c:cat>
          <c:val>
            <c:numRef>
              <c:f>'RAIS 2016'!$D$78:$D$81</c:f>
              <c:numCache>
                <c:formatCode>#,##0</c:formatCode>
                <c:ptCount val="4"/>
                <c:pt idx="0">
                  <c:v>585</c:v>
                </c:pt>
                <c:pt idx="1">
                  <c:v>14.000000000000002</c:v>
                </c:pt>
                <c:pt idx="2">
                  <c:v>51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0"/>
                  <c:y val="-1.8048502151964126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462297735692617E-3"/>
                  <c:y val="-6.9795831648688036E-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728070175438598"/>
                  <c:y val="-0.11274025341130604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489278752436645E-2"/>
                  <c:y val="-0.12535233918128655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anchor="b" anchorCtr="1"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'RAIS 2016'!$B$78:$B$81</c:f>
              <c:strCache>
                <c:ptCount val="4"/>
                <c:pt idx="0">
                  <c:v>Fabricação de Móveis com Predominância de Madeira</c:v>
                </c:pt>
                <c:pt idx="1">
                  <c:v>Fabricação de Colchões</c:v>
                </c:pt>
                <c:pt idx="2">
                  <c:v>Fabricação de Móveis com Predominância de Metal</c:v>
                </c:pt>
                <c:pt idx="3">
                  <c:v>Fabricação de Móveis de Outros Materiais, Exceto Madeira e Metal</c:v>
                </c:pt>
              </c:strCache>
            </c:strRef>
          </c:cat>
          <c:val>
            <c:numRef>
              <c:f>'RAIS 2016'!$E$78:$E$81</c:f>
              <c:numCache>
                <c:formatCode>#,##0</c:formatCode>
                <c:ptCount val="4"/>
                <c:pt idx="0">
                  <c:v>4303</c:v>
                </c:pt>
                <c:pt idx="1">
                  <c:v>1449</c:v>
                </c:pt>
                <c:pt idx="2">
                  <c:v>759</c:v>
                </c:pt>
                <c:pt idx="3">
                  <c:v>413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2.0678194120207338E-3"/>
                  <c:y val="2.0717303629729209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646198830409357E-2"/>
                  <c:y val="-0.10753362573099415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145385721257204E-2"/>
                  <c:y val="-0.123624927981563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2016'!$B$72:$B$75</c:f>
              <c:strCache>
                <c:ptCount val="4"/>
                <c:pt idx="0">
                  <c:v>Fabricação de Artefatos de Material Plástico não Especificados Anteriormente</c:v>
                </c:pt>
                <c:pt idx="1">
                  <c:v>Fabricação de Embalagens de Material Plástico</c:v>
                </c:pt>
                <c:pt idx="2">
                  <c:v>Fabricação de Laminados Planos e Tubulares de Material Plástico</c:v>
                </c:pt>
                <c:pt idx="3">
                  <c:v>Fabricação de Tubos e Acessórios de Material Plástico para Uso na Construção</c:v>
                </c:pt>
              </c:strCache>
            </c:strRef>
          </c:cat>
          <c:val>
            <c:numRef>
              <c:f>'RAIS 2016'!$D$72:$D$75</c:f>
              <c:numCache>
                <c:formatCode>#,##0</c:formatCode>
                <c:ptCount val="4"/>
                <c:pt idx="0">
                  <c:v>363</c:v>
                </c:pt>
                <c:pt idx="1">
                  <c:v>185.99999999999997</c:v>
                </c:pt>
                <c:pt idx="2">
                  <c:v>18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595959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0"/>
                  <c:y val="-1.8048502151964126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462297735692617E-3"/>
                  <c:y val="-6.9795831648688036E-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444457738133339E-2"/>
                  <c:y val="-0.1251173330282615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6590701210849006E-2"/>
                  <c:y val="-0.12535253201299776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anchor="b" anchorCtr="1"/>
              <a:lstStyle/>
              <a:p>
                <a:pPr>
                  <a:defRPr sz="900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'RAIS 2016'!$B$72:$B$75</c:f>
              <c:strCache>
                <c:ptCount val="4"/>
                <c:pt idx="0">
                  <c:v>Fabricação de Artefatos de Material Plástico não Especificados Anteriormente</c:v>
                </c:pt>
                <c:pt idx="1">
                  <c:v>Fabricação de Embalagens de Material Plástico</c:v>
                </c:pt>
                <c:pt idx="2">
                  <c:v>Fabricação de Laminados Planos e Tubulares de Material Plástico</c:v>
                </c:pt>
                <c:pt idx="3">
                  <c:v>Fabricação de Tubos e Acessórios de Material Plástico para Uso na Construção</c:v>
                </c:pt>
              </c:strCache>
            </c:strRef>
          </c:cat>
          <c:val>
            <c:numRef>
              <c:f>'RAIS 2016'!$E$72:$E$75</c:f>
              <c:numCache>
                <c:formatCode>#,##0</c:formatCode>
                <c:ptCount val="4"/>
                <c:pt idx="0">
                  <c:v>9974</c:v>
                </c:pt>
                <c:pt idx="1">
                  <c:v>4976</c:v>
                </c:pt>
                <c:pt idx="2">
                  <c:v>998</c:v>
                </c:pt>
                <c:pt idx="3">
                  <c:v>268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spPr>
            <a:solidFill>
              <a:srgbClr val="003BD1"/>
            </a:solidFill>
            <a:ln w="19050">
              <a:solidFill>
                <a:schemeClr val="bg1"/>
              </a:solidFill>
            </a:ln>
          </c:spPr>
          <c:dPt>
            <c:idx val="1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Pt>
            <c:idx val="2"/>
            <c:bubble3D val="0"/>
            <c:spPr>
              <a:solidFill>
                <a:srgbClr val="998F8D"/>
              </a:solidFill>
              <a:ln w="19050">
                <a:solidFill>
                  <a:schemeClr val="bg1"/>
                </a:solidFill>
              </a:ln>
            </c:spPr>
          </c:dPt>
          <c:dPt>
            <c:idx val="3"/>
            <c:bubble3D val="0"/>
            <c:spPr>
              <a:solidFill>
                <a:srgbClr val="C0BAB9"/>
              </a:solidFill>
              <a:ln w="19050">
                <a:solidFill>
                  <a:schemeClr val="bg1"/>
                </a:solidFill>
              </a:ln>
            </c:spPr>
          </c:dPt>
          <c:dPt>
            <c:idx val="4"/>
            <c:bubble3D val="0"/>
            <c:spPr>
              <a:solidFill>
                <a:srgbClr val="6F6764"/>
              </a:solidFill>
              <a:ln w="19050">
                <a:solidFill>
                  <a:schemeClr val="bg1"/>
                </a:solidFill>
              </a:ln>
            </c:spPr>
          </c:dPt>
          <c:dLbls>
            <c:dLbl>
              <c:idx val="1"/>
              <c:layout>
                <c:manualLayout>
                  <c:x val="3.3013157894736841E-2"/>
                  <c:y val="-3.4069200779727096E-2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bg1"/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4133660428124817E-2"/>
                  <c:y val="-0.1199113373023494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3145385721257204E-2"/>
                  <c:y val="-0.1236249279815633"/>
                </c:manualLayout>
              </c:layout>
              <c:numFmt formatCode="0.0%" sourceLinked="0"/>
              <c:spPr/>
              <c:txPr>
                <a:bodyPr anchor="b" anchorCtr="1"/>
                <a:lstStyle/>
                <a:p>
                  <a:pPr>
                    <a:defRPr sz="90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'RAIS 2016'!$C$60:$C$61</c:f>
              <c:strCache>
                <c:ptCount val="2"/>
                <c:pt idx="0">
                  <c:v>Cinema</c:v>
                </c:pt>
                <c:pt idx="1">
                  <c:v>TV</c:v>
                </c:pt>
              </c:strCache>
            </c:strRef>
          </c:cat>
          <c:val>
            <c:numRef>
              <c:f>'RAIS 2016'!$D$60:$D$61</c:f>
              <c:numCache>
                <c:formatCode>General</c:formatCode>
                <c:ptCount val="2"/>
                <c:pt idx="0">
                  <c:v>397</c:v>
                </c:pt>
                <c:pt idx="1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="1">
          <a:solidFill>
            <a:schemeClr val="bg1"/>
          </a:solidFill>
          <a:latin typeface="Trebuchet MS" panose="020B0603020202020204" pitchFamily="34" charset="0"/>
        </a:defRPr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1" cy="339884"/>
          </a:xfrm>
          <a:prstGeom prst="rect">
            <a:avLst/>
          </a:prstGeom>
        </p:spPr>
        <p:txBody>
          <a:bodyPr vert="horz" lIns="91411" tIns="45704" rIns="91411" bIns="4570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803" y="0"/>
            <a:ext cx="4301541" cy="339884"/>
          </a:xfrm>
          <a:prstGeom prst="rect">
            <a:avLst/>
          </a:prstGeom>
        </p:spPr>
        <p:txBody>
          <a:bodyPr vert="horz" lIns="91411" tIns="45704" rIns="91411" bIns="45704" rtlCol="0"/>
          <a:lstStyle>
            <a:lvl1pPr algn="r">
              <a:defRPr sz="1300"/>
            </a:lvl1pPr>
          </a:lstStyle>
          <a:p>
            <a:fld id="{3A78ED44-17FE-41AA-A352-AEACBA70037B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4" rIns="91411" bIns="4570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8" y="3228896"/>
            <a:ext cx="7941310" cy="3058954"/>
          </a:xfrm>
          <a:prstGeom prst="rect">
            <a:avLst/>
          </a:prstGeom>
        </p:spPr>
        <p:txBody>
          <a:bodyPr vert="horz" lIns="91411" tIns="45704" rIns="91411" bIns="45704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541" cy="339884"/>
          </a:xfrm>
          <a:prstGeom prst="rect">
            <a:avLst/>
          </a:prstGeom>
        </p:spPr>
        <p:txBody>
          <a:bodyPr vert="horz" lIns="91411" tIns="45704" rIns="91411" bIns="4570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803" y="6456611"/>
            <a:ext cx="4301541" cy="339884"/>
          </a:xfrm>
          <a:prstGeom prst="rect">
            <a:avLst/>
          </a:prstGeom>
        </p:spPr>
        <p:txBody>
          <a:bodyPr vert="horz" lIns="91411" tIns="45704" rIns="91411" bIns="45704" rtlCol="0" anchor="b"/>
          <a:lstStyle>
            <a:lvl1pPr algn="r">
              <a:defRPr sz="1300"/>
            </a:lvl1pPr>
          </a:lstStyle>
          <a:p>
            <a:fld id="{6407F3F8-C73F-4F17-8C23-EC4CB8BBB9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6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1pPr>
    <a:lvl2pPr marL="201579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2pPr>
    <a:lvl3pPr marL="403159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3pPr>
    <a:lvl4pPr marL="604738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4pPr>
    <a:lvl5pPr marL="806318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5pPr>
    <a:lvl6pPr marL="1007897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6pPr>
    <a:lvl7pPr marL="1209477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7pPr>
    <a:lvl8pPr marL="1411056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8pPr>
    <a:lvl9pPr marL="1612636" algn="l" defTabSz="403159" rtl="0" eaLnBrk="1" latinLnBrk="0" hangingPunct="1">
      <a:defRPr sz="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F3F8-C73F-4F17-8C23-EC4CB8BBB90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00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F3F8-C73F-4F17-8C23-EC4CB8BBB90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010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F3F8-C73F-4F17-8C23-EC4CB8BBB90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010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F3F8-C73F-4F17-8C23-EC4CB8BBB90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010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F3F8-C73F-4F17-8C23-EC4CB8BBB90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010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7F3F8-C73F-4F17-8C23-EC4CB8BBB90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101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4" y="1597821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8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65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84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13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41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69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9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26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836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21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1" y="205980"/>
            <a:ext cx="2057401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2" y="205980"/>
            <a:ext cx="6019801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0731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324919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235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62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32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6" y="3305177"/>
            <a:ext cx="7772400" cy="1021556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6" y="2180037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282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5656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8484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1312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414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69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9797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2625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896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4" y="1200153"/>
            <a:ext cx="4038599" cy="33944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1" y="1200153"/>
            <a:ext cx="4038599" cy="339447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6897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6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28282" indent="0">
              <a:buNone/>
              <a:defRPr sz="1500" b="1"/>
            </a:lvl2pPr>
            <a:lvl3pPr marL="656564" indent="0">
              <a:buNone/>
              <a:defRPr sz="1300" b="1"/>
            </a:lvl3pPr>
            <a:lvl4pPr marL="984845" indent="0">
              <a:buNone/>
              <a:defRPr sz="1100" b="1"/>
            </a:lvl4pPr>
            <a:lvl5pPr marL="1313127" indent="0">
              <a:buNone/>
              <a:defRPr sz="1100" b="1"/>
            </a:lvl5pPr>
            <a:lvl6pPr marL="1641409" indent="0">
              <a:buNone/>
              <a:defRPr sz="1100" b="1"/>
            </a:lvl6pPr>
            <a:lvl7pPr marL="1969691" indent="0">
              <a:buNone/>
              <a:defRPr sz="1100" b="1"/>
            </a:lvl7pPr>
            <a:lvl8pPr marL="2297973" indent="0">
              <a:buNone/>
              <a:defRPr sz="1100" b="1"/>
            </a:lvl8pPr>
            <a:lvl9pPr marL="2626254" indent="0">
              <a:buNone/>
              <a:defRPr sz="1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6"/>
            <a:ext cx="4041776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28282" indent="0">
              <a:buNone/>
              <a:defRPr sz="1500" b="1"/>
            </a:lvl2pPr>
            <a:lvl3pPr marL="656564" indent="0">
              <a:buNone/>
              <a:defRPr sz="1300" b="1"/>
            </a:lvl3pPr>
            <a:lvl4pPr marL="984845" indent="0">
              <a:buNone/>
              <a:defRPr sz="1100" b="1"/>
            </a:lvl4pPr>
            <a:lvl5pPr marL="1313127" indent="0">
              <a:buNone/>
              <a:defRPr sz="1100" b="1"/>
            </a:lvl5pPr>
            <a:lvl6pPr marL="1641409" indent="0">
              <a:buNone/>
              <a:defRPr sz="1100" b="1"/>
            </a:lvl6pPr>
            <a:lvl7pPr marL="1969691" indent="0">
              <a:buNone/>
              <a:defRPr sz="1100" b="1"/>
            </a:lvl7pPr>
            <a:lvl8pPr marL="2297973" indent="0">
              <a:buNone/>
              <a:defRPr sz="1100" b="1"/>
            </a:lvl8pPr>
            <a:lvl9pPr marL="2626254" indent="0">
              <a:buNone/>
              <a:defRPr sz="11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6" cy="296346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707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67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4340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2" y="204789"/>
            <a:ext cx="5111749" cy="4389835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000"/>
            </a:lvl1pPr>
            <a:lvl2pPr marL="328282" indent="0">
              <a:buNone/>
              <a:defRPr sz="800"/>
            </a:lvl2pPr>
            <a:lvl3pPr marL="656564" indent="0">
              <a:buNone/>
              <a:defRPr sz="700"/>
            </a:lvl3pPr>
            <a:lvl4pPr marL="984845" indent="0">
              <a:buNone/>
              <a:defRPr sz="700"/>
            </a:lvl4pPr>
            <a:lvl5pPr marL="1313127" indent="0">
              <a:buNone/>
              <a:defRPr sz="700"/>
            </a:lvl5pPr>
            <a:lvl6pPr marL="1641409" indent="0">
              <a:buNone/>
              <a:defRPr sz="700"/>
            </a:lvl6pPr>
            <a:lvl7pPr marL="1969691" indent="0">
              <a:buNone/>
              <a:defRPr sz="700"/>
            </a:lvl7pPr>
            <a:lvl8pPr marL="2297973" indent="0">
              <a:buNone/>
              <a:defRPr sz="700"/>
            </a:lvl8pPr>
            <a:lvl9pPr marL="2626254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51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90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90" y="459582"/>
            <a:ext cx="5486400" cy="3086100"/>
          </a:xfrm>
        </p:spPr>
        <p:txBody>
          <a:bodyPr/>
          <a:lstStyle>
            <a:lvl1pPr marL="0" indent="0">
              <a:buNone/>
              <a:defRPr sz="2300"/>
            </a:lvl1pPr>
            <a:lvl2pPr marL="328282" indent="0">
              <a:buNone/>
              <a:defRPr sz="2000"/>
            </a:lvl2pPr>
            <a:lvl3pPr marL="656564" indent="0">
              <a:buNone/>
              <a:defRPr sz="1800"/>
            </a:lvl3pPr>
            <a:lvl4pPr marL="984845" indent="0">
              <a:buNone/>
              <a:defRPr sz="1500"/>
            </a:lvl4pPr>
            <a:lvl5pPr marL="1313127" indent="0">
              <a:buNone/>
              <a:defRPr sz="1500"/>
            </a:lvl5pPr>
            <a:lvl6pPr marL="1641409" indent="0">
              <a:buNone/>
              <a:defRPr sz="1500"/>
            </a:lvl6pPr>
            <a:lvl7pPr marL="1969691" indent="0">
              <a:buNone/>
              <a:defRPr sz="1500"/>
            </a:lvl7pPr>
            <a:lvl8pPr marL="2297973" indent="0">
              <a:buNone/>
              <a:defRPr sz="1500"/>
            </a:lvl8pPr>
            <a:lvl9pPr marL="2626254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90" y="4025504"/>
            <a:ext cx="5486400" cy="603646"/>
          </a:xfrm>
        </p:spPr>
        <p:txBody>
          <a:bodyPr/>
          <a:lstStyle>
            <a:lvl1pPr marL="0" indent="0">
              <a:buNone/>
              <a:defRPr sz="1000"/>
            </a:lvl1pPr>
            <a:lvl2pPr marL="328282" indent="0">
              <a:buNone/>
              <a:defRPr sz="800"/>
            </a:lvl2pPr>
            <a:lvl3pPr marL="656564" indent="0">
              <a:buNone/>
              <a:defRPr sz="700"/>
            </a:lvl3pPr>
            <a:lvl4pPr marL="984845" indent="0">
              <a:buNone/>
              <a:defRPr sz="700"/>
            </a:lvl4pPr>
            <a:lvl5pPr marL="1313127" indent="0">
              <a:buNone/>
              <a:defRPr sz="700"/>
            </a:lvl5pPr>
            <a:lvl6pPr marL="1641409" indent="0">
              <a:buNone/>
              <a:defRPr sz="700"/>
            </a:lvl6pPr>
            <a:lvl7pPr marL="1969691" indent="0">
              <a:buNone/>
              <a:defRPr sz="700"/>
            </a:lvl7pPr>
            <a:lvl8pPr marL="2297973" indent="0">
              <a:buNone/>
              <a:defRPr sz="700"/>
            </a:lvl8pPr>
            <a:lvl9pPr marL="2626254" indent="0">
              <a:buNone/>
              <a:defRPr sz="7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2" y="205979"/>
            <a:ext cx="8229600" cy="857251"/>
          </a:xfrm>
          <a:prstGeom prst="rect">
            <a:avLst/>
          </a:prstGeom>
        </p:spPr>
        <p:txBody>
          <a:bodyPr vert="horz" lIns="65657" tIns="32828" rIns="65657" bIns="32828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2" y="1200153"/>
            <a:ext cx="8229600" cy="3394472"/>
          </a:xfrm>
          <a:prstGeom prst="rect">
            <a:avLst/>
          </a:prstGeom>
        </p:spPr>
        <p:txBody>
          <a:bodyPr vert="horz" lIns="65657" tIns="32828" rIns="65657" bIns="32828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2" y="4767265"/>
            <a:ext cx="2133600" cy="273844"/>
          </a:xfrm>
          <a:prstGeom prst="rect">
            <a:avLst/>
          </a:prstGeom>
        </p:spPr>
        <p:txBody>
          <a:bodyPr vert="horz" lIns="65657" tIns="32828" rIns="65657" bIns="3282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6C-BC16-4BB3-BEF5-D12BEBAF719E}" type="datetimeFigureOut">
              <a:rPr lang="pt-BR" smtClean="0"/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2" y="4767265"/>
            <a:ext cx="2895600" cy="273844"/>
          </a:xfrm>
          <a:prstGeom prst="rect">
            <a:avLst/>
          </a:prstGeom>
        </p:spPr>
        <p:txBody>
          <a:bodyPr vert="horz" lIns="65657" tIns="32828" rIns="65657" bIns="3282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2" y="4767265"/>
            <a:ext cx="2133600" cy="273844"/>
          </a:xfrm>
          <a:prstGeom prst="rect">
            <a:avLst/>
          </a:prstGeom>
        </p:spPr>
        <p:txBody>
          <a:bodyPr vert="horz" lIns="65657" tIns="32828" rIns="65657" bIns="3282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E4FA-2E91-452E-BFFA-9B7DE028523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52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656564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211" indent="-246211" algn="l" defTabSz="656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58" indent="-205176" algn="l" defTabSz="656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0704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8986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77268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05550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832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462113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790395" indent="-164141" algn="l" defTabSz="65656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8282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6564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4845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3127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1409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69691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97973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26254" algn="l" defTabSz="6565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image" Target="../media/image3.jp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chart" Target="../charts/chart1.xm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6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image" Target="../media/image9.png"/><Relationship Id="rId5" Type="http://schemas.openxmlformats.org/officeDocument/2006/relationships/slide" Target="slide7.xml"/><Relationship Id="rId15" Type="http://schemas.openxmlformats.org/officeDocument/2006/relationships/image" Target="../media/image12.emf"/><Relationship Id="rId10" Type="http://schemas.openxmlformats.org/officeDocument/2006/relationships/image" Target="../media/image8.png"/><Relationship Id="rId4" Type="http://schemas.openxmlformats.org/officeDocument/2006/relationships/image" Target="../media/image4.png"/><Relationship Id="rId9" Type="http://schemas.openxmlformats.org/officeDocument/2006/relationships/image" Target="../media/image7.png"/><Relationship Id="rId1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4.xml"/><Relationship Id="rId3" Type="http://schemas.openxmlformats.org/officeDocument/2006/relationships/chart" Target="../charts/chart3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slide" Target="slide8.xml"/><Relationship Id="rId15" Type="http://schemas.openxmlformats.org/officeDocument/2006/relationships/slide" Target="slide2.xml"/><Relationship Id="rId10" Type="http://schemas.openxmlformats.org/officeDocument/2006/relationships/image" Target="../media/image9.png"/><Relationship Id="rId4" Type="http://schemas.openxmlformats.org/officeDocument/2006/relationships/slide" Target="slide7.xml"/><Relationship Id="rId9" Type="http://schemas.openxmlformats.org/officeDocument/2006/relationships/image" Target="../media/image8.png"/><Relationship Id="rId14" Type="http://schemas.openxmlformats.org/officeDocument/2006/relationships/image" Target="../media/image13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emf"/><Relationship Id="rId3" Type="http://schemas.openxmlformats.org/officeDocument/2006/relationships/chart" Target="../charts/chart5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slide" Target="slide8.xml"/><Relationship Id="rId15" Type="http://schemas.openxmlformats.org/officeDocument/2006/relationships/slide" Target="slide2.xml"/><Relationship Id="rId10" Type="http://schemas.openxmlformats.org/officeDocument/2006/relationships/image" Target="../media/image9.png"/><Relationship Id="rId4" Type="http://schemas.openxmlformats.org/officeDocument/2006/relationships/slide" Target="slide7.xml"/><Relationship Id="rId9" Type="http://schemas.openxmlformats.org/officeDocument/2006/relationships/image" Target="../media/image8.png"/><Relationship Id="rId1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hart" Target="../charts/chart8.xml"/><Relationship Id="rId3" Type="http://schemas.openxmlformats.org/officeDocument/2006/relationships/chart" Target="../charts/chart7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slide" Target="slide8.xml"/><Relationship Id="rId15" Type="http://schemas.openxmlformats.org/officeDocument/2006/relationships/slide" Target="slide2.xml"/><Relationship Id="rId10" Type="http://schemas.openxmlformats.org/officeDocument/2006/relationships/image" Target="../media/image9.png"/><Relationship Id="rId4" Type="http://schemas.openxmlformats.org/officeDocument/2006/relationships/slide" Target="slide7.xml"/><Relationship Id="rId9" Type="http://schemas.openxmlformats.org/officeDocument/2006/relationships/image" Target="../media/image8.png"/><Relationship Id="rId1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slide" Target="slide2.xml"/><Relationship Id="rId3" Type="http://schemas.openxmlformats.org/officeDocument/2006/relationships/chart" Target="../charts/chart9.xml"/><Relationship Id="rId7" Type="http://schemas.openxmlformats.org/officeDocument/2006/relationships/image" Target="../media/image8.png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chart" Target="../charts/chart10.xml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slide" Target="slide8.xml"/><Relationship Id="rId9" Type="http://schemas.openxmlformats.org/officeDocument/2006/relationships/image" Target="../media/image10.png"/><Relationship Id="rId1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8AD17C5-4BD3-D343-866F-9C14247424F4}"/>
              </a:ext>
            </a:extLst>
          </p:cNvPr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rgbClr val="003B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0">
            <a:extLst>
              <a:ext uri="{FF2B5EF4-FFF2-40B4-BE49-F238E27FC236}">
                <a16:creationId xmlns:a16="http://schemas.microsoft.com/office/drawing/2014/main" xmlns="" id="{D10B5C5D-54C1-6342-A622-DD583752F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974" y="1007911"/>
            <a:ext cx="2984558" cy="230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6">
            <a:extLst>
              <a:ext uri="{FF2B5EF4-FFF2-40B4-BE49-F238E27FC236}">
                <a16:creationId xmlns:a16="http://schemas.microsoft.com/office/drawing/2014/main" xmlns="" id="{74351DEC-D94B-8B49-9702-2F1BA776B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953" y="4039565"/>
            <a:ext cx="1190586" cy="64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3655F45-AE5F-774B-918B-BFD033E2A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6" y="4584728"/>
            <a:ext cx="720966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349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349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349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34975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800" b="1" dirty="0" smtClean="0">
                <a:solidFill>
                  <a:srgbClr val="FFFFFF"/>
                </a:solidFill>
                <a:latin typeface="Trebuchet MS" panose="020B0703020202090204" pitchFamily="34" charset="0"/>
              </a:rPr>
              <a:t>12/09/2018</a:t>
            </a:r>
            <a:endParaRPr lang="en-US" altLang="en-US" sz="800" b="1" dirty="0">
              <a:solidFill>
                <a:srgbClr val="FFFFFF"/>
              </a:solidFill>
              <a:latin typeface="Trebuchet MS" panose="020B0703020202090204" pitchFamily="34" charset="0"/>
            </a:endParaRP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xmlns="" id="{E6179996-68E6-1A4F-89BF-BF27B8F2B809}"/>
              </a:ext>
            </a:extLst>
          </p:cNvPr>
          <p:cNvSpPr txBox="1">
            <a:spLocks/>
          </p:cNvSpPr>
          <p:nvPr/>
        </p:nvSpPr>
        <p:spPr>
          <a:xfrm>
            <a:off x="4327566" y="1397321"/>
            <a:ext cx="4290972" cy="8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en-US" sz="3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703020202090204" pitchFamily="34" charset="0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400" eaLnBrk="1" hangingPunct="1">
              <a:defRPr/>
            </a:pPr>
            <a:r>
              <a:rPr lang="en-US" sz="3200" dirty="0" smtClean="0"/>
              <a:t>Panorama setores de consumo no RJ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607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o 35"/>
          <p:cNvGrpSpPr/>
          <p:nvPr/>
        </p:nvGrpSpPr>
        <p:grpSpPr>
          <a:xfrm>
            <a:off x="248343" y="797074"/>
            <a:ext cx="1748037" cy="2764636"/>
            <a:chOff x="-46037" y="1828800"/>
            <a:chExt cx="1748037" cy="2764636"/>
          </a:xfrm>
        </p:grpSpPr>
        <p:grpSp>
          <p:nvGrpSpPr>
            <p:cNvPr id="12" name="Grupo 11"/>
            <p:cNvGrpSpPr/>
            <p:nvPr/>
          </p:nvGrpSpPr>
          <p:grpSpPr>
            <a:xfrm>
              <a:off x="-46037" y="1828800"/>
              <a:ext cx="1748037" cy="2670448"/>
              <a:chOff x="242688" y="1553890"/>
              <a:chExt cx="1748037" cy="2670448"/>
            </a:xfrm>
          </p:grpSpPr>
          <p:pic>
            <p:nvPicPr>
              <p:cNvPr id="2" name="Object 1" descr="/tmp/-LMEWgw7N-kJzPKZMoEY-HiRes.jpg">
                <a:hlinkClick r:id="rId3" action="ppaction://hlinksldjump"/>
              </p:cNvPr>
              <p:cNvPicPr>
                <a:picLocks noChangeAspect="1"/>
              </p:cNvPicPr>
              <p:nvPr/>
            </p:nvPicPr>
            <p:blipFill rotWithShape="1">
              <a:blip r:embed="rId4" cstate="print"/>
              <a:srcRect l="2604" t="34192" r="78279" b="13888"/>
              <a:stretch/>
            </p:blipFill>
            <p:spPr>
              <a:xfrm>
                <a:off x="242688" y="1553890"/>
                <a:ext cx="1748037" cy="2670448"/>
              </a:xfrm>
              <a:prstGeom prst="rect">
                <a:avLst/>
              </a:prstGeom>
            </p:spPr>
          </p:pic>
          <p:sp>
            <p:nvSpPr>
              <p:cNvPr id="3" name="CaixaDeTexto 2"/>
              <p:cNvSpPr txBox="1"/>
              <p:nvPr/>
            </p:nvSpPr>
            <p:spPr>
              <a:xfrm>
                <a:off x="338386" y="1639476"/>
                <a:ext cx="162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800" b="1" dirty="0" smtClean="0">
                    <a:solidFill>
                      <a:schemeClr val="bg1"/>
                    </a:solidFill>
                    <a:latin typeface="Trebuchet MS" panose="020B0603020202020204" pitchFamily="34" charset="0"/>
                  </a:rPr>
                  <a:t>MODA</a:t>
                </a:r>
                <a:endPara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18" name="CaixaDeTexto 17"/>
            <p:cNvSpPr txBox="1"/>
            <p:nvPr/>
          </p:nvSpPr>
          <p:spPr>
            <a:xfrm>
              <a:off x="91953" y="3368724"/>
              <a:ext cx="151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4.205 </a:t>
              </a:r>
            </a:p>
            <a:p>
              <a:pPr algn="ctr"/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empresas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19" name="CaixaDeTexto 18"/>
            <p:cNvSpPr txBox="1"/>
            <p:nvPr/>
          </p:nvSpPr>
          <p:spPr>
            <a:xfrm>
              <a:off x="91953" y="3854772"/>
              <a:ext cx="1512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51,8 mil </a:t>
              </a:r>
              <a:endParaRPr lang="pt-BR" sz="1800" b="1" dirty="0" smtClean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empregados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1996380" y="797074"/>
            <a:ext cx="1733550" cy="2765678"/>
            <a:chOff x="1691680" y="1828800"/>
            <a:chExt cx="1733550" cy="2765678"/>
          </a:xfrm>
        </p:grpSpPr>
        <p:grpSp>
          <p:nvGrpSpPr>
            <p:cNvPr id="13" name="Grupo 12"/>
            <p:cNvGrpSpPr/>
            <p:nvPr/>
          </p:nvGrpSpPr>
          <p:grpSpPr>
            <a:xfrm>
              <a:off x="1691680" y="1828800"/>
              <a:ext cx="1733550" cy="2670448"/>
              <a:chOff x="1990725" y="1553890"/>
              <a:chExt cx="1733550" cy="2670448"/>
            </a:xfrm>
          </p:grpSpPr>
          <p:pic>
            <p:nvPicPr>
              <p:cNvPr id="8" name="Object 1" descr="/tmp/-LMEWgw7N-kJzPKZMoEY-HiRes.jpg">
                <a:hlinkClick r:id="rId5" action="ppaction://hlinksldjump"/>
              </p:cNvPr>
              <p:cNvPicPr>
                <a:picLocks noChangeAspect="1"/>
              </p:cNvPicPr>
              <p:nvPr/>
            </p:nvPicPr>
            <p:blipFill rotWithShape="1">
              <a:blip r:embed="rId4" cstate="print"/>
              <a:srcRect l="21721" t="34192" r="59321" b="13888"/>
              <a:stretch/>
            </p:blipFill>
            <p:spPr>
              <a:xfrm>
                <a:off x="1990725" y="1553890"/>
                <a:ext cx="1733550" cy="2670448"/>
              </a:xfrm>
              <a:prstGeom prst="rect">
                <a:avLst/>
              </a:prstGeom>
            </p:spPr>
          </p:pic>
          <p:sp>
            <p:nvSpPr>
              <p:cNvPr id="4" name="CaixaDeTexto 3"/>
              <p:cNvSpPr txBox="1"/>
              <p:nvPr/>
            </p:nvSpPr>
            <p:spPr>
              <a:xfrm>
                <a:off x="2047528" y="1639476"/>
                <a:ext cx="162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800" b="1" dirty="0" smtClean="0">
                    <a:solidFill>
                      <a:schemeClr val="bg1"/>
                    </a:solidFill>
                    <a:latin typeface="Trebuchet MS" panose="020B0603020202020204" pitchFamily="34" charset="0"/>
                  </a:rPr>
                  <a:t>GRÁFICO</a:t>
                </a:r>
                <a:endPara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0" name="CaixaDeTexto 19"/>
            <p:cNvSpPr txBox="1"/>
            <p:nvPr/>
          </p:nvSpPr>
          <p:spPr>
            <a:xfrm>
              <a:off x="1806596" y="3369766"/>
              <a:ext cx="151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964 </a:t>
              </a:r>
            </a:p>
            <a:p>
              <a:pPr algn="ctr"/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empresas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1806596" y="3855814"/>
              <a:ext cx="1512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9,7 mil </a:t>
              </a:r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empregados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729930" y="797074"/>
            <a:ext cx="1685925" cy="2771011"/>
            <a:chOff x="3435550" y="1828800"/>
            <a:chExt cx="1685925" cy="2771011"/>
          </a:xfrm>
        </p:grpSpPr>
        <p:grpSp>
          <p:nvGrpSpPr>
            <p:cNvPr id="14" name="Grupo 13"/>
            <p:cNvGrpSpPr/>
            <p:nvPr/>
          </p:nvGrpSpPr>
          <p:grpSpPr>
            <a:xfrm>
              <a:off x="3435550" y="1828800"/>
              <a:ext cx="1685925" cy="2670448"/>
              <a:chOff x="3724275" y="1553890"/>
              <a:chExt cx="1685925" cy="2670448"/>
            </a:xfrm>
          </p:grpSpPr>
          <p:pic>
            <p:nvPicPr>
              <p:cNvPr id="9" name="Object 1" descr="/tmp/-LMEWgw7N-kJzPKZMoEY-HiRes.jpg">
                <a:hlinkClick r:id="rId6" action="ppaction://hlinksldjump"/>
              </p:cNvPr>
              <p:cNvPicPr>
                <a:picLocks noChangeAspect="1"/>
              </p:cNvPicPr>
              <p:nvPr/>
            </p:nvPicPr>
            <p:blipFill rotWithShape="1">
              <a:blip r:embed="rId4" cstate="print"/>
              <a:srcRect l="40680" t="34192" r="40883" b="13888"/>
              <a:stretch/>
            </p:blipFill>
            <p:spPr>
              <a:xfrm>
                <a:off x="3724275" y="1553890"/>
                <a:ext cx="1685925" cy="2670448"/>
              </a:xfrm>
              <a:prstGeom prst="rect">
                <a:avLst/>
              </a:prstGeom>
            </p:spPr>
          </p:pic>
          <p:sp>
            <p:nvSpPr>
              <p:cNvPr id="5" name="CaixaDeTexto 4"/>
              <p:cNvSpPr txBox="1"/>
              <p:nvPr/>
            </p:nvSpPr>
            <p:spPr>
              <a:xfrm>
                <a:off x="3766195" y="1639476"/>
                <a:ext cx="162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800" b="1" dirty="0" smtClean="0">
                    <a:solidFill>
                      <a:schemeClr val="bg1"/>
                    </a:solidFill>
                    <a:latin typeface="Trebuchet MS" panose="020B0603020202020204" pitchFamily="34" charset="0"/>
                  </a:rPr>
                  <a:t>MÓVEIS</a:t>
                </a:r>
                <a:endPara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2" name="CaixaDeTexto 21"/>
            <p:cNvSpPr txBox="1"/>
            <p:nvPr/>
          </p:nvSpPr>
          <p:spPr>
            <a:xfrm>
              <a:off x="3534620" y="3375099"/>
              <a:ext cx="151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676</a:t>
              </a:r>
            </a:p>
            <a:p>
              <a:pPr algn="ctr"/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empresas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3534620" y="3861147"/>
              <a:ext cx="1512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6,9 mil </a:t>
              </a:r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empregados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34" name="Grupo 33"/>
          <p:cNvGrpSpPr/>
          <p:nvPr/>
        </p:nvGrpSpPr>
        <p:grpSpPr>
          <a:xfrm>
            <a:off x="5415855" y="797074"/>
            <a:ext cx="1714500" cy="2765678"/>
            <a:chOff x="5121476" y="1828800"/>
            <a:chExt cx="1714500" cy="2765678"/>
          </a:xfrm>
        </p:grpSpPr>
        <p:grpSp>
          <p:nvGrpSpPr>
            <p:cNvPr id="15" name="Grupo 14"/>
            <p:cNvGrpSpPr/>
            <p:nvPr/>
          </p:nvGrpSpPr>
          <p:grpSpPr>
            <a:xfrm>
              <a:off x="5121476" y="1828800"/>
              <a:ext cx="1714500" cy="2670448"/>
              <a:chOff x="5410201" y="1553890"/>
              <a:chExt cx="1714500" cy="2670448"/>
            </a:xfrm>
          </p:grpSpPr>
          <p:pic>
            <p:nvPicPr>
              <p:cNvPr id="10" name="Object 1" descr="/tmp/-LMEWgw7N-kJzPKZMoEY-HiRes.jpg">
                <a:hlinkClick r:id="rId7" action="ppaction://hlinksldjump"/>
              </p:cNvPr>
              <p:cNvPicPr>
                <a:picLocks noChangeAspect="1"/>
              </p:cNvPicPr>
              <p:nvPr/>
            </p:nvPicPr>
            <p:blipFill rotWithShape="1">
              <a:blip r:embed="rId4" cstate="print"/>
              <a:srcRect l="59116" t="34192" r="22134" b="13888"/>
              <a:stretch/>
            </p:blipFill>
            <p:spPr>
              <a:xfrm>
                <a:off x="5410201" y="1553890"/>
                <a:ext cx="1714500" cy="2670448"/>
              </a:xfrm>
              <a:prstGeom prst="rect">
                <a:avLst/>
              </a:prstGeom>
            </p:spPr>
          </p:pic>
          <p:sp>
            <p:nvSpPr>
              <p:cNvPr id="6" name="CaixaDeTexto 5"/>
              <p:cNvSpPr txBox="1"/>
              <p:nvPr/>
            </p:nvSpPr>
            <p:spPr>
              <a:xfrm>
                <a:off x="5475337" y="1639476"/>
                <a:ext cx="162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800" b="1" dirty="0" smtClean="0">
                    <a:solidFill>
                      <a:schemeClr val="bg1"/>
                    </a:solidFill>
                    <a:latin typeface="Trebuchet MS" panose="020B0603020202020204" pitchFamily="34" charset="0"/>
                  </a:rPr>
                  <a:t>PLÁSTICO</a:t>
                </a:r>
                <a:endPara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4" name="CaixaDeTexto 23"/>
            <p:cNvSpPr txBox="1"/>
            <p:nvPr/>
          </p:nvSpPr>
          <p:spPr>
            <a:xfrm>
              <a:off x="5257647" y="3369766"/>
              <a:ext cx="151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603</a:t>
              </a:r>
            </a:p>
            <a:p>
              <a:pPr algn="ctr"/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empresas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5" name="CaixaDeTexto 24"/>
            <p:cNvSpPr txBox="1"/>
            <p:nvPr/>
          </p:nvSpPr>
          <p:spPr>
            <a:xfrm>
              <a:off x="5257647" y="3855814"/>
              <a:ext cx="1512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16,7 mil </a:t>
              </a:r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empregados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35" name="Grupo 34"/>
          <p:cNvGrpSpPr/>
          <p:nvPr/>
        </p:nvGrpSpPr>
        <p:grpSpPr>
          <a:xfrm>
            <a:off x="7130356" y="797074"/>
            <a:ext cx="1762124" cy="2775203"/>
            <a:chOff x="6835976" y="1828800"/>
            <a:chExt cx="1762124" cy="2775203"/>
          </a:xfrm>
        </p:grpSpPr>
        <p:grpSp>
          <p:nvGrpSpPr>
            <p:cNvPr id="16" name="Grupo 15"/>
            <p:cNvGrpSpPr/>
            <p:nvPr/>
          </p:nvGrpSpPr>
          <p:grpSpPr>
            <a:xfrm>
              <a:off x="6835976" y="1828800"/>
              <a:ext cx="1762124" cy="2670448"/>
              <a:chOff x="7124701" y="1553890"/>
              <a:chExt cx="1762124" cy="2670448"/>
            </a:xfrm>
          </p:grpSpPr>
          <p:pic>
            <p:nvPicPr>
              <p:cNvPr id="11" name="Object 1" descr="/tmp/-LMEWgw7N-kJzPKZMoEY-HiRes.jpg">
                <a:hlinkClick r:id="rId8" action="ppaction://hlinksldjump"/>
              </p:cNvPr>
              <p:cNvPicPr>
                <a:picLocks noChangeAspect="1"/>
              </p:cNvPicPr>
              <p:nvPr/>
            </p:nvPicPr>
            <p:blipFill rotWithShape="1">
              <a:blip r:embed="rId4" cstate="print"/>
              <a:srcRect l="77867" t="34192" r="2863" b="13888"/>
              <a:stretch/>
            </p:blipFill>
            <p:spPr>
              <a:xfrm>
                <a:off x="7124701" y="1553890"/>
                <a:ext cx="1762124" cy="2670448"/>
              </a:xfrm>
              <a:prstGeom prst="rect">
                <a:avLst/>
              </a:prstGeom>
            </p:spPr>
          </p:pic>
          <p:sp>
            <p:nvSpPr>
              <p:cNvPr id="7" name="CaixaDeTexto 6"/>
              <p:cNvSpPr txBox="1"/>
              <p:nvPr/>
            </p:nvSpPr>
            <p:spPr>
              <a:xfrm>
                <a:off x="7203529" y="1639476"/>
                <a:ext cx="162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800" b="1" dirty="0" smtClean="0">
                    <a:solidFill>
                      <a:schemeClr val="bg1"/>
                    </a:solidFill>
                    <a:latin typeface="Trebuchet MS" panose="020B0603020202020204" pitchFamily="34" charset="0"/>
                  </a:rPr>
                  <a:t>AUDIOVISUAL</a:t>
                </a:r>
                <a:endPara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26" name="CaixaDeTexto 25"/>
            <p:cNvSpPr txBox="1"/>
            <p:nvPr/>
          </p:nvSpPr>
          <p:spPr>
            <a:xfrm>
              <a:off x="6976314" y="3379291"/>
              <a:ext cx="1512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414 </a:t>
              </a:r>
            </a:p>
            <a:p>
              <a:pPr algn="ctr"/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empresas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6976314" y="3865339"/>
              <a:ext cx="15120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8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3,9 mil </a:t>
              </a:r>
              <a:r>
                <a:rPr lang="pt-BR" sz="1200" dirty="0" smtClean="0">
                  <a:solidFill>
                    <a:schemeClr val="bg1"/>
                  </a:solidFill>
                  <a:latin typeface="Trebuchet MS" panose="020B0603020202020204" pitchFamily="34" charset="0"/>
                </a:rPr>
                <a:t>empregados</a:t>
              </a:r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pt-BR" sz="12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9" name="Retângulo 28"/>
          <p:cNvSpPr/>
          <p:nvPr/>
        </p:nvSpPr>
        <p:spPr>
          <a:xfrm>
            <a:off x="-4763" y="-1513"/>
            <a:ext cx="9154800" cy="701601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C00000"/>
              </a:solidFill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993D42B7-436F-7848-8382-8C053F2F4929}"/>
              </a:ext>
            </a:extLst>
          </p:cNvPr>
          <p:cNvSpPr txBox="1">
            <a:spLocks/>
          </p:cNvSpPr>
          <p:nvPr/>
        </p:nvSpPr>
        <p:spPr>
          <a:xfrm>
            <a:off x="1390278" y="60398"/>
            <a:ext cx="6386198" cy="49244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wrap="square" lIns="0" tIns="0" rIns="0" bIns="0" anchor="b">
            <a:sp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200" kern="1200" smtClean="0">
                <a:solidFill>
                  <a:srgbClr val="393230"/>
                </a:solidFill>
                <a:effectLst/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bg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  <a:latin typeface="Trebuchet MS" panose="020B0703020202090204" pitchFamily="34" charset="0"/>
              </a:rPr>
              <a:t>Setores de consumo no RJ</a:t>
            </a:r>
            <a:endParaRPr lang="en-US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262507" y="4880198"/>
            <a:ext cx="32369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>
                <a:latin typeface="Trebuchet MS" panose="020B0603020202020204" pitchFamily="34" charset="0"/>
              </a:rPr>
              <a:t>Elaboração DVIPE com dados da RAIS/2016.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2053183" y="3515126"/>
            <a:ext cx="5047808" cy="132277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52400" dist="25400" dir="8640000" sx="98000" sy="98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6.839 empresas </a:t>
            </a:r>
          </a:p>
          <a:p>
            <a:pPr algn="ctr"/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(36,0% da Indústria </a:t>
            </a:r>
            <a:r>
              <a:rPr lang="pt-BR" sz="14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 </a:t>
            </a:r>
            <a:r>
              <a:rPr lang="pt-BR" sz="14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T</a:t>
            </a:r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ransformação fluminense)</a:t>
            </a:r>
            <a:endParaRPr lang="pt-BR" sz="1400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89.039 mil empregos</a:t>
            </a:r>
          </a:p>
          <a:p>
            <a:pPr algn="ctr"/>
            <a:r>
              <a:rPr lang="pt-BR" sz="1400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(23,3% </a:t>
            </a:r>
            <a:r>
              <a:rPr lang="pt-BR" sz="1400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da Indústria de Transformação fluminense)</a:t>
            </a:r>
          </a:p>
          <a:p>
            <a:pPr algn="ctr"/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39" name="Picture 23">
            <a:extLst>
              <a:ext uri="{FF2B5EF4-FFF2-40B4-BE49-F238E27FC236}">
                <a16:creationId xmlns:a16="http://schemas.microsoft.com/office/drawing/2014/main" xmlns="" id="{D881FFA2-9312-5342-8770-7E600BA1B92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00954" y="4280508"/>
            <a:ext cx="739809" cy="40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38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Gráfico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8174199"/>
              </p:ext>
            </p:extLst>
          </p:nvPr>
        </p:nvGraphicFramePr>
        <p:xfrm>
          <a:off x="66449" y="3070515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3357" y="-1554"/>
            <a:ext cx="9144000" cy="701096"/>
            <a:chOff x="8775" y="70207"/>
            <a:chExt cx="9144000" cy="726795"/>
          </a:xfrm>
          <a:solidFill>
            <a:srgbClr val="595959"/>
          </a:solidFill>
        </p:grpSpPr>
        <p:sp>
          <p:nvSpPr>
            <p:cNvPr id="76" name="Retângulo 75"/>
            <p:cNvSpPr/>
            <p:nvPr/>
          </p:nvSpPr>
          <p:spPr>
            <a:xfrm>
              <a:off x="8775" y="70207"/>
              <a:ext cx="9144000" cy="72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rgbClr val="C00000"/>
                </a:solidFill>
              </a:endParaRPr>
            </a:p>
          </p:txBody>
        </p:sp>
        <p:sp>
          <p:nvSpPr>
            <p:cNvPr id="6" name="Title 2">
              <a:extLst>
                <a:ext uri="{FF2B5EF4-FFF2-40B4-BE49-F238E27FC236}">
                  <a16:creationId xmlns:a16="http://schemas.microsoft.com/office/drawing/2014/main" xmlns="" id="{993D42B7-436F-7848-8382-8C053F2F4929}"/>
                </a:ext>
              </a:extLst>
            </p:cNvPr>
            <p:cNvSpPr txBox="1">
              <a:spLocks/>
            </p:cNvSpPr>
            <p:nvPr/>
          </p:nvSpPr>
          <p:spPr>
            <a:xfrm>
              <a:off x="1395696" y="134430"/>
              <a:ext cx="6386198" cy="5104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lang="en-US" sz="3200" kern="1200" smtClean="0">
                  <a:solidFill>
                    <a:srgbClr val="393230"/>
                  </a:solidFill>
                  <a:effectLst/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Trebuchet MS" panose="020B0703020202090204" pitchFamily="34" charset="0"/>
                </a:rPr>
                <a:t>Panorama Setorial: Moda</a:t>
              </a:r>
              <a:endParaRPr lang="en-US" b="1" dirty="0">
                <a:solidFill>
                  <a:schemeClr val="bg1"/>
                </a:solidFill>
                <a:latin typeface="Trebuchet MS" panose="020B0703020202090204" pitchFamily="34" charset="0"/>
              </a:endParaRP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D881FFA2-9312-5342-8770-7E600BA1B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0954" y="4280508"/>
            <a:ext cx="739809" cy="402617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3353254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Comércio exterior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256691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Produção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-75083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251981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R$5,8 bilhões </a:t>
            </a:r>
            <a:endParaRPr lang="pt-BR" sz="9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(Valor bruto da produção)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7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maior estado produtor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-28221" y="1846356"/>
            <a:ext cx="1152000" cy="62029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4.205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  <a:p>
            <a:pPr algn="ctr"/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estabelecimentos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067089" y="1535312"/>
            <a:ext cx="1224000" cy="194598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Porte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491055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Empregados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654747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Salários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790596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Escolaridade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4532183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51,8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mil empregados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7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empregados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935215" y="1535312"/>
            <a:ext cx="1224000" cy="348486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Principais ocupações</a:t>
            </a:r>
            <a:endParaRPr lang="pt-BR" sz="7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2453" y="843558"/>
            <a:ext cx="9122419" cy="650860"/>
            <a:chOff x="414377" y="1995725"/>
            <a:chExt cx="11034790" cy="650860"/>
          </a:xfrm>
        </p:grpSpPr>
        <p:grpSp>
          <p:nvGrpSpPr>
            <p:cNvPr id="40" name="Grupo 39"/>
            <p:cNvGrpSpPr/>
            <p:nvPr/>
          </p:nvGrpSpPr>
          <p:grpSpPr>
            <a:xfrm>
              <a:off x="5935405" y="1995725"/>
              <a:ext cx="5513762" cy="637340"/>
              <a:chOff x="693544" y="3432954"/>
              <a:chExt cx="12987666" cy="1824082"/>
            </a:xfrm>
          </p:grpSpPr>
          <p:grpSp>
            <p:nvGrpSpPr>
              <p:cNvPr id="55" name="Grupo 54"/>
              <p:cNvGrpSpPr/>
              <p:nvPr/>
            </p:nvGrpSpPr>
            <p:grpSpPr>
              <a:xfrm>
                <a:off x="693544" y="4328941"/>
                <a:ext cx="12987666" cy="154550"/>
                <a:chOff x="938763" y="3419709"/>
                <a:chExt cx="10787949" cy="139095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65" name="Conector reto 64"/>
                <p:cNvCxnSpPr/>
                <p:nvPr/>
              </p:nvCxnSpPr>
              <p:spPr>
                <a:xfrm>
                  <a:off x="938763" y="3492500"/>
                  <a:ext cx="10724049" cy="0"/>
                </a:xfrm>
                <a:prstGeom prst="line">
                  <a:avLst/>
                </a:prstGeom>
                <a:grpFill/>
                <a:ln w="44450" cap="rnd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Elipse 66"/>
                <p:cNvSpPr/>
                <p:nvPr/>
              </p:nvSpPr>
              <p:spPr>
                <a:xfrm>
                  <a:off x="11598910" y="3419709"/>
                  <a:ext cx="127802" cy="139095"/>
                </a:xfrm>
                <a:prstGeom prst="ellipse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63" name="Elipse 62">
                <a:hlinkClick r:id="rId5" action="ppaction://hlinksldjump"/>
              </p:cNvPr>
              <p:cNvSpPr/>
              <p:nvPr/>
            </p:nvSpPr>
            <p:spPr>
              <a:xfrm>
                <a:off x="1345027" y="3456583"/>
                <a:ext cx="1800001" cy="1800001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7" name="Elipse 56">
                <a:hlinkClick r:id="rId5" action="ppaction://hlinksldjump"/>
              </p:cNvPr>
              <p:cNvSpPr/>
              <p:nvPr/>
            </p:nvSpPr>
            <p:spPr>
              <a:xfrm>
                <a:off x="7825746" y="344208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8" name="Elipse 57">
                <a:hlinkClick r:id="rId5" action="ppaction://hlinksldjump"/>
              </p:cNvPr>
              <p:cNvSpPr/>
              <p:nvPr/>
            </p:nvSpPr>
            <p:spPr>
              <a:xfrm>
                <a:off x="4585386" y="3432954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9" name="Elipse 58">
                <a:hlinkClick r:id="rId5" action="ppaction://hlinksldjump"/>
              </p:cNvPr>
              <p:cNvSpPr/>
              <p:nvPr/>
            </p:nvSpPr>
            <p:spPr>
              <a:xfrm>
                <a:off x="11066106" y="3457036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41" name="Grupo 40"/>
            <p:cNvGrpSpPr/>
            <p:nvPr/>
          </p:nvGrpSpPr>
          <p:grpSpPr>
            <a:xfrm>
              <a:off x="414377" y="2009385"/>
              <a:ext cx="5521228" cy="637200"/>
              <a:chOff x="674886" y="8122370"/>
              <a:chExt cx="13001585" cy="1839019"/>
            </a:xfrm>
          </p:grpSpPr>
          <p:grpSp>
            <p:nvGrpSpPr>
              <p:cNvPr id="42" name="Grupo 41"/>
              <p:cNvGrpSpPr/>
              <p:nvPr/>
            </p:nvGrpSpPr>
            <p:grpSpPr>
              <a:xfrm>
                <a:off x="674886" y="8982302"/>
                <a:ext cx="13001585" cy="160016"/>
                <a:chOff x="863300" y="3417254"/>
                <a:chExt cx="10799514" cy="144016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52" name="Conector reto 51"/>
                <p:cNvCxnSpPr/>
                <p:nvPr/>
              </p:nvCxnSpPr>
              <p:spPr>
                <a:xfrm>
                  <a:off x="938763" y="3492500"/>
                  <a:ext cx="10724051" cy="0"/>
                </a:xfrm>
                <a:prstGeom prst="line">
                  <a:avLst/>
                </a:prstGeom>
                <a:grpFill/>
                <a:ln w="44450" cap="rnd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Elipse 52"/>
                <p:cNvSpPr/>
                <p:nvPr/>
              </p:nvSpPr>
              <p:spPr>
                <a:xfrm>
                  <a:off x="863300" y="3417254"/>
                  <a:ext cx="127766" cy="144016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43" name="Elipse 42">
                <a:hlinkClick r:id="rId6" action="ppaction://hlinksldjump"/>
              </p:cNvPr>
              <p:cNvSpPr/>
              <p:nvPr/>
            </p:nvSpPr>
            <p:spPr>
              <a:xfrm>
                <a:off x="4601479" y="8161389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4" name="Elipse 43">
                <a:hlinkClick r:id="" action="ppaction://noaction"/>
              </p:cNvPr>
              <p:cNvSpPr/>
              <p:nvPr/>
            </p:nvSpPr>
            <p:spPr>
              <a:xfrm>
                <a:off x="11061137" y="8158355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0" name="Elipse 49">
                <a:hlinkClick r:id="rId6" action="ppaction://hlinksldjump"/>
              </p:cNvPr>
              <p:cNvSpPr/>
              <p:nvPr/>
            </p:nvSpPr>
            <p:spPr>
              <a:xfrm>
                <a:off x="1361119" y="8122370"/>
                <a:ext cx="1800000" cy="1799999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6" name="Elipse 45">
                <a:hlinkClick r:id="rId6" action="ppaction://hlinksldjump"/>
              </p:cNvPr>
              <p:cNvSpPr/>
              <p:nvPr/>
            </p:nvSpPr>
            <p:spPr>
              <a:xfrm>
                <a:off x="7861325" y="813721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68" name="CaixaDeTexto 67"/>
          <p:cNvSpPr txBox="1"/>
          <p:nvPr/>
        </p:nvSpPr>
        <p:spPr>
          <a:xfrm>
            <a:off x="1111880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88,2%</a:t>
            </a:r>
            <a:r>
              <a:rPr lang="pt-BR" sz="900" dirty="0" smtClean="0">
                <a:latin typeface="Trebuchet MS" panose="020B0603020202020204" pitchFamily="34" charset="0"/>
              </a:rPr>
              <a:t>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dirty="0">
                <a:latin typeface="Trebuchet MS" panose="020B0603020202020204" pitchFamily="34" charset="0"/>
              </a:rPr>
              <a:t>são microempresas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Perfil similar ao observado no setor a nível </a:t>
            </a:r>
            <a:r>
              <a:rPr lang="pt-BR" sz="900" dirty="0" smtClean="0">
                <a:latin typeface="Trebuchet MS" panose="020B0603020202020204" pitchFamily="34" charset="0"/>
              </a:rPr>
              <a:t>nacional (86,1%)</a:t>
            </a:r>
            <a:endParaRPr lang="pt-BR" sz="900" dirty="0">
              <a:latin typeface="Trebuchet MS" panose="020B0603020202020204" pitchFamily="34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3392082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55,4 milhões   </a:t>
            </a:r>
            <a:r>
              <a:rPr lang="pt-BR" sz="900" b="0" dirty="0" smtClean="0">
                <a:latin typeface="Trebuchet MS" panose="020B0603020202020204" pitchFamily="34" charset="0"/>
              </a:rPr>
              <a:t>em </a:t>
            </a:r>
            <a:r>
              <a:rPr lang="pt-BR" sz="900" b="0" dirty="0">
                <a:latin typeface="Trebuchet MS" panose="020B0603020202020204" pitchFamily="34" charset="0"/>
              </a:rPr>
              <a:t>exportação </a:t>
            </a:r>
            <a:r>
              <a:rPr lang="pt-BR" sz="900" b="0" dirty="0" smtClean="0">
                <a:latin typeface="Trebuchet MS" panose="020B0603020202020204" pitchFamily="34" charset="0"/>
              </a:rPr>
              <a:t>(11°estado</a:t>
            </a:r>
            <a:r>
              <a:rPr lang="pt-BR" sz="900" b="0" dirty="0">
                <a:latin typeface="Trebuchet MS" panose="020B0603020202020204" pitchFamily="34" charset="0"/>
              </a:rPr>
              <a:t>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156,2 milhões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b="0" dirty="0">
                <a:latin typeface="Trebuchet MS" panose="020B0603020202020204" pitchFamily="34" charset="0"/>
              </a:rPr>
              <a:t>em importação </a:t>
            </a:r>
            <a:r>
              <a:rPr lang="pt-BR" sz="900" b="0" dirty="0" smtClean="0">
                <a:latin typeface="Trebuchet MS" panose="020B0603020202020204" pitchFamily="34" charset="0"/>
              </a:rPr>
              <a:t>  (6º </a:t>
            </a:r>
            <a:r>
              <a:rPr lang="pt-BR" sz="900" b="0" dirty="0">
                <a:latin typeface="Trebuchet MS" panose="020B0603020202020204" pitchFamily="34" charset="0"/>
              </a:rPr>
              <a:t>estado)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5672284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0" dirty="0">
                <a:latin typeface="Trebuchet MS" panose="020B0603020202020204" pitchFamily="34" charset="0"/>
              </a:rPr>
              <a:t>Salario médio do setor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1.511,38 </a:t>
            </a:r>
            <a:r>
              <a:rPr lang="pt-BR" sz="900" dirty="0">
                <a:latin typeface="Trebuchet MS" panose="020B0603020202020204" pitchFamily="34" charset="0"/>
              </a:rPr>
              <a:t>(RJ)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1.512,37 </a:t>
            </a:r>
            <a:r>
              <a:rPr lang="pt-BR" sz="900" dirty="0">
                <a:latin typeface="Trebuchet MS" panose="020B0603020202020204" pitchFamily="34" charset="0"/>
              </a:rPr>
              <a:t>(BR)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6812385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53,4% </a:t>
            </a:r>
            <a:r>
              <a:rPr lang="pt-BR" sz="900" dirty="0">
                <a:latin typeface="Trebuchet MS" panose="020B0603020202020204" pitchFamily="34" charset="0"/>
              </a:rPr>
              <a:t>com ensino médio ou superior completo, menos escolarizados que a Ind. De Transf. do RJ (67,4%)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7952483" y="1846356"/>
            <a:ext cx="1206732" cy="7587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 smtClean="0">
                <a:latin typeface="Trebuchet MS" panose="020B0603020202020204" pitchFamily="34" charset="0"/>
              </a:rPr>
              <a:t>35,6%</a:t>
            </a:r>
            <a:r>
              <a:rPr lang="pt-BR" sz="900" b="0" dirty="0" smtClean="0">
                <a:latin typeface="Trebuchet MS" panose="020B0603020202020204" pitchFamily="34" charset="0"/>
              </a:rPr>
              <a:t> Costureiro</a:t>
            </a:r>
            <a:endParaRPr lang="pt-BR" sz="900" b="0" dirty="0">
              <a:latin typeface="Trebuchet MS" panose="020B0603020202020204" pitchFamily="34" charset="0"/>
            </a:endParaRPr>
          </a:p>
          <a:p>
            <a:r>
              <a:rPr lang="pt-BR" sz="900" dirty="0" smtClean="0">
                <a:latin typeface="Trebuchet MS" panose="020B0603020202020204" pitchFamily="34" charset="0"/>
              </a:rPr>
              <a:t>3,9%</a:t>
            </a:r>
            <a:r>
              <a:rPr lang="pt-BR" sz="900" b="0" dirty="0" smtClean="0">
                <a:latin typeface="Trebuchet MS" panose="020B0603020202020204" pitchFamily="34" charset="0"/>
              </a:rPr>
              <a:t> </a:t>
            </a:r>
            <a:r>
              <a:rPr lang="pt-BR" sz="900" b="0" dirty="0">
                <a:latin typeface="Trebuchet MS" panose="020B0603020202020204" pitchFamily="34" charset="0"/>
              </a:rPr>
              <a:t>Alimentadores de produção</a:t>
            </a:r>
          </a:p>
          <a:p>
            <a:r>
              <a:rPr lang="pt-BR" sz="900" dirty="0" smtClean="0">
                <a:latin typeface="Trebuchet MS" panose="020B0603020202020204" pitchFamily="34" charset="0"/>
              </a:rPr>
              <a:t>3,7% </a:t>
            </a:r>
            <a:r>
              <a:rPr lang="pt-BR" sz="900" b="0" dirty="0" smtClean="0">
                <a:latin typeface="Trebuchet MS" panose="020B0603020202020204" pitchFamily="34" charset="0"/>
              </a:rPr>
              <a:t>Ajudante de confecção</a:t>
            </a:r>
            <a:endParaRPr lang="pt-BR" sz="900" b="0" dirty="0">
              <a:latin typeface="Trebuchet MS" panose="020B060302020202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524591" y="1034225"/>
            <a:ext cx="344605" cy="264104"/>
            <a:chOff x="1642286" y="1423442"/>
            <a:chExt cx="212176" cy="162611"/>
          </a:xfrm>
        </p:grpSpPr>
        <p:sp>
          <p:nvSpPr>
            <p:cNvPr id="2" name="Seta para cima 1"/>
            <p:cNvSpPr/>
            <p:nvPr/>
          </p:nvSpPr>
          <p:spPr>
            <a:xfrm>
              <a:off x="1772406" y="1423442"/>
              <a:ext cx="82056" cy="162000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Retângulo 72"/>
            <p:cNvSpPr/>
            <p:nvPr/>
          </p:nvSpPr>
          <p:spPr>
            <a:xfrm flipH="1">
              <a:off x="1718340" y="1478053"/>
              <a:ext cx="45719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Retângulo 73"/>
            <p:cNvSpPr/>
            <p:nvPr/>
          </p:nvSpPr>
          <p:spPr>
            <a:xfrm flipH="1">
              <a:off x="1642286" y="1510502"/>
              <a:ext cx="45719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1" y="978951"/>
            <a:ext cx="373659" cy="37365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302" y="967801"/>
            <a:ext cx="374400" cy="3744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915" y="1023425"/>
            <a:ext cx="374400" cy="3744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847" y="981652"/>
            <a:ext cx="374400" cy="3744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67" y="978210"/>
            <a:ext cx="374400" cy="3744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232" y="936895"/>
            <a:ext cx="486153" cy="48615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724" y="994681"/>
            <a:ext cx="356245" cy="356245"/>
          </a:xfrm>
          <a:prstGeom prst="rect">
            <a:avLst/>
          </a:prstGeom>
        </p:spPr>
      </p:pic>
      <p:grpSp>
        <p:nvGrpSpPr>
          <p:cNvPr id="91" name="Grupo 90"/>
          <p:cNvGrpSpPr/>
          <p:nvPr/>
        </p:nvGrpSpPr>
        <p:grpSpPr>
          <a:xfrm>
            <a:off x="66449" y="2852854"/>
            <a:ext cx="3857479" cy="366968"/>
            <a:chOff x="67736" y="7968785"/>
            <a:chExt cx="4107858" cy="1284388"/>
          </a:xfrm>
        </p:grpSpPr>
        <p:sp>
          <p:nvSpPr>
            <p:cNvPr id="92" name="Seta para a direita listrada 91"/>
            <p:cNvSpPr/>
            <p:nvPr/>
          </p:nvSpPr>
          <p:spPr>
            <a:xfrm>
              <a:off x="67736" y="7968785"/>
              <a:ext cx="4107858" cy="1284388"/>
            </a:xfrm>
            <a:prstGeom prst="stripedRightArrow">
              <a:avLst>
                <a:gd name="adj1" fmla="val 50000"/>
                <a:gd name="adj2" fmla="val 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dirty="0">
                <a:solidFill>
                  <a:schemeClr val="bg1"/>
                </a:solidFill>
              </a:endParaRPr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428629" y="8167984"/>
              <a:ext cx="3601615" cy="915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ABRANGÊNCIA DO SETOR</a:t>
              </a:r>
            </a:p>
          </p:txBody>
        </p:sp>
      </p:grpSp>
      <p:sp>
        <p:nvSpPr>
          <p:cNvPr id="87" name="CaixaDeTexto 86">
            <a:hlinkClick r:id="" action="ppaction://noaction"/>
          </p:cNvPr>
          <p:cNvSpPr txBox="1"/>
          <p:nvPr/>
        </p:nvSpPr>
        <p:spPr>
          <a:xfrm>
            <a:off x="4069214" y="3219822"/>
            <a:ext cx="4808262" cy="45620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40316" tIns="20158" rIns="40316" bIns="20158" rtlCol="0" anchor="ctr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Municípios de destaque: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Rio de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Janeiro (1,2 mil empresas e 21,5 mil empregos), Nova Friburgo (903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9,2 mil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), Petrópolis (401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4,6 mil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Duque de Caxias (167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1,9 mil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</a:t>
            </a:r>
          </a:p>
        </p:txBody>
      </p:sp>
      <p:sp>
        <p:nvSpPr>
          <p:cNvPr id="88" name="CaixaDeTexto 87"/>
          <p:cNvSpPr txBox="1"/>
          <p:nvPr/>
        </p:nvSpPr>
        <p:spPr>
          <a:xfrm>
            <a:off x="262438" y="4938489"/>
            <a:ext cx="3623390" cy="163820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>
            <a:defPPr>
              <a:defRPr lang="pt-BR"/>
            </a:defPPr>
            <a:lvl1pPr algn="r">
              <a:defRPr sz="800">
                <a:latin typeface="Trebuchet MS" panose="020B0603020202020204" pitchFamily="34" charset="0"/>
              </a:defRPr>
            </a:lvl1pPr>
          </a:lstStyle>
          <a:p>
            <a:pPr algn="l"/>
            <a:r>
              <a:rPr lang="pt-BR" dirty="0" smtClean="0"/>
              <a:t>Elaboração DVIPE com dados do MTE(2016</a:t>
            </a:r>
            <a:r>
              <a:rPr lang="pt-BR" dirty="0"/>
              <a:t>), IBGE(2016)e </a:t>
            </a:r>
            <a:r>
              <a:rPr lang="pt-BR" dirty="0" err="1"/>
              <a:t>Mdic</a:t>
            </a:r>
            <a:r>
              <a:rPr lang="pt-BR" dirty="0"/>
              <a:t>(2017)</a:t>
            </a:r>
          </a:p>
        </p:txBody>
      </p:sp>
      <p:sp>
        <p:nvSpPr>
          <p:cNvPr id="9" name="AutoShape 5" descr="Stationery premium ic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66" name="Gráfico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458106"/>
              </p:ext>
            </p:extLst>
          </p:nvPr>
        </p:nvGraphicFramePr>
        <p:xfrm>
          <a:off x="1821610" y="3069359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177" y="3966616"/>
            <a:ext cx="3243263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" name="CaixaDeTexto 74"/>
          <p:cNvSpPr txBox="1"/>
          <p:nvPr/>
        </p:nvSpPr>
        <p:spPr>
          <a:xfrm>
            <a:off x="624976" y="4014522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77" name="CaixaDeTexto 76"/>
          <p:cNvSpPr txBox="1"/>
          <p:nvPr/>
        </p:nvSpPr>
        <p:spPr>
          <a:xfrm>
            <a:off x="2392710" y="4005946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15" name="Seta para a direita 14">
            <a:hlinkClick r:id="rId16" action="ppaction://hlinksldjump"/>
          </p:cNvPr>
          <p:cNvSpPr/>
          <p:nvPr/>
        </p:nvSpPr>
        <p:spPr>
          <a:xfrm>
            <a:off x="8100392" y="168275"/>
            <a:ext cx="777084" cy="384566"/>
          </a:xfrm>
          <a:prstGeom prst="rightArrow">
            <a:avLst>
              <a:gd name="adj1" fmla="val 69814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Voltar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36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Gráfico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793080"/>
              </p:ext>
            </p:extLst>
          </p:nvPr>
        </p:nvGraphicFramePr>
        <p:xfrm>
          <a:off x="34347" y="3050309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3357" y="-1554"/>
            <a:ext cx="9144000" cy="701096"/>
            <a:chOff x="8775" y="70207"/>
            <a:chExt cx="9144000" cy="726795"/>
          </a:xfrm>
          <a:solidFill>
            <a:srgbClr val="595959"/>
          </a:solidFill>
        </p:grpSpPr>
        <p:sp>
          <p:nvSpPr>
            <p:cNvPr id="76" name="Retângulo 75"/>
            <p:cNvSpPr/>
            <p:nvPr/>
          </p:nvSpPr>
          <p:spPr>
            <a:xfrm>
              <a:off x="8775" y="70207"/>
              <a:ext cx="9144000" cy="72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6" name="Title 2">
              <a:extLst>
                <a:ext uri="{FF2B5EF4-FFF2-40B4-BE49-F238E27FC236}">
                  <a16:creationId xmlns:a16="http://schemas.microsoft.com/office/drawing/2014/main" xmlns="" id="{993D42B7-436F-7848-8382-8C053F2F4929}"/>
                </a:ext>
              </a:extLst>
            </p:cNvPr>
            <p:cNvSpPr txBox="1">
              <a:spLocks/>
            </p:cNvSpPr>
            <p:nvPr/>
          </p:nvSpPr>
          <p:spPr>
            <a:xfrm>
              <a:off x="1395696" y="134430"/>
              <a:ext cx="6386198" cy="5104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lang="en-US" sz="3200" kern="1200" smtClean="0">
                  <a:solidFill>
                    <a:srgbClr val="393230"/>
                  </a:solidFill>
                  <a:effectLst/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Trebuchet MS" panose="020B0703020202090204" pitchFamily="34" charset="0"/>
                </a:rPr>
                <a:t>Panorama Setorial: Gráfico</a:t>
              </a:r>
              <a:endParaRPr lang="en-US" b="1" dirty="0">
                <a:solidFill>
                  <a:schemeClr val="bg1"/>
                </a:solidFill>
                <a:latin typeface="Trebuchet MS" panose="020B0703020202090204" pitchFamily="34" charset="0"/>
              </a:endParaRPr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3353254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Comércio exterior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256691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Produção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-75083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251981" y="1846356"/>
            <a:ext cx="1152000" cy="7587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R$3,1 </a:t>
            </a:r>
            <a:r>
              <a:rPr lang="pt-BR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b</a:t>
            </a:r>
            <a:r>
              <a:rPr lang="pt-BR" sz="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ilhões </a:t>
            </a:r>
            <a:endParaRPr lang="pt-BR" sz="900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(Valor bruto da produção)</a:t>
            </a:r>
          </a:p>
          <a:p>
            <a:pPr algn="ctr"/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2</a:t>
            </a:r>
            <a:r>
              <a:rPr lang="pt-BR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maior estado produtor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-28221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964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  <a:p>
            <a:pPr algn="ctr"/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5º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estabelecimentos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067089" y="1535312"/>
            <a:ext cx="1224000" cy="194598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Porte</a:t>
            </a:r>
            <a:endParaRPr lang="pt-BR" sz="1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491055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Empregados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654747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Salários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790596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Escolaridade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4532183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9,7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mil empregados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empregados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935215" y="1535312"/>
            <a:ext cx="1224000" cy="348486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Principais ocupações</a:t>
            </a:r>
            <a:endParaRPr lang="pt-BR" sz="7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2453" y="843558"/>
            <a:ext cx="9122419" cy="650860"/>
            <a:chOff x="414377" y="1995725"/>
            <a:chExt cx="11034790" cy="650860"/>
          </a:xfrm>
        </p:grpSpPr>
        <p:grpSp>
          <p:nvGrpSpPr>
            <p:cNvPr id="40" name="Grupo 39"/>
            <p:cNvGrpSpPr/>
            <p:nvPr/>
          </p:nvGrpSpPr>
          <p:grpSpPr>
            <a:xfrm>
              <a:off x="5935405" y="1995725"/>
              <a:ext cx="5513762" cy="637340"/>
              <a:chOff x="693544" y="3432954"/>
              <a:chExt cx="12987666" cy="1824082"/>
            </a:xfrm>
          </p:grpSpPr>
          <p:grpSp>
            <p:nvGrpSpPr>
              <p:cNvPr id="55" name="Grupo 54"/>
              <p:cNvGrpSpPr/>
              <p:nvPr/>
            </p:nvGrpSpPr>
            <p:grpSpPr>
              <a:xfrm>
                <a:off x="693544" y="4328941"/>
                <a:ext cx="12987666" cy="154550"/>
                <a:chOff x="938763" y="3419709"/>
                <a:chExt cx="10787949" cy="139095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65" name="Conector reto 64"/>
                <p:cNvCxnSpPr/>
                <p:nvPr/>
              </p:nvCxnSpPr>
              <p:spPr>
                <a:xfrm>
                  <a:off x="938763" y="3492500"/>
                  <a:ext cx="10724049" cy="0"/>
                </a:xfrm>
                <a:prstGeom prst="line">
                  <a:avLst/>
                </a:prstGeom>
                <a:grpFill/>
                <a:ln w="44450" cap="rnd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Elipse 66"/>
                <p:cNvSpPr/>
                <p:nvPr/>
              </p:nvSpPr>
              <p:spPr>
                <a:xfrm>
                  <a:off x="11598910" y="3419709"/>
                  <a:ext cx="127802" cy="139095"/>
                </a:xfrm>
                <a:prstGeom prst="ellipse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63" name="Elipse 62">
                <a:hlinkClick r:id="rId4" action="ppaction://hlinksldjump"/>
              </p:cNvPr>
              <p:cNvSpPr/>
              <p:nvPr/>
            </p:nvSpPr>
            <p:spPr>
              <a:xfrm>
                <a:off x="1345027" y="3456583"/>
                <a:ext cx="1800001" cy="1800001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7" name="Elipse 56">
                <a:hlinkClick r:id="rId4" action="ppaction://hlinksldjump"/>
              </p:cNvPr>
              <p:cNvSpPr/>
              <p:nvPr/>
            </p:nvSpPr>
            <p:spPr>
              <a:xfrm>
                <a:off x="7825746" y="344208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8" name="Elipse 57">
                <a:hlinkClick r:id="rId4" action="ppaction://hlinksldjump"/>
              </p:cNvPr>
              <p:cNvSpPr/>
              <p:nvPr/>
            </p:nvSpPr>
            <p:spPr>
              <a:xfrm>
                <a:off x="4585386" y="3432954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9" name="Elipse 58">
                <a:hlinkClick r:id="rId4" action="ppaction://hlinksldjump"/>
              </p:cNvPr>
              <p:cNvSpPr/>
              <p:nvPr/>
            </p:nvSpPr>
            <p:spPr>
              <a:xfrm>
                <a:off x="11066106" y="3457036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41" name="Grupo 40"/>
            <p:cNvGrpSpPr/>
            <p:nvPr/>
          </p:nvGrpSpPr>
          <p:grpSpPr>
            <a:xfrm>
              <a:off x="414377" y="2009385"/>
              <a:ext cx="5521228" cy="637200"/>
              <a:chOff x="674886" y="8122370"/>
              <a:chExt cx="13001585" cy="1839019"/>
            </a:xfrm>
          </p:grpSpPr>
          <p:grpSp>
            <p:nvGrpSpPr>
              <p:cNvPr id="42" name="Grupo 41"/>
              <p:cNvGrpSpPr/>
              <p:nvPr/>
            </p:nvGrpSpPr>
            <p:grpSpPr>
              <a:xfrm>
                <a:off x="674886" y="8982302"/>
                <a:ext cx="13001585" cy="160016"/>
                <a:chOff x="863300" y="3417254"/>
                <a:chExt cx="10799514" cy="144016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52" name="Conector reto 51"/>
                <p:cNvCxnSpPr/>
                <p:nvPr/>
              </p:nvCxnSpPr>
              <p:spPr>
                <a:xfrm>
                  <a:off x="938763" y="3492500"/>
                  <a:ext cx="10724051" cy="0"/>
                </a:xfrm>
                <a:prstGeom prst="line">
                  <a:avLst/>
                </a:prstGeom>
                <a:grpFill/>
                <a:ln w="44450" cap="rnd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Elipse 52"/>
                <p:cNvSpPr/>
                <p:nvPr/>
              </p:nvSpPr>
              <p:spPr>
                <a:xfrm>
                  <a:off x="863300" y="3417254"/>
                  <a:ext cx="127766" cy="144016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43" name="Elipse 42">
                <a:hlinkClick r:id="rId5" action="ppaction://hlinksldjump"/>
              </p:cNvPr>
              <p:cNvSpPr/>
              <p:nvPr/>
            </p:nvSpPr>
            <p:spPr>
              <a:xfrm>
                <a:off x="4601479" y="8161389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4" name="Elipse 43">
                <a:hlinkClick r:id="" action="ppaction://noaction"/>
              </p:cNvPr>
              <p:cNvSpPr/>
              <p:nvPr/>
            </p:nvSpPr>
            <p:spPr>
              <a:xfrm>
                <a:off x="11061137" y="8158355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0" name="Elipse 49">
                <a:hlinkClick r:id="rId5" action="ppaction://hlinksldjump"/>
              </p:cNvPr>
              <p:cNvSpPr/>
              <p:nvPr/>
            </p:nvSpPr>
            <p:spPr>
              <a:xfrm>
                <a:off x="1361119" y="8122370"/>
                <a:ext cx="1800000" cy="1799999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6" name="Elipse 45">
                <a:hlinkClick r:id="rId5" action="ppaction://hlinksldjump"/>
              </p:cNvPr>
              <p:cNvSpPr/>
              <p:nvPr/>
            </p:nvSpPr>
            <p:spPr>
              <a:xfrm>
                <a:off x="7861325" y="813721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68" name="CaixaDeTexto 67"/>
          <p:cNvSpPr txBox="1"/>
          <p:nvPr/>
        </p:nvSpPr>
        <p:spPr>
          <a:xfrm>
            <a:off x="1111880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93,8%</a:t>
            </a:r>
            <a:r>
              <a:rPr lang="pt-BR" sz="900" dirty="0" smtClean="0">
                <a:latin typeface="Trebuchet MS" panose="020B0603020202020204" pitchFamily="34" charset="0"/>
              </a:rPr>
              <a:t>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dirty="0">
                <a:latin typeface="Trebuchet MS" panose="020B0603020202020204" pitchFamily="34" charset="0"/>
              </a:rPr>
              <a:t>são microempresas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Perfil similar ao observado no setor a nível </a:t>
            </a:r>
            <a:r>
              <a:rPr lang="pt-BR" sz="900" dirty="0" smtClean="0">
                <a:latin typeface="Trebuchet MS" panose="020B0603020202020204" pitchFamily="34" charset="0"/>
              </a:rPr>
              <a:t>nacional (94,0%)</a:t>
            </a:r>
            <a:endParaRPr lang="pt-BR" sz="900" dirty="0">
              <a:latin typeface="Trebuchet MS" panose="020B0603020202020204" pitchFamily="34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3392082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3,5 milhões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b="0" dirty="0">
                <a:latin typeface="Trebuchet MS" panose="020B0603020202020204" pitchFamily="34" charset="0"/>
              </a:rPr>
              <a:t>em exportação </a:t>
            </a:r>
            <a:r>
              <a:rPr lang="pt-BR" sz="900" b="0" dirty="0" smtClean="0">
                <a:latin typeface="Trebuchet MS" panose="020B0603020202020204" pitchFamily="34" charset="0"/>
              </a:rPr>
              <a:t>(2°estado</a:t>
            </a:r>
            <a:r>
              <a:rPr lang="pt-BR" sz="900" b="0" dirty="0">
                <a:latin typeface="Trebuchet MS" panose="020B0603020202020204" pitchFamily="34" charset="0"/>
              </a:rPr>
              <a:t>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17,0 milhões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b="0" dirty="0">
                <a:latin typeface="Trebuchet MS" panose="020B0603020202020204" pitchFamily="34" charset="0"/>
              </a:rPr>
              <a:t>em </a:t>
            </a:r>
            <a:r>
              <a:rPr lang="pt-BR" sz="900" b="0" dirty="0" smtClean="0">
                <a:latin typeface="Trebuchet MS" panose="020B0603020202020204" pitchFamily="34" charset="0"/>
              </a:rPr>
              <a:t>importação   (2º </a:t>
            </a:r>
            <a:r>
              <a:rPr lang="pt-BR" sz="900" b="0" dirty="0">
                <a:latin typeface="Trebuchet MS" panose="020B0603020202020204" pitchFamily="34" charset="0"/>
              </a:rPr>
              <a:t>estado)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5672284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0" dirty="0">
                <a:latin typeface="Trebuchet MS" panose="020B0603020202020204" pitchFamily="34" charset="0"/>
              </a:rPr>
              <a:t>Salario médio do setor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4,402,61(RJ</a:t>
            </a:r>
            <a:r>
              <a:rPr lang="pt-BR" sz="900" dirty="0">
                <a:latin typeface="Trebuchet MS" panose="020B0603020202020204" pitchFamily="34" charset="0"/>
              </a:rPr>
              <a:t>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2.321,40 (BR</a:t>
            </a:r>
            <a:r>
              <a:rPr lang="pt-BR" sz="900" dirty="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6812385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76,6% </a:t>
            </a:r>
            <a:r>
              <a:rPr lang="pt-BR" sz="900" dirty="0">
                <a:latin typeface="Trebuchet MS" panose="020B0603020202020204" pitchFamily="34" charset="0"/>
              </a:rPr>
              <a:t>com ensino médio ou superior completo, </a:t>
            </a:r>
            <a:r>
              <a:rPr lang="pt-BR" sz="900" dirty="0" smtClean="0">
                <a:latin typeface="Trebuchet MS" panose="020B0603020202020204" pitchFamily="34" charset="0"/>
              </a:rPr>
              <a:t>mais </a:t>
            </a:r>
            <a:r>
              <a:rPr lang="pt-BR" sz="900" dirty="0">
                <a:latin typeface="Trebuchet MS" panose="020B0603020202020204" pitchFamily="34" charset="0"/>
              </a:rPr>
              <a:t>escolarizados que a Ind. De Transf. do RJ (67,4%)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7897115" y="1846356"/>
            <a:ext cx="1281548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 smtClean="0">
                <a:latin typeface="Trebuchet MS" panose="020B0603020202020204" pitchFamily="34" charset="0"/>
              </a:rPr>
              <a:t>12,4%</a:t>
            </a:r>
            <a:r>
              <a:rPr lang="pt-BR" sz="900" b="0" dirty="0" smtClean="0">
                <a:latin typeface="Trebuchet MS" panose="020B0603020202020204" pitchFamily="34" charset="0"/>
              </a:rPr>
              <a:t> </a:t>
            </a:r>
            <a:r>
              <a:rPr lang="pt-BR" sz="900" b="0" dirty="0">
                <a:latin typeface="Trebuchet MS" panose="020B0603020202020204" pitchFamily="34" charset="0"/>
              </a:rPr>
              <a:t>Alimentadores de produção</a:t>
            </a:r>
          </a:p>
          <a:p>
            <a:r>
              <a:rPr lang="pt-BR" sz="900" dirty="0" smtClean="0">
                <a:latin typeface="Trebuchet MS" panose="020B0603020202020204" pitchFamily="34" charset="0"/>
              </a:rPr>
              <a:t>4,0% </a:t>
            </a:r>
            <a:r>
              <a:rPr lang="pt-BR" sz="900" b="0" dirty="0" smtClean="0">
                <a:latin typeface="Trebuchet MS" panose="020B0603020202020204" pitchFamily="34" charset="0"/>
              </a:rPr>
              <a:t>Operador de acabamento</a:t>
            </a:r>
          </a:p>
          <a:p>
            <a:r>
              <a:rPr lang="pt-BR" sz="900" dirty="0" smtClean="0">
                <a:latin typeface="Trebuchet MS" panose="020B0603020202020204" pitchFamily="34" charset="0"/>
              </a:rPr>
              <a:t>3,2% </a:t>
            </a:r>
            <a:r>
              <a:rPr lang="pt-BR" sz="900" b="0" dirty="0" smtClean="0">
                <a:latin typeface="Trebuchet MS" panose="020B0603020202020204" pitchFamily="34" charset="0"/>
              </a:rPr>
              <a:t>Impressor de offset</a:t>
            </a:r>
            <a:endParaRPr lang="pt-BR" sz="900" b="0" dirty="0">
              <a:latin typeface="Trebuchet MS" panose="020B060302020202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524591" y="1034225"/>
            <a:ext cx="344605" cy="264104"/>
            <a:chOff x="1642286" y="1423442"/>
            <a:chExt cx="212176" cy="162611"/>
          </a:xfrm>
        </p:grpSpPr>
        <p:sp>
          <p:nvSpPr>
            <p:cNvPr id="2" name="Seta para cima 1"/>
            <p:cNvSpPr/>
            <p:nvPr/>
          </p:nvSpPr>
          <p:spPr>
            <a:xfrm>
              <a:off x="1772406" y="1423442"/>
              <a:ext cx="82056" cy="162000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Retângulo 72"/>
            <p:cNvSpPr/>
            <p:nvPr/>
          </p:nvSpPr>
          <p:spPr>
            <a:xfrm flipH="1">
              <a:off x="1718340" y="1478053"/>
              <a:ext cx="45719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Retângulo 73"/>
            <p:cNvSpPr/>
            <p:nvPr/>
          </p:nvSpPr>
          <p:spPr>
            <a:xfrm flipH="1">
              <a:off x="1642286" y="1510502"/>
              <a:ext cx="45719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1" y="978951"/>
            <a:ext cx="373659" cy="37365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302" y="967801"/>
            <a:ext cx="374400" cy="3744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915" y="1023425"/>
            <a:ext cx="374400" cy="3744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372" y="981652"/>
            <a:ext cx="374400" cy="3744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67" y="978210"/>
            <a:ext cx="374400" cy="3744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707" y="936895"/>
            <a:ext cx="486153" cy="48615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724" y="994681"/>
            <a:ext cx="356245" cy="356245"/>
          </a:xfrm>
          <a:prstGeom prst="rect">
            <a:avLst/>
          </a:prstGeom>
        </p:spPr>
      </p:pic>
      <p:grpSp>
        <p:nvGrpSpPr>
          <p:cNvPr id="91" name="Grupo 90"/>
          <p:cNvGrpSpPr/>
          <p:nvPr/>
        </p:nvGrpSpPr>
        <p:grpSpPr>
          <a:xfrm>
            <a:off x="66449" y="2852854"/>
            <a:ext cx="3857479" cy="366968"/>
            <a:chOff x="67736" y="7968785"/>
            <a:chExt cx="4107858" cy="1284388"/>
          </a:xfrm>
        </p:grpSpPr>
        <p:sp>
          <p:nvSpPr>
            <p:cNvPr id="92" name="Seta para a direita listrada 91"/>
            <p:cNvSpPr/>
            <p:nvPr/>
          </p:nvSpPr>
          <p:spPr>
            <a:xfrm>
              <a:off x="67736" y="7968785"/>
              <a:ext cx="4107858" cy="1284388"/>
            </a:xfrm>
            <a:prstGeom prst="stripedRightArrow">
              <a:avLst>
                <a:gd name="adj1" fmla="val 50000"/>
                <a:gd name="adj2" fmla="val 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dirty="0">
                <a:solidFill>
                  <a:schemeClr val="bg1"/>
                </a:solidFill>
              </a:endParaRPr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428629" y="8167984"/>
              <a:ext cx="3601615" cy="915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ABRANGÊNCIA DO SETOR</a:t>
              </a:r>
            </a:p>
          </p:txBody>
        </p:sp>
      </p:grpSp>
      <p:sp>
        <p:nvSpPr>
          <p:cNvPr id="87" name="CaixaDeTexto 86">
            <a:hlinkClick r:id="" action="ppaction://noaction"/>
          </p:cNvPr>
          <p:cNvSpPr txBox="1"/>
          <p:nvPr/>
        </p:nvSpPr>
        <p:spPr>
          <a:xfrm>
            <a:off x="4076700" y="3215630"/>
            <a:ext cx="4808262" cy="45620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40316" tIns="20158" rIns="40316" bIns="20158" rtlCol="0" anchor="ctr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Municípios de destaque: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Rio de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Janeiro (510 empresas e 7,3 mil empregos), Niterói (42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340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),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Duque de Caxias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(28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204 empregos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e Petrópolis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(27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164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</a:t>
            </a:r>
          </a:p>
        </p:txBody>
      </p:sp>
      <p:sp>
        <p:nvSpPr>
          <p:cNvPr id="9" name="AutoShape 5" descr="Stationery premium ic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75" name="Gráfico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3834264"/>
              </p:ext>
            </p:extLst>
          </p:nvPr>
        </p:nvGraphicFramePr>
        <p:xfrm>
          <a:off x="1816502" y="3050309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6701" y="3686075"/>
            <a:ext cx="360375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CaixaDeTexto 78"/>
          <p:cNvSpPr txBox="1"/>
          <p:nvPr/>
        </p:nvSpPr>
        <p:spPr>
          <a:xfrm>
            <a:off x="624976" y="4014522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80" name="CaixaDeTexto 79"/>
          <p:cNvSpPr txBox="1"/>
          <p:nvPr/>
        </p:nvSpPr>
        <p:spPr>
          <a:xfrm>
            <a:off x="2392710" y="4005946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82" name="Seta para a direita 81">
            <a:hlinkClick r:id="rId15" action="ppaction://hlinksldjump"/>
          </p:cNvPr>
          <p:cNvSpPr/>
          <p:nvPr/>
        </p:nvSpPr>
        <p:spPr>
          <a:xfrm>
            <a:off x="8100392" y="168275"/>
            <a:ext cx="777084" cy="384566"/>
          </a:xfrm>
          <a:prstGeom prst="rightArrow">
            <a:avLst>
              <a:gd name="adj1" fmla="val 69814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Voltar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9" name="Picture 23">
            <a:extLst>
              <a:ext uri="{FF2B5EF4-FFF2-40B4-BE49-F238E27FC236}">
                <a16:creationId xmlns:a16="http://schemas.microsoft.com/office/drawing/2014/main" xmlns="" id="{D881FFA2-9312-5342-8770-7E600BA1B92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00954" y="4280508"/>
            <a:ext cx="739809" cy="402617"/>
          </a:xfrm>
          <a:prstGeom prst="rect">
            <a:avLst/>
          </a:prstGeom>
        </p:spPr>
      </p:pic>
      <p:sp>
        <p:nvSpPr>
          <p:cNvPr id="90" name="CaixaDeTexto 89"/>
          <p:cNvSpPr txBox="1"/>
          <p:nvPr/>
        </p:nvSpPr>
        <p:spPr>
          <a:xfrm>
            <a:off x="262438" y="4938489"/>
            <a:ext cx="3623390" cy="163820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>
            <a:defPPr>
              <a:defRPr lang="pt-BR"/>
            </a:defPPr>
            <a:lvl1pPr algn="r">
              <a:defRPr sz="800">
                <a:latin typeface="Trebuchet MS" panose="020B0603020202020204" pitchFamily="34" charset="0"/>
              </a:defRPr>
            </a:lvl1pPr>
          </a:lstStyle>
          <a:p>
            <a:pPr algn="l"/>
            <a:r>
              <a:rPr lang="pt-BR" dirty="0" smtClean="0"/>
              <a:t>Elaboração DVIPE com dados do MTE(2016</a:t>
            </a:r>
            <a:r>
              <a:rPr lang="pt-BR" dirty="0"/>
              <a:t>), IBGE(2016)e </a:t>
            </a:r>
            <a:r>
              <a:rPr lang="pt-BR" dirty="0" err="1"/>
              <a:t>Mdic</a:t>
            </a:r>
            <a:r>
              <a:rPr lang="pt-BR" dirty="0"/>
              <a:t>(2017)</a:t>
            </a:r>
          </a:p>
        </p:txBody>
      </p:sp>
    </p:spTree>
    <p:extLst>
      <p:ext uri="{BB962C8B-B14F-4D97-AF65-F5344CB8AC3E}">
        <p14:creationId xmlns:p14="http://schemas.microsoft.com/office/powerpoint/2010/main" val="78427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ráfico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558791"/>
              </p:ext>
            </p:extLst>
          </p:nvPr>
        </p:nvGraphicFramePr>
        <p:xfrm>
          <a:off x="34347" y="3072450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3357" y="-1554"/>
            <a:ext cx="9144000" cy="701096"/>
            <a:chOff x="8775" y="70207"/>
            <a:chExt cx="9144000" cy="726795"/>
          </a:xfrm>
          <a:solidFill>
            <a:srgbClr val="595959"/>
          </a:solidFill>
        </p:grpSpPr>
        <p:sp>
          <p:nvSpPr>
            <p:cNvPr id="76" name="Retângulo 75"/>
            <p:cNvSpPr/>
            <p:nvPr/>
          </p:nvSpPr>
          <p:spPr>
            <a:xfrm>
              <a:off x="8775" y="70207"/>
              <a:ext cx="9144000" cy="72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Title 2">
              <a:extLst>
                <a:ext uri="{FF2B5EF4-FFF2-40B4-BE49-F238E27FC236}">
                  <a16:creationId xmlns:a16="http://schemas.microsoft.com/office/drawing/2014/main" xmlns="" id="{993D42B7-436F-7848-8382-8C053F2F4929}"/>
                </a:ext>
              </a:extLst>
            </p:cNvPr>
            <p:cNvSpPr txBox="1">
              <a:spLocks/>
            </p:cNvSpPr>
            <p:nvPr/>
          </p:nvSpPr>
          <p:spPr>
            <a:xfrm>
              <a:off x="1395696" y="134430"/>
              <a:ext cx="6386198" cy="5104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lang="en-US" sz="3200" kern="1200" smtClean="0">
                  <a:solidFill>
                    <a:srgbClr val="393230"/>
                  </a:solidFill>
                  <a:effectLst/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Trebuchet MS" panose="020B0703020202090204" pitchFamily="34" charset="0"/>
                </a:rPr>
                <a:t>Panorama Setorial: Móveis</a:t>
              </a:r>
              <a:endParaRPr lang="en-US" b="1" dirty="0">
                <a:solidFill>
                  <a:schemeClr val="bg1"/>
                </a:solidFill>
                <a:latin typeface="Trebuchet MS" panose="020B0703020202090204" pitchFamily="34" charset="0"/>
              </a:endParaRPr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3353254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Comércio exterior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256691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Produção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-75083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251981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R$779 milhões 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(Valor bruto da produção)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6º maior estado produtor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-28221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676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8º estado em número de estabelecimentos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067089" y="1535312"/>
            <a:ext cx="1224000" cy="194598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Porte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491055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Empregados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654747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Salários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790596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Escolaridade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4532183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6,9 mil empregados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6º estado em número de empregados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935215" y="1535312"/>
            <a:ext cx="1224000" cy="348486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Principais ocupações</a:t>
            </a:r>
            <a:endParaRPr lang="pt-BR" sz="7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2453" y="843558"/>
            <a:ext cx="9122419" cy="650860"/>
            <a:chOff x="414377" y="1995725"/>
            <a:chExt cx="11034790" cy="650860"/>
          </a:xfrm>
        </p:grpSpPr>
        <p:grpSp>
          <p:nvGrpSpPr>
            <p:cNvPr id="40" name="Grupo 39"/>
            <p:cNvGrpSpPr/>
            <p:nvPr/>
          </p:nvGrpSpPr>
          <p:grpSpPr>
            <a:xfrm>
              <a:off x="5935405" y="1995725"/>
              <a:ext cx="5513762" cy="637340"/>
              <a:chOff x="693544" y="3432954"/>
              <a:chExt cx="12987666" cy="1824082"/>
            </a:xfrm>
          </p:grpSpPr>
          <p:grpSp>
            <p:nvGrpSpPr>
              <p:cNvPr id="55" name="Grupo 54"/>
              <p:cNvGrpSpPr/>
              <p:nvPr/>
            </p:nvGrpSpPr>
            <p:grpSpPr>
              <a:xfrm>
                <a:off x="693544" y="4328941"/>
                <a:ext cx="12987666" cy="154550"/>
                <a:chOff x="938763" y="3419709"/>
                <a:chExt cx="10787949" cy="139095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65" name="Conector reto 64"/>
                <p:cNvCxnSpPr/>
                <p:nvPr/>
              </p:nvCxnSpPr>
              <p:spPr>
                <a:xfrm>
                  <a:off x="938763" y="3492500"/>
                  <a:ext cx="10724049" cy="0"/>
                </a:xfrm>
                <a:prstGeom prst="line">
                  <a:avLst/>
                </a:prstGeom>
                <a:grpFill/>
                <a:ln w="44450" cap="rnd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Elipse 66"/>
                <p:cNvSpPr/>
                <p:nvPr/>
              </p:nvSpPr>
              <p:spPr>
                <a:xfrm>
                  <a:off x="11598910" y="3419709"/>
                  <a:ext cx="127802" cy="139095"/>
                </a:xfrm>
                <a:prstGeom prst="ellipse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63" name="Elipse 62">
                <a:hlinkClick r:id="rId4" action="ppaction://hlinksldjump"/>
              </p:cNvPr>
              <p:cNvSpPr/>
              <p:nvPr/>
            </p:nvSpPr>
            <p:spPr>
              <a:xfrm>
                <a:off x="1345027" y="3456583"/>
                <a:ext cx="1800001" cy="1800001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7" name="Elipse 56">
                <a:hlinkClick r:id="rId4" action="ppaction://hlinksldjump"/>
              </p:cNvPr>
              <p:cNvSpPr/>
              <p:nvPr/>
            </p:nvSpPr>
            <p:spPr>
              <a:xfrm>
                <a:off x="7825746" y="344208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8" name="Elipse 57">
                <a:hlinkClick r:id="rId4" action="ppaction://hlinksldjump"/>
              </p:cNvPr>
              <p:cNvSpPr/>
              <p:nvPr/>
            </p:nvSpPr>
            <p:spPr>
              <a:xfrm>
                <a:off x="4585386" y="3432954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9" name="Elipse 58">
                <a:hlinkClick r:id="rId4" action="ppaction://hlinksldjump"/>
              </p:cNvPr>
              <p:cNvSpPr/>
              <p:nvPr/>
            </p:nvSpPr>
            <p:spPr>
              <a:xfrm>
                <a:off x="11066106" y="3457036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41" name="Grupo 40"/>
            <p:cNvGrpSpPr/>
            <p:nvPr/>
          </p:nvGrpSpPr>
          <p:grpSpPr>
            <a:xfrm>
              <a:off x="414377" y="2009385"/>
              <a:ext cx="5521228" cy="637200"/>
              <a:chOff x="674886" y="8122370"/>
              <a:chExt cx="13001585" cy="1839019"/>
            </a:xfrm>
          </p:grpSpPr>
          <p:grpSp>
            <p:nvGrpSpPr>
              <p:cNvPr id="42" name="Grupo 41"/>
              <p:cNvGrpSpPr/>
              <p:nvPr/>
            </p:nvGrpSpPr>
            <p:grpSpPr>
              <a:xfrm>
                <a:off x="674886" y="8982302"/>
                <a:ext cx="13001585" cy="160016"/>
                <a:chOff x="863300" y="3417254"/>
                <a:chExt cx="10799514" cy="144016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52" name="Conector reto 51"/>
                <p:cNvCxnSpPr/>
                <p:nvPr/>
              </p:nvCxnSpPr>
              <p:spPr>
                <a:xfrm>
                  <a:off x="938763" y="3492500"/>
                  <a:ext cx="10724051" cy="0"/>
                </a:xfrm>
                <a:prstGeom prst="line">
                  <a:avLst/>
                </a:prstGeom>
                <a:grpFill/>
                <a:ln w="44450" cap="rnd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Elipse 52"/>
                <p:cNvSpPr/>
                <p:nvPr/>
              </p:nvSpPr>
              <p:spPr>
                <a:xfrm>
                  <a:off x="863300" y="3417254"/>
                  <a:ext cx="127766" cy="144016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43" name="Elipse 42">
                <a:hlinkClick r:id="rId5" action="ppaction://hlinksldjump"/>
              </p:cNvPr>
              <p:cNvSpPr/>
              <p:nvPr/>
            </p:nvSpPr>
            <p:spPr>
              <a:xfrm>
                <a:off x="4601479" y="8161389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4" name="Elipse 43">
                <a:hlinkClick r:id="" action="ppaction://noaction"/>
              </p:cNvPr>
              <p:cNvSpPr/>
              <p:nvPr/>
            </p:nvSpPr>
            <p:spPr>
              <a:xfrm>
                <a:off x="11061137" y="8158355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0" name="Elipse 49">
                <a:hlinkClick r:id="rId5" action="ppaction://hlinksldjump"/>
              </p:cNvPr>
              <p:cNvSpPr/>
              <p:nvPr/>
            </p:nvSpPr>
            <p:spPr>
              <a:xfrm>
                <a:off x="1361119" y="8122370"/>
                <a:ext cx="1800000" cy="1799999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6" name="Elipse 45">
                <a:hlinkClick r:id="rId5" action="ppaction://hlinksldjump"/>
              </p:cNvPr>
              <p:cNvSpPr/>
              <p:nvPr/>
            </p:nvSpPr>
            <p:spPr>
              <a:xfrm>
                <a:off x="7861325" y="813721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68" name="CaixaDeTexto 67"/>
          <p:cNvSpPr txBox="1"/>
          <p:nvPr/>
        </p:nvSpPr>
        <p:spPr>
          <a:xfrm>
            <a:off x="1111880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91,6%</a:t>
            </a:r>
            <a:r>
              <a:rPr lang="pt-BR" sz="900" dirty="0" smtClean="0">
                <a:latin typeface="Trebuchet MS" panose="020B0603020202020204" pitchFamily="34" charset="0"/>
              </a:rPr>
              <a:t>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dirty="0">
                <a:latin typeface="Trebuchet MS" panose="020B0603020202020204" pitchFamily="34" charset="0"/>
              </a:rPr>
              <a:t>são microempresas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Perfil similar ao observado no setor a nível </a:t>
            </a:r>
            <a:r>
              <a:rPr lang="pt-BR" sz="900" dirty="0" smtClean="0">
                <a:latin typeface="Trebuchet MS" panose="020B0603020202020204" pitchFamily="34" charset="0"/>
              </a:rPr>
              <a:t>nacional (90,3%)</a:t>
            </a:r>
            <a:endParaRPr lang="pt-BR" sz="900" dirty="0">
              <a:latin typeface="Trebuchet MS" panose="020B0603020202020204" pitchFamily="34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3392082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1,9 milhões    </a:t>
            </a:r>
            <a:r>
              <a:rPr lang="pt-BR" sz="900" b="0" dirty="0" smtClean="0">
                <a:latin typeface="Trebuchet MS" panose="020B0603020202020204" pitchFamily="34" charset="0"/>
              </a:rPr>
              <a:t>em </a:t>
            </a:r>
            <a:r>
              <a:rPr lang="pt-BR" sz="900" b="0" dirty="0">
                <a:latin typeface="Trebuchet MS" panose="020B0603020202020204" pitchFamily="34" charset="0"/>
              </a:rPr>
              <a:t>exportação (9°estado)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38,6 milhões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b="0" dirty="0">
                <a:latin typeface="Trebuchet MS" panose="020B0603020202020204" pitchFamily="34" charset="0"/>
              </a:rPr>
              <a:t>em importação </a:t>
            </a:r>
            <a:r>
              <a:rPr lang="pt-BR" sz="900" b="0" dirty="0" smtClean="0">
                <a:latin typeface="Trebuchet MS" panose="020B0603020202020204" pitchFamily="34" charset="0"/>
              </a:rPr>
              <a:t>  (</a:t>
            </a:r>
            <a:r>
              <a:rPr lang="pt-BR" sz="900" b="0" dirty="0">
                <a:latin typeface="Trebuchet MS" panose="020B0603020202020204" pitchFamily="34" charset="0"/>
              </a:rPr>
              <a:t>5º estado)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5672284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0" dirty="0">
                <a:latin typeface="Trebuchet MS" panose="020B0603020202020204" pitchFamily="34" charset="0"/>
              </a:rPr>
              <a:t>Salario médio do setor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R$ 1.809,54 (RJ)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R$ 1.801,25 (BR)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6812385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>
                <a:latin typeface="Trebuchet MS" panose="020B0603020202020204" pitchFamily="34" charset="0"/>
              </a:rPr>
              <a:t>53,9% </a:t>
            </a:r>
            <a:r>
              <a:rPr lang="pt-BR" sz="900" dirty="0">
                <a:latin typeface="Trebuchet MS" panose="020B0603020202020204" pitchFamily="34" charset="0"/>
              </a:rPr>
              <a:t>com ensino médio ou superior completo, menos escolarizados que a Ind. De Transf. do RJ (67,4%)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7866757" y="1846356"/>
            <a:ext cx="1372045" cy="7587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>
                <a:latin typeface="Trebuchet MS" panose="020B0603020202020204" pitchFamily="34" charset="0"/>
              </a:rPr>
              <a:t>20,5%</a:t>
            </a:r>
            <a:r>
              <a:rPr lang="pt-BR" sz="900" b="0" dirty="0">
                <a:latin typeface="Trebuchet MS" panose="020B0603020202020204" pitchFamily="34" charset="0"/>
              </a:rPr>
              <a:t> Marceneiros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11,4%</a:t>
            </a:r>
            <a:r>
              <a:rPr lang="pt-BR" sz="900" b="0" dirty="0">
                <a:latin typeface="Trebuchet MS" panose="020B0603020202020204" pitchFamily="34" charset="0"/>
              </a:rPr>
              <a:t> Alimentadores de produção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5,5% </a:t>
            </a:r>
            <a:r>
              <a:rPr lang="pt-BR" sz="900" b="0" dirty="0">
                <a:latin typeface="Trebuchet MS" panose="020B0603020202020204" pitchFamily="34" charset="0"/>
              </a:rPr>
              <a:t>Montador de móveis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1524591" y="1034225"/>
            <a:ext cx="344605" cy="264104"/>
            <a:chOff x="1642286" y="1423442"/>
            <a:chExt cx="212176" cy="162611"/>
          </a:xfrm>
        </p:grpSpPr>
        <p:sp>
          <p:nvSpPr>
            <p:cNvPr id="2" name="Seta para cima 1"/>
            <p:cNvSpPr/>
            <p:nvPr/>
          </p:nvSpPr>
          <p:spPr>
            <a:xfrm>
              <a:off x="1772406" y="1423442"/>
              <a:ext cx="82056" cy="162000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Retângulo 72"/>
            <p:cNvSpPr/>
            <p:nvPr/>
          </p:nvSpPr>
          <p:spPr>
            <a:xfrm flipH="1">
              <a:off x="1718340" y="1478053"/>
              <a:ext cx="45719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Retângulo 73"/>
            <p:cNvSpPr/>
            <p:nvPr/>
          </p:nvSpPr>
          <p:spPr>
            <a:xfrm flipH="1">
              <a:off x="1642286" y="1510502"/>
              <a:ext cx="45719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1" y="978951"/>
            <a:ext cx="373659" cy="37365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302" y="967801"/>
            <a:ext cx="374400" cy="3744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915" y="1023425"/>
            <a:ext cx="374400" cy="3744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847" y="981652"/>
            <a:ext cx="374400" cy="3744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67" y="978210"/>
            <a:ext cx="374400" cy="3744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707" y="936895"/>
            <a:ext cx="486153" cy="48615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724" y="994681"/>
            <a:ext cx="356245" cy="356245"/>
          </a:xfrm>
          <a:prstGeom prst="rect">
            <a:avLst/>
          </a:prstGeom>
        </p:spPr>
      </p:pic>
      <p:grpSp>
        <p:nvGrpSpPr>
          <p:cNvPr id="91" name="Grupo 90"/>
          <p:cNvGrpSpPr/>
          <p:nvPr/>
        </p:nvGrpSpPr>
        <p:grpSpPr>
          <a:xfrm>
            <a:off x="66449" y="2852854"/>
            <a:ext cx="3857479" cy="366968"/>
            <a:chOff x="67736" y="7968785"/>
            <a:chExt cx="4107858" cy="1284388"/>
          </a:xfrm>
        </p:grpSpPr>
        <p:sp>
          <p:nvSpPr>
            <p:cNvPr id="92" name="Seta para a direita listrada 91"/>
            <p:cNvSpPr/>
            <p:nvPr/>
          </p:nvSpPr>
          <p:spPr>
            <a:xfrm>
              <a:off x="67736" y="7968785"/>
              <a:ext cx="4107858" cy="1284388"/>
            </a:xfrm>
            <a:prstGeom prst="stripedRightArrow">
              <a:avLst>
                <a:gd name="adj1" fmla="val 50000"/>
                <a:gd name="adj2" fmla="val 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dirty="0"/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428629" y="8167984"/>
              <a:ext cx="3601615" cy="915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ABRANGÊNCIA DO SETOR</a:t>
              </a:r>
            </a:p>
          </p:txBody>
        </p:sp>
      </p:grpSp>
      <p:sp>
        <p:nvSpPr>
          <p:cNvPr id="87" name="CaixaDeTexto 86">
            <a:hlinkClick r:id="" action="ppaction://noaction"/>
          </p:cNvPr>
          <p:cNvSpPr txBox="1"/>
          <p:nvPr/>
        </p:nvSpPr>
        <p:spPr>
          <a:xfrm>
            <a:off x="4069214" y="3219822"/>
            <a:ext cx="4808262" cy="45620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40316" tIns="20158" rIns="40316" bIns="20158" rtlCol="0" anchor="ctr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Municípios de destaque: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Rio de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Janeiro (153 empresas e 1,7 mil empregos),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Nova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Iguaçu(32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1,3 mil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),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Duque de Caxias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(76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493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 e Petrópolis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(56 empresas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489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</a:t>
            </a:r>
          </a:p>
        </p:txBody>
      </p:sp>
      <p:sp>
        <p:nvSpPr>
          <p:cNvPr id="9" name="AutoShape 5" descr="Stationery premium ic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0177" y="3975403"/>
            <a:ext cx="3243263" cy="89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7" name="Gráfico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600173"/>
              </p:ext>
            </p:extLst>
          </p:nvPr>
        </p:nvGraphicFramePr>
        <p:xfrm>
          <a:off x="1842691" y="3088409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78" name="CaixaDeTexto 77"/>
          <p:cNvSpPr txBox="1"/>
          <p:nvPr/>
        </p:nvSpPr>
        <p:spPr>
          <a:xfrm>
            <a:off x="624976" y="4014522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2392710" y="4005946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81" name="Seta para a direita 80">
            <a:hlinkClick r:id="rId15" action="ppaction://hlinksldjump"/>
          </p:cNvPr>
          <p:cNvSpPr/>
          <p:nvPr/>
        </p:nvSpPr>
        <p:spPr>
          <a:xfrm>
            <a:off x="8100392" y="168275"/>
            <a:ext cx="777084" cy="384566"/>
          </a:xfrm>
          <a:prstGeom prst="rightArrow">
            <a:avLst>
              <a:gd name="adj1" fmla="val 69814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Voltar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2" name="Picture 23">
            <a:extLst>
              <a:ext uri="{FF2B5EF4-FFF2-40B4-BE49-F238E27FC236}">
                <a16:creationId xmlns:a16="http://schemas.microsoft.com/office/drawing/2014/main" xmlns="" id="{D881FFA2-9312-5342-8770-7E600BA1B92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00954" y="4280508"/>
            <a:ext cx="739809" cy="402617"/>
          </a:xfrm>
          <a:prstGeom prst="rect">
            <a:avLst/>
          </a:prstGeom>
        </p:spPr>
      </p:pic>
      <p:sp>
        <p:nvSpPr>
          <p:cNvPr id="89" name="CaixaDeTexto 88"/>
          <p:cNvSpPr txBox="1"/>
          <p:nvPr/>
        </p:nvSpPr>
        <p:spPr>
          <a:xfrm>
            <a:off x="262438" y="4938489"/>
            <a:ext cx="3623390" cy="163820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>
            <a:defPPr>
              <a:defRPr lang="pt-BR"/>
            </a:defPPr>
            <a:lvl1pPr algn="r">
              <a:defRPr sz="800">
                <a:latin typeface="Trebuchet MS" panose="020B0603020202020204" pitchFamily="34" charset="0"/>
              </a:defRPr>
            </a:lvl1pPr>
          </a:lstStyle>
          <a:p>
            <a:pPr algn="l"/>
            <a:r>
              <a:rPr lang="pt-BR" dirty="0" smtClean="0"/>
              <a:t>Elaboração DVIPE com dados do MTE(2016</a:t>
            </a:r>
            <a:r>
              <a:rPr lang="pt-BR" dirty="0"/>
              <a:t>), IBGE(2016)e </a:t>
            </a:r>
            <a:r>
              <a:rPr lang="pt-BR" dirty="0" err="1"/>
              <a:t>Mdic</a:t>
            </a:r>
            <a:r>
              <a:rPr lang="pt-BR" dirty="0"/>
              <a:t>(2017)</a:t>
            </a:r>
          </a:p>
        </p:txBody>
      </p:sp>
    </p:spTree>
    <p:extLst>
      <p:ext uri="{BB962C8B-B14F-4D97-AF65-F5344CB8AC3E}">
        <p14:creationId xmlns:p14="http://schemas.microsoft.com/office/powerpoint/2010/main" val="410989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Gráfico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665863"/>
              </p:ext>
            </p:extLst>
          </p:nvPr>
        </p:nvGraphicFramePr>
        <p:xfrm>
          <a:off x="44391" y="3043678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3357" y="-1554"/>
            <a:ext cx="9144000" cy="701096"/>
            <a:chOff x="8775" y="70207"/>
            <a:chExt cx="9144000" cy="726795"/>
          </a:xfrm>
          <a:solidFill>
            <a:srgbClr val="595959"/>
          </a:solidFill>
        </p:grpSpPr>
        <p:sp>
          <p:nvSpPr>
            <p:cNvPr id="76" name="Retângulo 75"/>
            <p:cNvSpPr/>
            <p:nvPr/>
          </p:nvSpPr>
          <p:spPr>
            <a:xfrm>
              <a:off x="8775" y="70207"/>
              <a:ext cx="9144000" cy="72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Title 2">
              <a:extLst>
                <a:ext uri="{FF2B5EF4-FFF2-40B4-BE49-F238E27FC236}">
                  <a16:creationId xmlns:a16="http://schemas.microsoft.com/office/drawing/2014/main" xmlns="" id="{993D42B7-436F-7848-8382-8C053F2F4929}"/>
                </a:ext>
              </a:extLst>
            </p:cNvPr>
            <p:cNvSpPr txBox="1">
              <a:spLocks/>
            </p:cNvSpPr>
            <p:nvPr/>
          </p:nvSpPr>
          <p:spPr>
            <a:xfrm>
              <a:off x="1395696" y="134430"/>
              <a:ext cx="6386198" cy="5104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lang="en-US" sz="3200" kern="1200" smtClean="0">
                  <a:solidFill>
                    <a:srgbClr val="393230"/>
                  </a:solidFill>
                  <a:effectLst/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Trebuchet MS" panose="020B0703020202090204" pitchFamily="34" charset="0"/>
                </a:rPr>
                <a:t>Panorama Setorial: Plástico</a:t>
              </a:r>
              <a:endParaRPr lang="en-US" b="1" dirty="0">
                <a:solidFill>
                  <a:schemeClr val="bg1"/>
                </a:solidFill>
                <a:latin typeface="Trebuchet MS" panose="020B0703020202090204" pitchFamily="34" charset="0"/>
              </a:endParaRPr>
            </a:p>
          </p:txBody>
        </p:sp>
      </p:grpSp>
      <p:sp>
        <p:nvSpPr>
          <p:cNvPr id="17" name="CaixaDeTexto 16"/>
          <p:cNvSpPr txBox="1"/>
          <p:nvPr/>
        </p:nvSpPr>
        <p:spPr>
          <a:xfrm>
            <a:off x="3353254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Comércio exterior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256691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Produção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-75083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2251981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R$4,7 bilhões </a:t>
            </a:r>
            <a:endParaRPr lang="pt-BR" sz="900" b="1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(Valor bruto da produção)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3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maior estado produtor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-28221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603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estabelecimentos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067089" y="1535312"/>
            <a:ext cx="1224000" cy="194598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Porte</a:t>
            </a:r>
            <a:endParaRPr lang="pt-BR" sz="1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4491055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Empregados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654747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Salários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790596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Escolaridade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4532183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16,7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mil empregados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6º estado em número de empregados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935215" y="1535312"/>
            <a:ext cx="1224000" cy="348486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Principais ocupações</a:t>
            </a:r>
            <a:endParaRPr lang="pt-BR" sz="7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39" name="Grupo 38"/>
          <p:cNvGrpSpPr/>
          <p:nvPr/>
        </p:nvGrpSpPr>
        <p:grpSpPr>
          <a:xfrm>
            <a:off x="2453" y="843558"/>
            <a:ext cx="9122419" cy="650860"/>
            <a:chOff x="414377" y="1995725"/>
            <a:chExt cx="11034790" cy="650860"/>
          </a:xfrm>
        </p:grpSpPr>
        <p:grpSp>
          <p:nvGrpSpPr>
            <p:cNvPr id="40" name="Grupo 39"/>
            <p:cNvGrpSpPr/>
            <p:nvPr/>
          </p:nvGrpSpPr>
          <p:grpSpPr>
            <a:xfrm>
              <a:off x="5935405" y="1995725"/>
              <a:ext cx="5513762" cy="637340"/>
              <a:chOff x="693544" y="3432954"/>
              <a:chExt cx="12987666" cy="1824082"/>
            </a:xfrm>
          </p:grpSpPr>
          <p:grpSp>
            <p:nvGrpSpPr>
              <p:cNvPr id="55" name="Grupo 54"/>
              <p:cNvGrpSpPr/>
              <p:nvPr/>
            </p:nvGrpSpPr>
            <p:grpSpPr>
              <a:xfrm>
                <a:off x="693544" y="4328941"/>
                <a:ext cx="12987666" cy="154550"/>
                <a:chOff x="938763" y="3419709"/>
                <a:chExt cx="10787949" cy="139095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65" name="Conector reto 64"/>
                <p:cNvCxnSpPr/>
                <p:nvPr/>
              </p:nvCxnSpPr>
              <p:spPr>
                <a:xfrm>
                  <a:off x="938763" y="3492500"/>
                  <a:ext cx="10724049" cy="0"/>
                </a:xfrm>
                <a:prstGeom prst="line">
                  <a:avLst/>
                </a:prstGeom>
                <a:grpFill/>
                <a:ln w="44450" cap="rnd">
                  <a:solidFill>
                    <a:srgbClr val="7F7F7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Elipse 66"/>
                <p:cNvSpPr/>
                <p:nvPr/>
              </p:nvSpPr>
              <p:spPr>
                <a:xfrm>
                  <a:off x="11598910" y="3419709"/>
                  <a:ext cx="127802" cy="139095"/>
                </a:xfrm>
                <a:prstGeom prst="ellipse">
                  <a:avLst/>
                </a:prstGeom>
                <a:solidFill>
                  <a:srgbClr val="7F7F7F"/>
                </a:solidFill>
                <a:ln>
                  <a:solidFill>
                    <a:srgbClr val="7F7F7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63" name="Elipse 62">
                <a:hlinkClick r:id="rId4" action="ppaction://hlinksldjump"/>
              </p:cNvPr>
              <p:cNvSpPr/>
              <p:nvPr/>
            </p:nvSpPr>
            <p:spPr>
              <a:xfrm>
                <a:off x="1345027" y="3456583"/>
                <a:ext cx="1800001" cy="1800001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7" name="Elipse 56">
                <a:hlinkClick r:id="rId4" action="ppaction://hlinksldjump"/>
              </p:cNvPr>
              <p:cNvSpPr/>
              <p:nvPr/>
            </p:nvSpPr>
            <p:spPr>
              <a:xfrm>
                <a:off x="7825746" y="344208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8" name="Elipse 57">
                <a:hlinkClick r:id="rId4" action="ppaction://hlinksldjump"/>
              </p:cNvPr>
              <p:cNvSpPr/>
              <p:nvPr/>
            </p:nvSpPr>
            <p:spPr>
              <a:xfrm>
                <a:off x="4585386" y="3432954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9" name="Elipse 58">
                <a:hlinkClick r:id="rId4" action="ppaction://hlinksldjump"/>
              </p:cNvPr>
              <p:cNvSpPr/>
              <p:nvPr/>
            </p:nvSpPr>
            <p:spPr>
              <a:xfrm>
                <a:off x="11066106" y="3457036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grpSp>
          <p:nvGrpSpPr>
            <p:cNvPr id="41" name="Grupo 40"/>
            <p:cNvGrpSpPr/>
            <p:nvPr/>
          </p:nvGrpSpPr>
          <p:grpSpPr>
            <a:xfrm>
              <a:off x="414377" y="2009385"/>
              <a:ext cx="5521228" cy="637200"/>
              <a:chOff x="674886" y="8122370"/>
              <a:chExt cx="13001585" cy="1839019"/>
            </a:xfrm>
          </p:grpSpPr>
          <p:grpSp>
            <p:nvGrpSpPr>
              <p:cNvPr id="42" name="Grupo 41"/>
              <p:cNvGrpSpPr/>
              <p:nvPr/>
            </p:nvGrpSpPr>
            <p:grpSpPr>
              <a:xfrm>
                <a:off x="674886" y="8982302"/>
                <a:ext cx="13001585" cy="160016"/>
                <a:chOff x="863300" y="3417254"/>
                <a:chExt cx="10799514" cy="144016"/>
              </a:xfrm>
              <a:solidFill>
                <a:schemeClr val="accent5">
                  <a:lumMod val="50000"/>
                </a:schemeClr>
              </a:solidFill>
            </p:grpSpPr>
            <p:cxnSp>
              <p:nvCxnSpPr>
                <p:cNvPr id="52" name="Conector reto 51"/>
                <p:cNvCxnSpPr/>
                <p:nvPr/>
              </p:nvCxnSpPr>
              <p:spPr>
                <a:xfrm>
                  <a:off x="938763" y="3492500"/>
                  <a:ext cx="10724051" cy="0"/>
                </a:xfrm>
                <a:prstGeom prst="line">
                  <a:avLst/>
                </a:prstGeom>
                <a:grpFill/>
                <a:ln w="44450" cap="rnd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Elipse 52"/>
                <p:cNvSpPr/>
                <p:nvPr/>
              </p:nvSpPr>
              <p:spPr>
                <a:xfrm>
                  <a:off x="863300" y="3417254"/>
                  <a:ext cx="127766" cy="144016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43" name="Elipse 42">
                <a:hlinkClick r:id="rId5" action="ppaction://hlinksldjump"/>
              </p:cNvPr>
              <p:cNvSpPr/>
              <p:nvPr/>
            </p:nvSpPr>
            <p:spPr>
              <a:xfrm>
                <a:off x="4601479" y="8161389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4" name="Elipse 43">
                <a:hlinkClick r:id="" action="ppaction://noaction"/>
              </p:cNvPr>
              <p:cNvSpPr/>
              <p:nvPr/>
            </p:nvSpPr>
            <p:spPr>
              <a:xfrm>
                <a:off x="11061137" y="8158355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0" name="Elipse 49">
                <a:hlinkClick r:id="rId5" action="ppaction://hlinksldjump"/>
              </p:cNvPr>
              <p:cNvSpPr/>
              <p:nvPr/>
            </p:nvSpPr>
            <p:spPr>
              <a:xfrm>
                <a:off x="1361119" y="8122370"/>
                <a:ext cx="1800000" cy="1799999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46" name="Elipse 45">
                <a:hlinkClick r:id="rId5" action="ppaction://hlinksldjump"/>
              </p:cNvPr>
              <p:cNvSpPr/>
              <p:nvPr/>
            </p:nvSpPr>
            <p:spPr>
              <a:xfrm>
                <a:off x="7861325" y="8137210"/>
                <a:ext cx="1800000" cy="1800000"/>
              </a:xfrm>
              <a:prstGeom prst="ellipse">
                <a:avLst/>
              </a:prstGeom>
              <a:solidFill>
                <a:srgbClr val="1F51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sp>
        <p:nvSpPr>
          <p:cNvPr id="68" name="CaixaDeTexto 67"/>
          <p:cNvSpPr txBox="1"/>
          <p:nvPr/>
        </p:nvSpPr>
        <p:spPr>
          <a:xfrm>
            <a:off x="1111880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73,6%</a:t>
            </a:r>
            <a:r>
              <a:rPr lang="pt-BR" sz="900" dirty="0" smtClean="0">
                <a:latin typeface="Trebuchet MS" panose="020B0603020202020204" pitchFamily="34" charset="0"/>
              </a:rPr>
              <a:t>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dirty="0">
                <a:latin typeface="Trebuchet MS" panose="020B0603020202020204" pitchFamily="34" charset="0"/>
              </a:rPr>
              <a:t>são microempresas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Perfil similar ao observado no setor a nível </a:t>
            </a:r>
            <a:r>
              <a:rPr lang="pt-BR" sz="900" dirty="0" smtClean="0">
                <a:latin typeface="Trebuchet MS" panose="020B0603020202020204" pitchFamily="34" charset="0"/>
              </a:rPr>
              <a:t>nacional (74,9%)</a:t>
            </a:r>
            <a:endParaRPr lang="pt-BR" sz="900" dirty="0">
              <a:latin typeface="Trebuchet MS" panose="020B0603020202020204" pitchFamily="34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3392082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97,5 milhões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b="0" dirty="0">
                <a:latin typeface="Trebuchet MS" panose="020B0603020202020204" pitchFamily="34" charset="0"/>
              </a:rPr>
              <a:t>em exportação </a:t>
            </a:r>
            <a:r>
              <a:rPr lang="pt-BR" sz="900" b="0" dirty="0" smtClean="0">
                <a:latin typeface="Trebuchet MS" panose="020B0603020202020204" pitchFamily="34" charset="0"/>
              </a:rPr>
              <a:t>(3°estado</a:t>
            </a:r>
            <a:r>
              <a:rPr lang="pt-BR" sz="900" b="0" dirty="0">
                <a:latin typeface="Trebuchet MS" panose="020B0603020202020204" pitchFamily="34" charset="0"/>
              </a:rPr>
              <a:t>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$ </a:t>
            </a:r>
            <a:r>
              <a:rPr lang="pt-BR" sz="900" dirty="0" smtClean="0">
                <a:latin typeface="Trebuchet MS" panose="020B0603020202020204" pitchFamily="34" charset="0"/>
              </a:rPr>
              <a:t>122,0 milhões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b="0" dirty="0">
                <a:latin typeface="Trebuchet MS" panose="020B0603020202020204" pitchFamily="34" charset="0"/>
              </a:rPr>
              <a:t>em </a:t>
            </a:r>
            <a:r>
              <a:rPr lang="pt-BR" sz="900" b="0" dirty="0" smtClean="0">
                <a:latin typeface="Trebuchet MS" panose="020B0603020202020204" pitchFamily="34" charset="0"/>
              </a:rPr>
              <a:t>importação   (6º </a:t>
            </a:r>
            <a:r>
              <a:rPr lang="pt-BR" sz="900" b="0" dirty="0">
                <a:latin typeface="Trebuchet MS" panose="020B0603020202020204" pitchFamily="34" charset="0"/>
              </a:rPr>
              <a:t>estado)</a:t>
            </a:r>
          </a:p>
        </p:txBody>
      </p:sp>
      <p:sp>
        <p:nvSpPr>
          <p:cNvPr id="70" name="CaixaDeTexto 69"/>
          <p:cNvSpPr txBox="1"/>
          <p:nvPr/>
        </p:nvSpPr>
        <p:spPr>
          <a:xfrm>
            <a:off x="5672284" y="1846356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0" dirty="0">
                <a:latin typeface="Trebuchet MS" panose="020B0603020202020204" pitchFamily="34" charset="0"/>
              </a:rPr>
              <a:t>Salario médio do setor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2.663,06 </a:t>
            </a:r>
            <a:r>
              <a:rPr lang="pt-BR" sz="900" dirty="0">
                <a:latin typeface="Trebuchet MS" panose="020B0603020202020204" pitchFamily="34" charset="0"/>
              </a:rPr>
              <a:t>(RJ)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2.297,44 </a:t>
            </a:r>
            <a:r>
              <a:rPr lang="pt-BR" sz="900" dirty="0">
                <a:latin typeface="Trebuchet MS" panose="020B0603020202020204" pitchFamily="34" charset="0"/>
              </a:rPr>
              <a:t>(BR)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6812385" y="1846356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64,9% </a:t>
            </a:r>
            <a:r>
              <a:rPr lang="pt-BR" sz="900" dirty="0">
                <a:latin typeface="Trebuchet MS" panose="020B0603020202020204" pitchFamily="34" charset="0"/>
              </a:rPr>
              <a:t>com ensino médio ou superior completo, </a:t>
            </a:r>
            <a:r>
              <a:rPr lang="pt-BR" sz="900" dirty="0" smtClean="0">
                <a:latin typeface="Trebuchet MS" panose="020B0603020202020204" pitchFamily="34" charset="0"/>
              </a:rPr>
              <a:t>similar à escolaridade da Ind</a:t>
            </a:r>
            <a:r>
              <a:rPr lang="pt-BR" sz="900" dirty="0">
                <a:latin typeface="Trebuchet MS" panose="020B0603020202020204" pitchFamily="34" charset="0"/>
              </a:rPr>
              <a:t>. De Transf. do RJ (67,4%)</a:t>
            </a:r>
          </a:p>
        </p:txBody>
      </p:sp>
      <p:sp>
        <p:nvSpPr>
          <p:cNvPr id="72" name="CaixaDeTexto 71"/>
          <p:cNvSpPr txBox="1"/>
          <p:nvPr/>
        </p:nvSpPr>
        <p:spPr>
          <a:xfrm>
            <a:off x="7885807" y="1846356"/>
            <a:ext cx="1300037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 smtClean="0">
                <a:latin typeface="Trebuchet MS" panose="020B0603020202020204" pitchFamily="34" charset="0"/>
              </a:rPr>
              <a:t>22,0%</a:t>
            </a:r>
            <a:r>
              <a:rPr lang="pt-BR" sz="900" b="0" dirty="0" smtClean="0">
                <a:latin typeface="Trebuchet MS" panose="020B0603020202020204" pitchFamily="34" charset="0"/>
              </a:rPr>
              <a:t> </a:t>
            </a:r>
            <a:r>
              <a:rPr lang="pt-BR" sz="900" b="0" dirty="0">
                <a:latin typeface="Trebuchet MS" panose="020B0603020202020204" pitchFamily="34" charset="0"/>
              </a:rPr>
              <a:t>Alimentadores de produção</a:t>
            </a:r>
          </a:p>
          <a:p>
            <a:r>
              <a:rPr lang="pt-BR" sz="900" dirty="0" smtClean="0">
                <a:latin typeface="Trebuchet MS" panose="020B0603020202020204" pitchFamily="34" charset="0"/>
              </a:rPr>
              <a:t>4,1% </a:t>
            </a:r>
            <a:r>
              <a:rPr lang="pt-BR" sz="900" b="0" dirty="0" smtClean="0">
                <a:latin typeface="Trebuchet MS" panose="020B0603020202020204" pitchFamily="34" charset="0"/>
              </a:rPr>
              <a:t>Operador de máquinas fixas</a:t>
            </a:r>
          </a:p>
          <a:p>
            <a:r>
              <a:rPr lang="pt-BR" sz="900" dirty="0" smtClean="0">
                <a:latin typeface="Trebuchet MS" panose="020B0603020202020204" pitchFamily="34" charset="0"/>
              </a:rPr>
              <a:t>3,7% </a:t>
            </a:r>
            <a:r>
              <a:rPr lang="pt-BR" sz="900" b="0" dirty="0" smtClean="0">
                <a:latin typeface="Trebuchet MS" panose="020B0603020202020204" pitchFamily="34" charset="0"/>
              </a:rPr>
              <a:t>Moldador de plástico por injeção</a:t>
            </a:r>
            <a:endParaRPr lang="pt-BR" sz="900" b="0" dirty="0">
              <a:latin typeface="Trebuchet MS" panose="020B060302020202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524591" y="1034225"/>
            <a:ext cx="344605" cy="264104"/>
            <a:chOff x="1642286" y="1423442"/>
            <a:chExt cx="212176" cy="162611"/>
          </a:xfrm>
        </p:grpSpPr>
        <p:sp>
          <p:nvSpPr>
            <p:cNvPr id="2" name="Seta para cima 1"/>
            <p:cNvSpPr/>
            <p:nvPr/>
          </p:nvSpPr>
          <p:spPr>
            <a:xfrm>
              <a:off x="1772406" y="1423442"/>
              <a:ext cx="82056" cy="162000"/>
            </a:xfrm>
            <a:prstGeom prst="up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Retângulo 72"/>
            <p:cNvSpPr/>
            <p:nvPr/>
          </p:nvSpPr>
          <p:spPr>
            <a:xfrm flipH="1">
              <a:off x="1718340" y="1478053"/>
              <a:ext cx="45719" cy="1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Retângulo 73"/>
            <p:cNvSpPr/>
            <p:nvPr/>
          </p:nvSpPr>
          <p:spPr>
            <a:xfrm flipH="1">
              <a:off x="1642286" y="1510502"/>
              <a:ext cx="45719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61" y="978951"/>
            <a:ext cx="373659" cy="373659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302" y="967801"/>
            <a:ext cx="374400" cy="3744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440" y="1023425"/>
            <a:ext cx="374400" cy="37440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847" y="981652"/>
            <a:ext cx="374400" cy="3744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67" y="978210"/>
            <a:ext cx="374400" cy="3744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707" y="936895"/>
            <a:ext cx="486153" cy="486153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724" y="994681"/>
            <a:ext cx="356245" cy="356245"/>
          </a:xfrm>
          <a:prstGeom prst="rect">
            <a:avLst/>
          </a:prstGeom>
        </p:spPr>
      </p:pic>
      <p:grpSp>
        <p:nvGrpSpPr>
          <p:cNvPr id="91" name="Grupo 90"/>
          <p:cNvGrpSpPr/>
          <p:nvPr/>
        </p:nvGrpSpPr>
        <p:grpSpPr>
          <a:xfrm>
            <a:off x="66449" y="2852854"/>
            <a:ext cx="3857479" cy="366968"/>
            <a:chOff x="67736" y="7968785"/>
            <a:chExt cx="4107858" cy="1284388"/>
          </a:xfrm>
        </p:grpSpPr>
        <p:sp>
          <p:nvSpPr>
            <p:cNvPr id="92" name="Seta para a direita listrada 91"/>
            <p:cNvSpPr/>
            <p:nvPr/>
          </p:nvSpPr>
          <p:spPr>
            <a:xfrm>
              <a:off x="67736" y="7968785"/>
              <a:ext cx="4107858" cy="1284388"/>
            </a:xfrm>
            <a:prstGeom prst="stripedRightArrow">
              <a:avLst>
                <a:gd name="adj1" fmla="val 50000"/>
                <a:gd name="adj2" fmla="val 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dirty="0">
                <a:solidFill>
                  <a:srgbClr val="C00000"/>
                </a:solidFill>
              </a:endParaRPr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428629" y="8167984"/>
              <a:ext cx="3601615" cy="915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ABRANGÊNCIA DO SETOR</a:t>
              </a:r>
            </a:p>
          </p:txBody>
        </p:sp>
      </p:grpSp>
      <p:sp>
        <p:nvSpPr>
          <p:cNvPr id="87" name="CaixaDeTexto 86">
            <a:hlinkClick r:id="" action="ppaction://noaction"/>
          </p:cNvPr>
          <p:cNvSpPr txBox="1"/>
          <p:nvPr/>
        </p:nvSpPr>
        <p:spPr>
          <a:xfrm>
            <a:off x="4066115" y="3219822"/>
            <a:ext cx="4808262" cy="45620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40316" tIns="20158" rIns="40316" bIns="20158" rtlCol="0" anchor="ctr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Municípios de destaque: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Rio de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Janeiro (213 empresas e 6,3 mil empregos, Duque de Caxias (77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1,8 mil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), Niterói (4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862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Três Rios (22 empresas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846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</a:t>
            </a:r>
          </a:p>
        </p:txBody>
      </p:sp>
      <p:sp>
        <p:nvSpPr>
          <p:cNvPr id="9" name="AutoShape 5" descr="Stationery premium ic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66" name="Gráfico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4204086"/>
              </p:ext>
            </p:extLst>
          </p:nvPr>
        </p:nvGraphicFramePr>
        <p:xfrm>
          <a:off x="1815304" y="3040573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0392" y="3687093"/>
            <a:ext cx="3709987" cy="14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" name="CaixaDeTexto 77"/>
          <p:cNvSpPr txBox="1"/>
          <p:nvPr/>
        </p:nvSpPr>
        <p:spPr>
          <a:xfrm>
            <a:off x="624976" y="4014522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79" name="CaixaDeTexto 78"/>
          <p:cNvSpPr txBox="1"/>
          <p:nvPr/>
        </p:nvSpPr>
        <p:spPr>
          <a:xfrm>
            <a:off x="2392710" y="4005946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81" name="Seta para a direita 80">
            <a:hlinkClick r:id="rId15" action="ppaction://hlinksldjump"/>
          </p:cNvPr>
          <p:cNvSpPr/>
          <p:nvPr/>
        </p:nvSpPr>
        <p:spPr>
          <a:xfrm>
            <a:off x="8100392" y="168275"/>
            <a:ext cx="777084" cy="384566"/>
          </a:xfrm>
          <a:prstGeom prst="rightArrow">
            <a:avLst>
              <a:gd name="adj1" fmla="val 69814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Voltar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2" name="Picture 23">
            <a:extLst>
              <a:ext uri="{FF2B5EF4-FFF2-40B4-BE49-F238E27FC236}">
                <a16:creationId xmlns:a16="http://schemas.microsoft.com/office/drawing/2014/main" xmlns="" id="{D881FFA2-9312-5342-8770-7E600BA1B92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00954" y="4280508"/>
            <a:ext cx="739809" cy="402617"/>
          </a:xfrm>
          <a:prstGeom prst="rect">
            <a:avLst/>
          </a:prstGeom>
        </p:spPr>
      </p:pic>
      <p:sp>
        <p:nvSpPr>
          <p:cNvPr id="89" name="CaixaDeTexto 88"/>
          <p:cNvSpPr txBox="1"/>
          <p:nvPr/>
        </p:nvSpPr>
        <p:spPr>
          <a:xfrm>
            <a:off x="262438" y="4938489"/>
            <a:ext cx="3623390" cy="163820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>
            <a:defPPr>
              <a:defRPr lang="pt-BR"/>
            </a:defPPr>
            <a:lvl1pPr algn="r">
              <a:defRPr sz="800">
                <a:latin typeface="Trebuchet MS" panose="020B0603020202020204" pitchFamily="34" charset="0"/>
              </a:defRPr>
            </a:lvl1pPr>
          </a:lstStyle>
          <a:p>
            <a:pPr algn="l"/>
            <a:r>
              <a:rPr lang="pt-BR" dirty="0" smtClean="0"/>
              <a:t>Elaboração DVIPE com dados do MTE(2016</a:t>
            </a:r>
            <a:r>
              <a:rPr lang="pt-BR" dirty="0"/>
              <a:t>), IBGE(2016)e </a:t>
            </a:r>
            <a:r>
              <a:rPr lang="pt-BR" dirty="0" err="1"/>
              <a:t>Mdic</a:t>
            </a:r>
            <a:r>
              <a:rPr lang="pt-BR" dirty="0"/>
              <a:t>(2017)</a:t>
            </a:r>
          </a:p>
        </p:txBody>
      </p:sp>
    </p:spTree>
    <p:extLst>
      <p:ext uri="{BB962C8B-B14F-4D97-AF65-F5344CB8AC3E}">
        <p14:creationId xmlns:p14="http://schemas.microsoft.com/office/powerpoint/2010/main" val="257162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Gráfico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9763613"/>
              </p:ext>
            </p:extLst>
          </p:nvPr>
        </p:nvGraphicFramePr>
        <p:xfrm>
          <a:off x="49593" y="3001227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2" name="Grupo 41"/>
          <p:cNvGrpSpPr/>
          <p:nvPr/>
        </p:nvGrpSpPr>
        <p:grpSpPr>
          <a:xfrm>
            <a:off x="2453" y="1155175"/>
            <a:ext cx="4564378" cy="55444"/>
            <a:chOff x="863300" y="3417254"/>
            <a:chExt cx="10799514" cy="144016"/>
          </a:xfrm>
          <a:solidFill>
            <a:schemeClr val="accent5">
              <a:lumMod val="50000"/>
            </a:schemeClr>
          </a:solidFill>
        </p:grpSpPr>
        <p:cxnSp>
          <p:nvCxnSpPr>
            <p:cNvPr id="52" name="Conector reto 51"/>
            <p:cNvCxnSpPr/>
            <p:nvPr/>
          </p:nvCxnSpPr>
          <p:spPr>
            <a:xfrm>
              <a:off x="938763" y="3492500"/>
              <a:ext cx="10724051" cy="0"/>
            </a:xfrm>
            <a:prstGeom prst="line">
              <a:avLst/>
            </a:prstGeom>
            <a:grpFill/>
            <a:ln w="44450" cap="rnd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Elipse 52"/>
            <p:cNvSpPr/>
            <p:nvPr/>
          </p:nvSpPr>
          <p:spPr>
            <a:xfrm>
              <a:off x="863300" y="3417254"/>
              <a:ext cx="127766" cy="14401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357" y="-1554"/>
            <a:ext cx="9144000" cy="701096"/>
            <a:chOff x="8775" y="70207"/>
            <a:chExt cx="9144000" cy="726795"/>
          </a:xfrm>
          <a:solidFill>
            <a:srgbClr val="595959"/>
          </a:solidFill>
        </p:grpSpPr>
        <p:sp>
          <p:nvSpPr>
            <p:cNvPr id="76" name="Retângulo 75"/>
            <p:cNvSpPr/>
            <p:nvPr/>
          </p:nvSpPr>
          <p:spPr>
            <a:xfrm>
              <a:off x="8775" y="70207"/>
              <a:ext cx="9144000" cy="7267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Title 2">
              <a:extLst>
                <a:ext uri="{FF2B5EF4-FFF2-40B4-BE49-F238E27FC236}">
                  <a16:creationId xmlns:a16="http://schemas.microsoft.com/office/drawing/2014/main" xmlns="" id="{993D42B7-436F-7848-8382-8C053F2F4929}"/>
                </a:ext>
              </a:extLst>
            </p:cNvPr>
            <p:cNvSpPr txBox="1">
              <a:spLocks/>
            </p:cNvSpPr>
            <p:nvPr/>
          </p:nvSpPr>
          <p:spPr>
            <a:xfrm>
              <a:off x="1395696" y="134430"/>
              <a:ext cx="6386198" cy="51049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0" tIns="0" rIns="0" bIns="0" anchor="b">
              <a:spAutoFit/>
            </a:bodyPr>
            <a:lstStyle>
              <a:lvl1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lang="en-US" sz="3200" kern="1200" smtClean="0">
                  <a:solidFill>
                    <a:srgbClr val="393230"/>
                  </a:solidFill>
                  <a:effectLst/>
                  <a:latin typeface="+mj-lt"/>
                  <a:ea typeface="+mj-ea"/>
                  <a:cs typeface="+mj-cs"/>
                </a:defRPr>
              </a:lvl1pPr>
              <a:lvl2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2pPr>
              <a:lvl3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3pPr>
              <a:lvl4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4pPr>
              <a:lvl5pPr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3800">
                  <a:solidFill>
                    <a:schemeClr val="bg1"/>
                  </a:solidFill>
                  <a:latin typeface="Trebuchet MS" panose="020B0703020202090204" pitchFamily="34" charset="0"/>
                </a:defRPr>
              </a:lvl9pPr>
            </a:lstStyle>
            <a:p>
              <a:pPr algn="ctr"/>
              <a:r>
                <a:rPr lang="en-US" b="1" dirty="0" smtClean="0">
                  <a:solidFill>
                    <a:schemeClr val="bg1"/>
                  </a:solidFill>
                  <a:latin typeface="Trebuchet MS" panose="020B0703020202090204" pitchFamily="34" charset="0"/>
                </a:rPr>
                <a:t>Panorama Setorial: Audiovisual</a:t>
              </a:r>
              <a:endParaRPr lang="en-US" b="1" dirty="0">
                <a:solidFill>
                  <a:schemeClr val="bg1"/>
                </a:solidFill>
                <a:latin typeface="Trebuchet MS" panose="020B0703020202090204" pitchFamily="34" charset="0"/>
              </a:endParaRPr>
            </a:p>
          </p:txBody>
        </p:sp>
      </p:grpSp>
      <p:sp>
        <p:nvSpPr>
          <p:cNvPr id="22" name="CaixaDeTexto 21"/>
          <p:cNvSpPr txBox="1"/>
          <p:nvPr/>
        </p:nvSpPr>
        <p:spPr>
          <a:xfrm>
            <a:off x="68933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134845" y="1849650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414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estabelecimentos 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619808" y="1535312"/>
            <a:ext cx="1224000" cy="194598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Porte</a:t>
            </a:r>
            <a:endParaRPr lang="pt-BR" sz="10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3208176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Empregados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4788160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Salários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300328" y="1522519"/>
            <a:ext cx="1224000" cy="220185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Escolaridade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3274434" y="1849650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3</a:t>
            </a:r>
            <a:r>
              <a:rPr lang="pt-BR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,9 </a:t>
            </a:r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mil empregados</a:t>
            </a:r>
          </a:p>
          <a:p>
            <a:pPr algn="ctr"/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2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º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estado em número de empregados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716207" y="1535312"/>
            <a:ext cx="1224000" cy="348486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Principais ocupações</a:t>
            </a:r>
            <a:endParaRPr lang="pt-BR" sz="700" dirty="0">
              <a:solidFill>
                <a:schemeClr val="tx1">
                  <a:lumMod val="65000"/>
                  <a:lumOff val="35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55" name="Grupo 54"/>
          <p:cNvGrpSpPr/>
          <p:nvPr/>
        </p:nvGrpSpPr>
        <p:grpSpPr>
          <a:xfrm>
            <a:off x="4566666" y="1156619"/>
            <a:ext cx="4558206" cy="54000"/>
            <a:chOff x="938763" y="3419709"/>
            <a:chExt cx="10787949" cy="139095"/>
          </a:xfrm>
          <a:solidFill>
            <a:schemeClr val="accent5">
              <a:lumMod val="50000"/>
            </a:schemeClr>
          </a:solidFill>
        </p:grpSpPr>
        <p:cxnSp>
          <p:nvCxnSpPr>
            <p:cNvPr id="65" name="Conector reto 64"/>
            <p:cNvCxnSpPr/>
            <p:nvPr/>
          </p:nvCxnSpPr>
          <p:spPr>
            <a:xfrm>
              <a:off x="938763" y="3492500"/>
              <a:ext cx="10724049" cy="0"/>
            </a:xfrm>
            <a:prstGeom prst="line">
              <a:avLst/>
            </a:prstGeom>
            <a:grpFill/>
            <a:ln w="44450" cap="rnd">
              <a:solidFill>
                <a:srgbClr val="7F7F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Elipse 66"/>
            <p:cNvSpPr/>
            <p:nvPr/>
          </p:nvSpPr>
          <p:spPr>
            <a:xfrm>
              <a:off x="11598910" y="3419709"/>
              <a:ext cx="127802" cy="139095"/>
            </a:xfrm>
            <a:prstGeom prst="ellipse">
              <a:avLst/>
            </a:prstGeom>
            <a:solidFill>
              <a:srgbClr val="7F7F7F"/>
            </a:solidFill>
            <a:ln>
              <a:solidFill>
                <a:srgbClr val="7F7F7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68" name="CaixaDeTexto 67"/>
          <p:cNvSpPr txBox="1"/>
          <p:nvPr/>
        </p:nvSpPr>
        <p:spPr>
          <a:xfrm>
            <a:off x="1673458" y="1849650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94,4%</a:t>
            </a:r>
            <a:r>
              <a:rPr lang="pt-BR" sz="900" dirty="0" smtClean="0">
                <a:latin typeface="Trebuchet MS" panose="020B0603020202020204" pitchFamily="34" charset="0"/>
              </a:rPr>
              <a:t> </a:t>
            </a:r>
            <a:endParaRPr lang="pt-BR" sz="900" dirty="0">
              <a:latin typeface="Trebuchet MS" panose="020B0603020202020204" pitchFamily="34" charset="0"/>
            </a:endParaRPr>
          </a:p>
          <a:p>
            <a:r>
              <a:rPr lang="pt-BR" sz="900" dirty="0">
                <a:latin typeface="Trebuchet MS" panose="020B0603020202020204" pitchFamily="34" charset="0"/>
              </a:rPr>
              <a:t>são microempresas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Perfil similar ao observado no setor a nível </a:t>
            </a:r>
            <a:r>
              <a:rPr lang="pt-BR" sz="900" dirty="0" smtClean="0">
                <a:latin typeface="Trebuchet MS" panose="020B0603020202020204" pitchFamily="34" charset="0"/>
              </a:rPr>
              <a:t>nacional (95,9%)</a:t>
            </a:r>
            <a:endParaRPr lang="pt-BR" sz="900" dirty="0">
              <a:latin typeface="Trebuchet MS" panose="020B0603020202020204" pitchFamily="34" charset="0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4811777" y="1849650"/>
            <a:ext cx="1152000" cy="1152000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0" dirty="0">
                <a:latin typeface="Trebuchet MS" panose="020B0603020202020204" pitchFamily="34" charset="0"/>
              </a:rPr>
              <a:t>Salario médio do setor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5.459,60 </a:t>
            </a:r>
            <a:r>
              <a:rPr lang="pt-BR" sz="900" dirty="0">
                <a:latin typeface="Trebuchet MS" panose="020B0603020202020204" pitchFamily="34" charset="0"/>
              </a:rPr>
              <a:t>(RJ)</a:t>
            </a:r>
          </a:p>
          <a:p>
            <a:r>
              <a:rPr lang="pt-BR" sz="900" dirty="0">
                <a:latin typeface="Trebuchet MS" panose="020B0603020202020204" pitchFamily="34" charset="0"/>
              </a:rPr>
              <a:t>R$ </a:t>
            </a:r>
            <a:r>
              <a:rPr lang="pt-BR" sz="900" dirty="0" smtClean="0">
                <a:latin typeface="Trebuchet MS" panose="020B0603020202020204" pitchFamily="34" charset="0"/>
              </a:rPr>
              <a:t>3.690,45 </a:t>
            </a:r>
            <a:r>
              <a:rPr lang="pt-BR" sz="900" dirty="0">
                <a:latin typeface="Trebuchet MS" panose="020B0603020202020204" pitchFamily="34" charset="0"/>
              </a:rPr>
              <a:t>(BR)</a:t>
            </a:r>
          </a:p>
        </p:txBody>
      </p:sp>
      <p:sp>
        <p:nvSpPr>
          <p:cNvPr id="71" name="CaixaDeTexto 70"/>
          <p:cNvSpPr txBox="1"/>
          <p:nvPr/>
        </p:nvSpPr>
        <p:spPr>
          <a:xfrm>
            <a:off x="6300236" y="1849650"/>
            <a:ext cx="1152000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2800" b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b="1" dirty="0" smtClean="0">
                <a:latin typeface="Trebuchet MS" panose="020B0603020202020204" pitchFamily="34" charset="0"/>
              </a:rPr>
              <a:t>94,1% </a:t>
            </a:r>
            <a:r>
              <a:rPr lang="pt-BR" sz="900" dirty="0">
                <a:latin typeface="Trebuchet MS" panose="020B0603020202020204" pitchFamily="34" charset="0"/>
              </a:rPr>
              <a:t>com ensino médio ou superior completo, </a:t>
            </a:r>
            <a:r>
              <a:rPr lang="pt-BR" sz="900" dirty="0" smtClean="0">
                <a:latin typeface="Trebuchet MS" panose="020B0603020202020204" pitchFamily="34" charset="0"/>
              </a:rPr>
              <a:t>mais </a:t>
            </a:r>
            <a:r>
              <a:rPr lang="pt-BR" sz="900" dirty="0">
                <a:latin typeface="Trebuchet MS" panose="020B0603020202020204" pitchFamily="34" charset="0"/>
              </a:rPr>
              <a:t>escolarizados que </a:t>
            </a:r>
            <a:r>
              <a:rPr lang="pt-BR" sz="900" dirty="0" smtClean="0">
                <a:latin typeface="Trebuchet MS" panose="020B0603020202020204" pitchFamily="34" charset="0"/>
              </a:rPr>
              <a:t>o setor a nível nacional (92,2%)</a:t>
            </a:r>
            <a:endParaRPr lang="pt-BR" sz="900" dirty="0">
              <a:latin typeface="Trebuchet MS" panose="020B0603020202020204" pitchFamily="34" charset="0"/>
            </a:endParaRPr>
          </a:p>
        </p:txBody>
      </p:sp>
      <p:sp>
        <p:nvSpPr>
          <p:cNvPr id="72" name="CaixaDeTexto 71"/>
          <p:cNvSpPr txBox="1"/>
          <p:nvPr/>
        </p:nvSpPr>
        <p:spPr>
          <a:xfrm>
            <a:off x="7596336" y="1849650"/>
            <a:ext cx="1501535" cy="897294"/>
          </a:xfrm>
          <a:prstGeom prst="rect">
            <a:avLst/>
          </a:prstGeom>
          <a:noFill/>
        </p:spPr>
        <p:txBody>
          <a:bodyPr wrap="square" lIns="65657" tIns="32828" rIns="65657" bIns="32828" rtlCol="0">
            <a:spAutoFit/>
          </a:bodyPr>
          <a:lstStyle>
            <a:defPPr>
              <a:defRPr lang="pt-BR"/>
            </a:defPPr>
            <a:lvl1pPr algn="ctr">
              <a:defRPr sz="3200" b="1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pt-BR" sz="900" dirty="0" smtClean="0">
                <a:latin typeface="Trebuchet MS" panose="020B0603020202020204" pitchFamily="34" charset="0"/>
              </a:rPr>
              <a:t>12,4%</a:t>
            </a:r>
            <a:r>
              <a:rPr lang="pt-BR" sz="900" b="0" dirty="0">
                <a:latin typeface="Trebuchet MS" panose="020B0603020202020204" pitchFamily="34" charset="0"/>
              </a:rPr>
              <a:t> Técnicos em operação de sistemas de televisão e de produtoras de vídeo</a:t>
            </a:r>
            <a:endParaRPr lang="pt-BR" sz="900" b="0" dirty="0" smtClean="0">
              <a:latin typeface="Trebuchet MS" panose="020B0603020202020204" pitchFamily="34" charset="0"/>
            </a:endParaRPr>
          </a:p>
          <a:p>
            <a:r>
              <a:rPr lang="pt-BR" sz="900" dirty="0" smtClean="0">
                <a:latin typeface="Trebuchet MS" panose="020B0603020202020204" pitchFamily="34" charset="0"/>
              </a:rPr>
              <a:t>2,7% </a:t>
            </a:r>
            <a:r>
              <a:rPr lang="pt-BR" sz="900" b="0" dirty="0">
                <a:latin typeface="Trebuchet MS" panose="020B0603020202020204" pitchFamily="34" charset="0"/>
              </a:rPr>
              <a:t>O</a:t>
            </a:r>
            <a:r>
              <a:rPr lang="pt-BR" sz="900" b="0" dirty="0" smtClean="0">
                <a:latin typeface="Trebuchet MS" panose="020B0603020202020204" pitchFamily="34" charset="0"/>
              </a:rPr>
              <a:t>perador de câmera de </a:t>
            </a:r>
            <a:r>
              <a:rPr lang="pt-BR" sz="900" b="0" dirty="0" err="1" smtClean="0">
                <a:latin typeface="Trebuchet MS" panose="020B0603020202020204" pitchFamily="34" charset="0"/>
              </a:rPr>
              <a:t>tv</a:t>
            </a:r>
            <a:endParaRPr lang="pt-BR" sz="900" b="0" dirty="0">
              <a:latin typeface="Trebuchet MS" panose="020B0603020202020204" pitchFamily="34" charset="0"/>
            </a:endParaRPr>
          </a:p>
        </p:txBody>
      </p:sp>
      <p:grpSp>
        <p:nvGrpSpPr>
          <p:cNvPr id="26" name="Grupo 25"/>
          <p:cNvGrpSpPr/>
          <p:nvPr/>
        </p:nvGrpSpPr>
        <p:grpSpPr>
          <a:xfrm>
            <a:off x="1933654" y="870738"/>
            <a:ext cx="631914" cy="623680"/>
            <a:chOff x="1380935" y="870738"/>
            <a:chExt cx="631914" cy="623680"/>
          </a:xfrm>
        </p:grpSpPr>
        <p:sp>
          <p:nvSpPr>
            <p:cNvPr id="43" name="Elipse 42">
              <a:hlinkClick r:id="rId4" action="ppaction://hlinksldjump"/>
            </p:cNvPr>
            <p:cNvSpPr/>
            <p:nvPr/>
          </p:nvSpPr>
          <p:spPr>
            <a:xfrm>
              <a:off x="1380935" y="870738"/>
              <a:ext cx="631914" cy="623680"/>
            </a:xfrm>
            <a:prstGeom prst="ellipse">
              <a:avLst/>
            </a:prstGeom>
            <a:solidFill>
              <a:srgbClr val="1F51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3" name="Grupo 2"/>
            <p:cNvGrpSpPr/>
            <p:nvPr/>
          </p:nvGrpSpPr>
          <p:grpSpPr>
            <a:xfrm>
              <a:off x="1524591" y="1034225"/>
              <a:ext cx="344605" cy="264104"/>
              <a:chOff x="1642286" y="1423442"/>
              <a:chExt cx="212176" cy="162611"/>
            </a:xfrm>
          </p:grpSpPr>
          <p:sp>
            <p:nvSpPr>
              <p:cNvPr id="2" name="Seta para cima 1"/>
              <p:cNvSpPr/>
              <p:nvPr/>
            </p:nvSpPr>
            <p:spPr>
              <a:xfrm>
                <a:off x="1772406" y="1423442"/>
                <a:ext cx="82056" cy="162000"/>
              </a:xfrm>
              <a:prstGeom prst="upArrow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3" name="Retângulo 72"/>
              <p:cNvSpPr/>
              <p:nvPr/>
            </p:nvSpPr>
            <p:spPr>
              <a:xfrm flipH="1">
                <a:off x="1718340" y="1478053"/>
                <a:ext cx="45719" cy="10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74" name="Retângulo 73"/>
              <p:cNvSpPr/>
              <p:nvPr/>
            </p:nvSpPr>
            <p:spPr>
              <a:xfrm flipH="1">
                <a:off x="1642286" y="1510502"/>
                <a:ext cx="45719" cy="7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</p:grpSp>
      <p:grpSp>
        <p:nvGrpSpPr>
          <p:cNvPr id="27" name="Grupo 26"/>
          <p:cNvGrpSpPr/>
          <p:nvPr/>
        </p:nvGrpSpPr>
        <p:grpSpPr>
          <a:xfrm>
            <a:off x="387380" y="857218"/>
            <a:ext cx="631914" cy="623680"/>
            <a:chOff x="243364" y="857218"/>
            <a:chExt cx="631914" cy="623680"/>
          </a:xfrm>
        </p:grpSpPr>
        <p:sp>
          <p:nvSpPr>
            <p:cNvPr id="50" name="Elipse 49">
              <a:hlinkClick r:id="rId4" action="ppaction://hlinksldjump"/>
            </p:cNvPr>
            <p:cNvSpPr/>
            <p:nvPr/>
          </p:nvSpPr>
          <p:spPr>
            <a:xfrm>
              <a:off x="243364" y="857218"/>
              <a:ext cx="631914" cy="623680"/>
            </a:xfrm>
            <a:prstGeom prst="ellipse">
              <a:avLst/>
            </a:prstGeom>
            <a:solidFill>
              <a:srgbClr val="1F51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061" y="978951"/>
              <a:ext cx="373659" cy="373659"/>
            </a:xfrm>
            <a:prstGeom prst="rect">
              <a:avLst/>
            </a:prstGeom>
          </p:spPr>
        </p:pic>
      </p:grpSp>
      <p:grpSp>
        <p:nvGrpSpPr>
          <p:cNvPr id="19" name="Grupo 18"/>
          <p:cNvGrpSpPr/>
          <p:nvPr/>
        </p:nvGrpSpPr>
        <p:grpSpPr>
          <a:xfrm>
            <a:off x="3508989" y="851814"/>
            <a:ext cx="631736" cy="628926"/>
            <a:chOff x="3819911" y="851814"/>
            <a:chExt cx="631736" cy="628926"/>
          </a:xfrm>
        </p:grpSpPr>
        <p:sp>
          <p:nvSpPr>
            <p:cNvPr id="63" name="Elipse 62">
              <a:hlinkClick r:id="rId6" action="ppaction://hlinksldjump"/>
            </p:cNvPr>
            <p:cNvSpPr/>
            <p:nvPr/>
          </p:nvSpPr>
          <p:spPr>
            <a:xfrm>
              <a:off x="3819911" y="851814"/>
              <a:ext cx="631736" cy="628926"/>
            </a:xfrm>
            <a:prstGeom prst="ellipse">
              <a:avLst/>
            </a:prstGeom>
            <a:solidFill>
              <a:srgbClr val="1F51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35920" y="981652"/>
              <a:ext cx="374400" cy="374400"/>
            </a:xfrm>
            <a:prstGeom prst="rect">
              <a:avLst/>
            </a:prstGeom>
          </p:spPr>
        </p:pic>
      </p:grpSp>
      <p:grpSp>
        <p:nvGrpSpPr>
          <p:cNvPr id="15" name="Grupo 14"/>
          <p:cNvGrpSpPr/>
          <p:nvPr/>
        </p:nvGrpSpPr>
        <p:grpSpPr>
          <a:xfrm>
            <a:off x="5081581" y="843558"/>
            <a:ext cx="631736" cy="628926"/>
            <a:chOff x="4985736" y="843558"/>
            <a:chExt cx="631736" cy="628926"/>
          </a:xfrm>
        </p:grpSpPr>
        <p:sp>
          <p:nvSpPr>
            <p:cNvPr id="58" name="Elipse 57">
              <a:hlinkClick r:id="rId6" action="ppaction://hlinksldjump"/>
            </p:cNvPr>
            <p:cNvSpPr/>
            <p:nvPr/>
          </p:nvSpPr>
          <p:spPr>
            <a:xfrm>
              <a:off x="4985736" y="843558"/>
              <a:ext cx="631736" cy="628926"/>
            </a:xfrm>
            <a:prstGeom prst="ellipse">
              <a:avLst/>
            </a:prstGeom>
            <a:solidFill>
              <a:srgbClr val="1F51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0415" y="978210"/>
              <a:ext cx="374400" cy="374400"/>
            </a:xfrm>
            <a:prstGeom prst="rect">
              <a:avLst/>
            </a:prstGeom>
          </p:spPr>
        </p:pic>
      </p:grpSp>
      <p:grpSp>
        <p:nvGrpSpPr>
          <p:cNvPr id="10" name="Grupo 9"/>
          <p:cNvGrpSpPr/>
          <p:nvPr/>
        </p:nvGrpSpPr>
        <p:grpSpPr>
          <a:xfrm>
            <a:off x="6587526" y="846747"/>
            <a:ext cx="631736" cy="628926"/>
            <a:chOff x="6172512" y="846747"/>
            <a:chExt cx="631736" cy="628926"/>
          </a:xfrm>
        </p:grpSpPr>
        <p:sp>
          <p:nvSpPr>
            <p:cNvPr id="57" name="Elipse 56">
              <a:hlinkClick r:id="rId6" action="ppaction://hlinksldjump"/>
            </p:cNvPr>
            <p:cNvSpPr/>
            <p:nvPr/>
          </p:nvSpPr>
          <p:spPr>
            <a:xfrm>
              <a:off x="6172512" y="846747"/>
              <a:ext cx="631736" cy="628926"/>
            </a:xfrm>
            <a:prstGeom prst="ellipse">
              <a:avLst/>
            </a:prstGeom>
            <a:solidFill>
              <a:srgbClr val="1F51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4880" y="936895"/>
              <a:ext cx="486153" cy="486153"/>
            </a:xfrm>
            <a:prstGeom prst="rect">
              <a:avLst/>
            </a:prstGeom>
          </p:spPr>
        </p:pic>
      </p:grpSp>
      <p:grpSp>
        <p:nvGrpSpPr>
          <p:cNvPr id="29" name="Grupo 28"/>
          <p:cNvGrpSpPr/>
          <p:nvPr/>
        </p:nvGrpSpPr>
        <p:grpSpPr>
          <a:xfrm>
            <a:off x="7999911" y="851972"/>
            <a:ext cx="631736" cy="628926"/>
            <a:chOff x="7783785" y="851972"/>
            <a:chExt cx="631736" cy="628926"/>
          </a:xfrm>
        </p:grpSpPr>
        <p:sp>
          <p:nvSpPr>
            <p:cNvPr id="59" name="Elipse 58">
              <a:hlinkClick r:id="rId6" action="ppaction://hlinksldjump"/>
            </p:cNvPr>
            <p:cNvSpPr/>
            <p:nvPr/>
          </p:nvSpPr>
          <p:spPr>
            <a:xfrm>
              <a:off x="7783785" y="851972"/>
              <a:ext cx="631736" cy="628926"/>
            </a:xfrm>
            <a:prstGeom prst="ellipse">
              <a:avLst/>
            </a:prstGeom>
            <a:solidFill>
              <a:srgbClr val="1F51D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6445" y="994681"/>
              <a:ext cx="356245" cy="356245"/>
            </a:xfrm>
            <a:prstGeom prst="rect">
              <a:avLst/>
            </a:prstGeom>
          </p:spPr>
        </p:pic>
      </p:grpSp>
      <p:grpSp>
        <p:nvGrpSpPr>
          <p:cNvPr id="91" name="Grupo 90"/>
          <p:cNvGrpSpPr/>
          <p:nvPr/>
        </p:nvGrpSpPr>
        <p:grpSpPr>
          <a:xfrm>
            <a:off x="66449" y="2852854"/>
            <a:ext cx="3857479" cy="366968"/>
            <a:chOff x="67736" y="7968785"/>
            <a:chExt cx="4107858" cy="1284388"/>
          </a:xfrm>
        </p:grpSpPr>
        <p:sp>
          <p:nvSpPr>
            <p:cNvPr id="92" name="Seta para a direita listrada 91"/>
            <p:cNvSpPr/>
            <p:nvPr/>
          </p:nvSpPr>
          <p:spPr>
            <a:xfrm>
              <a:off x="67736" y="7968785"/>
              <a:ext cx="4107858" cy="1284388"/>
            </a:xfrm>
            <a:prstGeom prst="stripedRightArrow">
              <a:avLst>
                <a:gd name="adj1" fmla="val 50000"/>
                <a:gd name="adj2" fmla="val 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pt-BR" dirty="0">
                <a:solidFill>
                  <a:schemeClr val="bg1"/>
                </a:solidFill>
              </a:endParaRPr>
            </a:p>
          </p:txBody>
        </p:sp>
        <p:sp>
          <p:nvSpPr>
            <p:cNvPr id="93" name="CaixaDeTexto 92"/>
            <p:cNvSpPr txBox="1"/>
            <p:nvPr/>
          </p:nvSpPr>
          <p:spPr>
            <a:xfrm>
              <a:off x="428629" y="8167984"/>
              <a:ext cx="3601615" cy="915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1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ABRANGÊNCIA DO SETOR</a:t>
              </a:r>
            </a:p>
          </p:txBody>
        </p:sp>
      </p:grpSp>
      <p:sp>
        <p:nvSpPr>
          <p:cNvPr id="87" name="CaixaDeTexto 86">
            <a:hlinkClick r:id="" action="ppaction://noaction"/>
          </p:cNvPr>
          <p:cNvSpPr txBox="1"/>
          <p:nvPr/>
        </p:nvSpPr>
        <p:spPr>
          <a:xfrm>
            <a:off x="4079299" y="3214489"/>
            <a:ext cx="4808262" cy="456208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lIns="40316" tIns="20158" rIns="40316" bIns="20158" rtlCol="0" anchor="ctr">
            <a:spAutoFit/>
          </a:bodyPr>
          <a:lstStyle/>
          <a:p>
            <a:pPr algn="ctr"/>
            <a:r>
              <a:rPr lang="pt-BR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Municípios de destaque: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Rio de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Janeiro (353 empresas e 3,7 mil empregos),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Nova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Friburgo(10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49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) e Campos dos </a:t>
            </a:r>
            <a:r>
              <a:rPr lang="pt-BR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Goytacases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 (8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 e </a:t>
            </a:r>
            <a:r>
              <a:rPr lang="pt-BR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48 </a:t>
            </a:r>
            <a:r>
              <a:rPr lang="pt-B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empregos) </a:t>
            </a:r>
          </a:p>
        </p:txBody>
      </p:sp>
      <p:sp>
        <p:nvSpPr>
          <p:cNvPr id="9" name="AutoShape 5" descr="Stationery premium ico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graphicFrame>
        <p:nvGraphicFramePr>
          <p:cNvPr id="77" name="Gráfico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928567"/>
              </p:ext>
            </p:extLst>
          </p:nvPr>
        </p:nvGraphicFramePr>
        <p:xfrm>
          <a:off x="1815395" y="3026622"/>
          <a:ext cx="2052000" cy="205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299" y="3995551"/>
            <a:ext cx="3243263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CaixaDeTexto 79"/>
          <p:cNvSpPr txBox="1"/>
          <p:nvPr/>
        </p:nvSpPr>
        <p:spPr>
          <a:xfrm>
            <a:off x="624976" y="4014522"/>
            <a:ext cx="922688" cy="168349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/>
          <a:p>
            <a:pPr algn="ctr"/>
            <a:r>
              <a:rPr lang="pt-BR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anose="020B0603020202020204" pitchFamily="34" charset="0"/>
              </a:rPr>
              <a:t>Empresas</a:t>
            </a:r>
            <a:endParaRPr lang="pt-BR" sz="1000" dirty="0">
              <a:latin typeface="Trebuchet MS" panose="020B0603020202020204" pitchFamily="34" charset="0"/>
            </a:endParaRPr>
          </a:p>
        </p:txBody>
      </p:sp>
      <p:sp>
        <p:nvSpPr>
          <p:cNvPr id="82" name="Seta para a direita 81">
            <a:hlinkClick r:id="rId13" action="ppaction://hlinksldjump"/>
          </p:cNvPr>
          <p:cNvSpPr/>
          <p:nvPr/>
        </p:nvSpPr>
        <p:spPr>
          <a:xfrm>
            <a:off x="8100392" y="168275"/>
            <a:ext cx="777084" cy="384566"/>
          </a:xfrm>
          <a:prstGeom prst="rightArrow">
            <a:avLst>
              <a:gd name="adj1" fmla="val 69814"/>
              <a:gd name="adj2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anose="020B0603020202020204" pitchFamily="34" charset="0"/>
              </a:rPr>
              <a:t>Voltar</a:t>
            </a:r>
            <a:endParaRPr lang="pt-BR" b="1" dirty="0">
              <a:solidFill>
                <a:schemeClr val="tx1">
                  <a:lumMod val="75000"/>
                  <a:lumOff val="2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89" name="Picture 23">
            <a:extLst>
              <a:ext uri="{FF2B5EF4-FFF2-40B4-BE49-F238E27FC236}">
                <a16:creationId xmlns:a16="http://schemas.microsoft.com/office/drawing/2014/main" xmlns="" id="{D881FFA2-9312-5342-8770-7E600BA1B92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900954" y="4280508"/>
            <a:ext cx="739809" cy="402617"/>
          </a:xfrm>
          <a:prstGeom prst="rect">
            <a:avLst/>
          </a:prstGeom>
        </p:spPr>
      </p:pic>
      <p:sp>
        <p:nvSpPr>
          <p:cNvPr id="90" name="CaixaDeTexto 89"/>
          <p:cNvSpPr txBox="1"/>
          <p:nvPr/>
        </p:nvSpPr>
        <p:spPr>
          <a:xfrm>
            <a:off x="262438" y="4938489"/>
            <a:ext cx="3623390" cy="163820"/>
          </a:xfrm>
          <a:prstGeom prst="rect">
            <a:avLst/>
          </a:prstGeom>
          <a:noFill/>
        </p:spPr>
        <p:txBody>
          <a:bodyPr wrap="square" lIns="40316" tIns="20158" rIns="40316" bIns="20158" rtlCol="0">
            <a:spAutoFit/>
          </a:bodyPr>
          <a:lstStyle>
            <a:defPPr>
              <a:defRPr lang="pt-BR"/>
            </a:defPPr>
            <a:lvl1pPr algn="r">
              <a:defRPr sz="800">
                <a:latin typeface="Trebuchet MS" panose="020B0603020202020204" pitchFamily="34" charset="0"/>
              </a:defRPr>
            </a:lvl1pPr>
          </a:lstStyle>
          <a:p>
            <a:pPr algn="l"/>
            <a:r>
              <a:rPr lang="pt-BR" dirty="0" smtClean="0"/>
              <a:t>Elaboração DVIPE com dados do MTE(2016</a:t>
            </a:r>
            <a:r>
              <a:rPr lang="pt-BR" dirty="0"/>
              <a:t>), IBGE(2016)e </a:t>
            </a:r>
            <a:r>
              <a:rPr lang="pt-BR" dirty="0" err="1"/>
              <a:t>Mdic</a:t>
            </a:r>
            <a:r>
              <a:rPr lang="pt-BR" dirty="0"/>
              <a:t>(2017)</a:t>
            </a:r>
          </a:p>
        </p:txBody>
      </p:sp>
    </p:spTree>
    <p:extLst>
      <p:ext uri="{BB962C8B-B14F-4D97-AF65-F5344CB8AC3E}">
        <p14:creationId xmlns:p14="http://schemas.microsoft.com/office/powerpoint/2010/main" val="163574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2902BE5-0918-C640-924B-9BDFC5B40DA4}"/>
              </a:ext>
            </a:extLst>
          </p:cNvPr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rgbClr val="003B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6">
            <a:extLst>
              <a:ext uri="{FF2B5EF4-FFF2-40B4-BE49-F238E27FC236}">
                <a16:creationId xmlns="" xmlns:a16="http://schemas.microsoft.com/office/drawing/2014/main" id="{E4DA29D1-83BD-224E-AB78-CC5B78001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887" y="2222500"/>
            <a:ext cx="12922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0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24790</TotalTime>
  <Words>1013</Words>
  <Application>Microsoft Office PowerPoint</Application>
  <PresentationFormat>Apresentação na tela (16:9)</PresentationFormat>
  <Paragraphs>233</Paragraphs>
  <Slides>8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Trebuchet MS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 Knupp Mendonça</dc:creator>
  <cp:lastModifiedBy>Samantha De Oliveira Vivas</cp:lastModifiedBy>
  <cp:revision>523</cp:revision>
  <cp:lastPrinted>2018-06-29T19:45:28Z</cp:lastPrinted>
  <dcterms:created xsi:type="dcterms:W3CDTF">2018-06-13T18:43:41Z</dcterms:created>
  <dcterms:modified xsi:type="dcterms:W3CDTF">2019-11-21T15:30:50Z</dcterms:modified>
</cp:coreProperties>
</file>