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26" r:id="rId1"/>
  </p:sldMasterIdLst>
  <p:notesMasterIdLst>
    <p:notesMasterId r:id="rId15"/>
  </p:notesMasterIdLst>
  <p:handoutMasterIdLst>
    <p:handoutMasterId r:id="rId16"/>
  </p:handoutMasterIdLst>
  <p:sldIdLst>
    <p:sldId id="386" r:id="rId2"/>
    <p:sldId id="392" r:id="rId3"/>
    <p:sldId id="388" r:id="rId4"/>
    <p:sldId id="391" r:id="rId5"/>
    <p:sldId id="393" r:id="rId6"/>
    <p:sldId id="399" r:id="rId7"/>
    <p:sldId id="359" r:id="rId8"/>
    <p:sldId id="400" r:id="rId9"/>
    <p:sldId id="394" r:id="rId10"/>
    <p:sldId id="398" r:id="rId11"/>
    <p:sldId id="402" r:id="rId12"/>
    <p:sldId id="403" r:id="rId13"/>
    <p:sldId id="390" r:id="rId14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401"/>
    <a:srgbClr val="FC8604"/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4357" autoAdjust="0"/>
  </p:normalViewPr>
  <p:slideViewPr>
    <p:cSldViewPr>
      <p:cViewPr varScale="1">
        <p:scale>
          <a:sx n="96" d="100"/>
          <a:sy n="96" d="100"/>
        </p:scale>
        <p:origin x="163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978" y="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0"/>
            <a:ext cx="2945659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6"/>
            <a:ext cx="2945659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428166"/>
            <a:ext cx="2945659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D4145BD-9949-4BBB-9D27-8F0162629D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7020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EB7F5C5-7C44-4719-A041-27106D578FED}" type="datetimeFigureOut">
              <a:rPr lang="pt-BR"/>
              <a:pPr>
                <a:defRPr/>
              </a:pPr>
              <a:t>22/05/2018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4878"/>
            <a:ext cx="5438140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6"/>
            <a:ext cx="2945659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4" y="9428166"/>
            <a:ext cx="2945659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365F48-57DD-45AD-8217-B9E18833444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053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F4D671-333F-411D-AE6A-17A798CF8BA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988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9CDF6E-09E7-42F4-B65C-FE39EF9063C5}" type="slidenum">
              <a:rPr lang="pt-BR" sz="1200" smtClean="0">
                <a:solidFill>
                  <a:srgbClr val="000000"/>
                </a:solidFill>
              </a:rPr>
              <a:pPr eaLnBrk="1" hangingPunct="1"/>
              <a:t>10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54" tIns="46927" rIns="93854" bIns="4692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43959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9CDF6E-09E7-42F4-B65C-FE39EF9063C5}" type="slidenum">
              <a:rPr lang="pt-BR" sz="1200" smtClean="0">
                <a:solidFill>
                  <a:srgbClr val="000000"/>
                </a:solidFill>
              </a:rPr>
              <a:pPr eaLnBrk="1" hangingPunct="1"/>
              <a:t>11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54" tIns="46927" rIns="93854" bIns="4692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93784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9CDF6E-09E7-42F4-B65C-FE39EF9063C5}" type="slidenum">
              <a:rPr lang="pt-BR" sz="1200" smtClean="0">
                <a:solidFill>
                  <a:srgbClr val="000000"/>
                </a:solidFill>
              </a:rPr>
              <a:pPr eaLnBrk="1" hangingPunct="1"/>
              <a:t>12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54" tIns="46927" rIns="93854" bIns="4692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5360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F4D671-333F-411D-AE6A-17A798CF8BA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70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9CDF6E-09E7-42F4-B65C-FE39EF9063C5}" type="slidenum">
              <a:rPr lang="pt-BR" sz="1200" smtClean="0">
                <a:solidFill>
                  <a:srgbClr val="000000"/>
                </a:solidFill>
              </a:rPr>
              <a:pPr eaLnBrk="1" hangingPunct="1"/>
              <a:t>2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54" tIns="46927" rIns="93854" bIns="4692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582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9CDF6E-09E7-42F4-B65C-FE39EF9063C5}" type="slidenum">
              <a:rPr lang="pt-BR" sz="1200" smtClean="0">
                <a:solidFill>
                  <a:srgbClr val="000000"/>
                </a:solidFill>
              </a:rPr>
              <a:pPr eaLnBrk="1" hangingPunct="1"/>
              <a:t>3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54" tIns="46927" rIns="93854" bIns="4692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218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9CDF6E-09E7-42F4-B65C-FE39EF9063C5}" type="slidenum">
              <a:rPr lang="pt-BR" sz="1200" smtClean="0">
                <a:solidFill>
                  <a:srgbClr val="000000"/>
                </a:solidFill>
              </a:rPr>
              <a:pPr eaLnBrk="1" hangingPunct="1"/>
              <a:t>4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54" tIns="46927" rIns="93854" bIns="4692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681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9CDF6E-09E7-42F4-B65C-FE39EF9063C5}" type="slidenum">
              <a:rPr lang="pt-BR" sz="1200" smtClean="0">
                <a:solidFill>
                  <a:srgbClr val="000000"/>
                </a:solidFill>
              </a:rPr>
              <a:pPr eaLnBrk="1" hangingPunct="1"/>
              <a:t>5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54" tIns="46927" rIns="93854" bIns="4692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val="476226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9CDF6E-09E7-42F4-B65C-FE39EF9063C5}" type="slidenum">
              <a:rPr lang="pt-BR" sz="1200" smtClean="0">
                <a:solidFill>
                  <a:srgbClr val="000000"/>
                </a:solidFill>
              </a:rPr>
              <a:pPr eaLnBrk="1" hangingPunct="1"/>
              <a:t>6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54" tIns="46927" rIns="93854" bIns="4692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val="1217258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9CDF6E-09E7-42F4-B65C-FE39EF9063C5}" type="slidenum">
              <a:rPr lang="pt-BR" sz="1200" smtClean="0">
                <a:solidFill>
                  <a:srgbClr val="000000"/>
                </a:solidFill>
              </a:rPr>
              <a:pPr eaLnBrk="1" hangingPunct="1"/>
              <a:t>7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54" tIns="46927" rIns="93854" bIns="4692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9CDF6E-09E7-42F4-B65C-FE39EF9063C5}" type="slidenum">
              <a:rPr lang="pt-BR" sz="1200" smtClean="0">
                <a:solidFill>
                  <a:srgbClr val="000000"/>
                </a:solidFill>
              </a:rPr>
              <a:pPr eaLnBrk="1" hangingPunct="1"/>
              <a:t>8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54" tIns="46927" rIns="93854" bIns="4692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9453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9CDF6E-09E7-42F4-B65C-FE39EF9063C5}" type="slidenum">
              <a:rPr lang="pt-BR" sz="1200" smtClean="0">
                <a:solidFill>
                  <a:srgbClr val="000000"/>
                </a:solidFill>
              </a:rPr>
              <a:pPr eaLnBrk="1" hangingPunct="1"/>
              <a:t>9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54" tIns="46927" rIns="93854" bIns="4692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5514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D257F-B458-4D59-9B82-1F234F7BF42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756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D257F-B458-4D59-9B82-1F234F7BF42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182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D257F-B458-4D59-9B82-1F234F7BF42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 rot="16200000">
            <a:off x="-3388222" y="3362274"/>
            <a:ext cx="6883947" cy="107504"/>
          </a:xfrm>
          <a:prstGeom prst="rect">
            <a:avLst/>
          </a:prstGeom>
          <a:solidFill>
            <a:srgbClr val="4A74A6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213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D257F-B458-4D59-9B82-1F234F7BF42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 rot="16200000">
            <a:off x="-3388222" y="3362274"/>
            <a:ext cx="6883947" cy="107504"/>
          </a:xfrm>
          <a:prstGeom prst="rect">
            <a:avLst/>
          </a:prstGeom>
          <a:solidFill>
            <a:srgbClr val="4A74A6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920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82AEA-5001-4996-BDD9-6C1E7F77631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4263492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EB5F9-81A0-4A1C-91CF-FFC6BDF9183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639958"/>
      </p:ext>
    </p:extLst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8D819-644B-4925-AE26-F2A7A4E4563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288073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D257F-B458-4D59-9B82-1F234F7BF42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6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EA118-3C20-435A-8D76-8FA83943397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508696"/>
      </p:ext>
    </p:extLst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FAECE-7C52-4502-B70D-34290C80D60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2239266"/>
      </p:ext>
    </p:extLst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ED650-F0B8-4026-9083-43839B72A7D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9070227"/>
      </p:ext>
    </p:extLst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ED257F-B458-4D59-9B82-1F234F7BF42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017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27" r:id="rId1"/>
    <p:sldLayoutId id="2147485228" r:id="rId2"/>
    <p:sldLayoutId id="2147485229" r:id="rId3"/>
    <p:sldLayoutId id="2147485230" r:id="rId4"/>
    <p:sldLayoutId id="2147485231" r:id="rId5"/>
    <p:sldLayoutId id="2147485232" r:id="rId6"/>
    <p:sldLayoutId id="2147485233" r:id="rId7"/>
    <p:sldLayoutId id="2147485234" r:id="rId8"/>
    <p:sldLayoutId id="2147485235" r:id="rId9"/>
    <p:sldLayoutId id="2147485236" r:id="rId10"/>
    <p:sldLayoutId id="2147485237" r:id="rId11"/>
  </p:sldLayoutIdLst>
  <p:transition spd="med">
    <p:split orient="vert"/>
  </p:transition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tal.siscomex.gov.b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764704"/>
            <a:ext cx="9144000" cy="5827191"/>
          </a:xfrm>
          <a:prstGeom prst="rect">
            <a:avLst/>
          </a:prstGeom>
          <a:solidFill>
            <a:srgbClr val="4A74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-22109" y="1248694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Portal Único de Comércio Exterior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dirty="0">
                <a:solidFill>
                  <a:prstClr val="white"/>
                </a:solidFill>
              </a:rPr>
              <a:t>Etapa Administrativa no Novo Processo de Importação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195736" y="6068817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875" y="3789040"/>
            <a:ext cx="276225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605100"/>
      </p:ext>
    </p:extLst>
  </p:cSld>
  <p:clrMapOvr>
    <a:masterClrMapping/>
  </p:clrMapOvr>
  <p:transition spd="med"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2060848"/>
            <a:ext cx="8208912" cy="3600400"/>
          </a:xfrm>
        </p:spPr>
        <p:txBody>
          <a:bodyPr>
            <a:noAutofit/>
          </a:bodyPr>
          <a:lstStyle/>
          <a:p>
            <a:pPr marL="696913" lvl="1" indent="-342900" algn="just">
              <a:spcBef>
                <a:spcPts val="600"/>
              </a:spcBef>
              <a:spcAft>
                <a:spcPts val="18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2000" b="1" dirty="0">
                <a:sym typeface="Wingdings" panose="05000000000000000000" pitchFamily="2" charset="2"/>
              </a:rPr>
              <a:t>Importações ao amparo do regime de Drawback:</a:t>
            </a:r>
            <a:r>
              <a:rPr lang="pt-BR" sz="2000" dirty="0">
                <a:sym typeface="Wingdings" panose="05000000000000000000" pitchFamily="2" charset="2"/>
              </a:rPr>
              <a:t> controle de saldo diretamente na DUIMP.</a:t>
            </a:r>
          </a:p>
          <a:p>
            <a:pPr marL="696913" lvl="1" indent="-342900" algn="just">
              <a:spcBef>
                <a:spcPts val="600"/>
              </a:spcBef>
              <a:spcAft>
                <a:spcPts val="18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2000" b="1" dirty="0">
                <a:sym typeface="Wingdings" panose="05000000000000000000" pitchFamily="2" charset="2"/>
              </a:rPr>
              <a:t>Importação de produtos Contingenciados:</a:t>
            </a:r>
            <a:r>
              <a:rPr lang="pt-BR" sz="2000" dirty="0">
                <a:sym typeface="Wingdings" panose="05000000000000000000" pitchFamily="2" charset="2"/>
              </a:rPr>
              <a:t> controle saldo da cota global e individual (se houver) pelo sistema, disponibilização “on-line”. </a:t>
            </a:r>
          </a:p>
          <a:p>
            <a:pPr marL="696913" lvl="1" indent="-342900" algn="just">
              <a:spcBef>
                <a:spcPts val="600"/>
              </a:spcBef>
              <a:spcAft>
                <a:spcPts val="18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2000" b="1" dirty="0">
                <a:sym typeface="Wingdings" panose="05000000000000000000" pitchFamily="2" charset="2"/>
              </a:rPr>
              <a:t>Importação de Produtos sujeitos a Medidas de Defesa Comercial e Investigação de Origem:</a:t>
            </a:r>
            <a:r>
              <a:rPr lang="pt-BR" sz="2000" dirty="0">
                <a:sym typeface="Wingdings" panose="05000000000000000000" pitchFamily="2" charset="2"/>
              </a:rPr>
              <a:t> utilização exaustiva da Licença para múltiplas operações e do Gerenciamento de Risco Aduaneiro.</a:t>
            </a:r>
          </a:p>
          <a:p>
            <a:pPr marL="696913" lvl="1" indent="-342900" algn="just">
              <a:spcBef>
                <a:spcPts val="600"/>
              </a:spcBef>
              <a:spcAft>
                <a:spcPts val="18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2000" b="1" dirty="0">
                <a:sym typeface="Wingdings" panose="05000000000000000000" pitchFamily="2" charset="2"/>
              </a:rPr>
              <a:t>Importação de produtos sujeitos a Licenciamento Automático: </a:t>
            </a:r>
            <a:r>
              <a:rPr lang="pt-BR" sz="2000" dirty="0">
                <a:sym typeface="Wingdings" panose="05000000000000000000" pitchFamily="2" charset="2"/>
              </a:rPr>
              <a:t>controle após o desembaraço, LI para múltiplas operações, GRA.</a:t>
            </a:r>
          </a:p>
          <a:p>
            <a:pPr marL="639763" lvl="1" indent="-285750" algn="just">
              <a:spcBef>
                <a:spcPts val="600"/>
              </a:spcBef>
              <a:spcAft>
                <a:spcPts val="1800"/>
              </a:spcAft>
              <a:buClrTx/>
              <a:buFont typeface="Wingdings" panose="05000000000000000000" pitchFamily="2" charset="2"/>
              <a:buChar char="Ø"/>
              <a:defRPr/>
            </a:pPr>
            <a:endParaRPr lang="pt-BR" sz="1600" dirty="0"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600"/>
              </a:spcBef>
              <a:spcAft>
                <a:spcPts val="1800"/>
              </a:spcAft>
              <a:buClrTx/>
              <a:buFont typeface="Wingdings" panose="05000000000000000000" pitchFamily="2" charset="2"/>
              <a:buChar char="Ø"/>
              <a:defRPr/>
            </a:pPr>
            <a:endParaRPr lang="pt-BR" sz="1600" dirty="0"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600"/>
              </a:spcBef>
              <a:spcAft>
                <a:spcPts val="1800"/>
              </a:spcAft>
              <a:buClrTx/>
              <a:buFontTx/>
              <a:buChar char="-"/>
              <a:defRPr/>
            </a:pPr>
            <a:endParaRPr lang="pt-BR" sz="1600" dirty="0"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6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6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8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800" b="1" dirty="0"/>
          </a:p>
          <a:p>
            <a:pPr lvl="1" algn="just">
              <a:lnSpc>
                <a:spcPct val="140000"/>
              </a:lnSpc>
              <a:spcBef>
                <a:spcPct val="15000"/>
              </a:spcBef>
              <a:buClrTx/>
              <a:buFont typeface="Arial" pitchFamily="34" charset="0"/>
              <a:buChar char="•"/>
              <a:defRPr/>
            </a:pPr>
            <a:endParaRPr lang="pt-BR" sz="2000" b="1" dirty="0">
              <a:solidFill>
                <a:srgbClr val="000000"/>
              </a:solidFill>
            </a:endParaRPr>
          </a:p>
          <a:p>
            <a:pPr algn="just">
              <a:lnSpc>
                <a:spcPct val="140000"/>
              </a:lnSpc>
              <a:spcBef>
                <a:spcPct val="15000"/>
              </a:spcBef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Ø"/>
              <a:defRPr/>
            </a:pPr>
            <a:endParaRPr lang="pt-BR" sz="2000" b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  <a:p>
            <a:pPr algn="just">
              <a:lnSpc>
                <a:spcPct val="140000"/>
              </a:lnSpc>
              <a:spcBef>
                <a:spcPct val="15000"/>
              </a:spcBef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Ø"/>
              <a:defRPr/>
            </a:pPr>
            <a:endParaRPr lang="pt-BR" sz="2000" b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619672" y="297335"/>
            <a:ext cx="6264696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solidFill>
                  <a:srgbClr val="4F81BD"/>
                </a:solidFill>
                <a:latin typeface="Calibri" pitchFamily="34" charset="0"/>
                <a:cs typeface="Arial" pitchFamily="34" charset="0"/>
              </a:rPr>
              <a:t>NOVO PROCESSO DE IMPORTAÇÃO</a:t>
            </a:r>
          </a:p>
          <a:p>
            <a:endParaRPr lang="pt-BR" altLang="pt-BR" sz="3200" b="1" dirty="0">
              <a:solidFill>
                <a:srgbClr val="4F81BD"/>
              </a:solidFill>
              <a:latin typeface="Calibri" pitchFamily="34" charset="0"/>
              <a:cs typeface="Arial" pitchFamily="34" charset="0"/>
            </a:endParaRPr>
          </a:p>
          <a:p>
            <a:r>
              <a:rPr lang="pt-BR" sz="28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Processos do DECEX</a:t>
            </a:r>
            <a:endParaRPr lang="pt-BR" sz="2800" b="1" dirty="0">
              <a:solidFill>
                <a:srgbClr val="00206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307955"/>
            <a:ext cx="1190000" cy="4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9614236"/>
      </p:ext>
    </p:extLst>
  </p:cSld>
  <p:clrMapOvr>
    <a:masterClrMapping/>
  </p:clrMapOvr>
  <p:transition spd="med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2060848"/>
            <a:ext cx="7848872" cy="4176464"/>
          </a:xfrm>
        </p:spPr>
        <p:txBody>
          <a:bodyPr>
            <a:noAutofit/>
          </a:bodyPr>
          <a:lstStyle/>
          <a:p>
            <a:pPr marL="696913" lvl="1" indent="-342900" algn="just">
              <a:spcBef>
                <a:spcPts val="600"/>
              </a:spcBef>
              <a:spcAft>
                <a:spcPts val="24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2000" dirty="0">
                <a:sym typeface="Wingdings" panose="05000000000000000000" pitchFamily="2" charset="2"/>
              </a:rPr>
              <a:t>Realizada entre </a:t>
            </a:r>
            <a:r>
              <a:rPr lang="pt-BR" sz="2000" b="1" dirty="0">
                <a:sym typeface="Wingdings" panose="05000000000000000000" pitchFamily="2" charset="2"/>
              </a:rPr>
              <a:t>20/07/2017 e 07/11/2017.</a:t>
            </a:r>
          </a:p>
          <a:p>
            <a:pPr marL="696913" lvl="1" indent="-342900" algn="just">
              <a:spcBef>
                <a:spcPts val="600"/>
              </a:spcBef>
              <a:spcAft>
                <a:spcPts val="24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2000" dirty="0">
                <a:sym typeface="Wingdings" panose="05000000000000000000" pitchFamily="2" charset="2"/>
              </a:rPr>
              <a:t>Recebidas 2.145 contribuições por 133 agentes distintos, sendo </a:t>
            </a:r>
            <a:r>
              <a:rPr lang="pt-BR" sz="2000" b="1" dirty="0">
                <a:sym typeface="Wingdings" panose="05000000000000000000" pitchFamily="2" charset="2"/>
              </a:rPr>
              <a:t>524 contribuições distintas.</a:t>
            </a:r>
          </a:p>
          <a:p>
            <a:pPr marL="696913" lvl="1" indent="-342900" algn="just">
              <a:spcBef>
                <a:spcPts val="600"/>
              </a:spcBef>
              <a:spcAft>
                <a:spcPts val="24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2000" dirty="0">
                <a:sym typeface="Wingdings" panose="05000000000000000000" pitchFamily="2" charset="2"/>
              </a:rPr>
              <a:t>90 contribuições avaliadas como de competência da SECEX, das quais </a:t>
            </a:r>
            <a:r>
              <a:rPr lang="pt-BR" sz="2000" b="1" dirty="0">
                <a:sym typeface="Wingdings" panose="05000000000000000000" pitchFamily="2" charset="2"/>
              </a:rPr>
              <a:t>59 foram aceitas/contempladas</a:t>
            </a:r>
            <a:r>
              <a:rPr lang="pt-BR" sz="2000" dirty="0">
                <a:sym typeface="Wingdings" panose="05000000000000000000" pitchFamily="2" charset="2"/>
              </a:rPr>
              <a:t>, 11 estão sendo analisadas e 20 foram rejeitadas.</a:t>
            </a:r>
          </a:p>
          <a:p>
            <a:pPr marL="696913" lvl="1" indent="-342900" algn="just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2000" dirty="0">
                <a:sym typeface="Wingdings" panose="05000000000000000000" pitchFamily="2" charset="2"/>
              </a:rPr>
              <a:t>Atualização, em 28/03/2018, da proposta do </a:t>
            </a:r>
            <a:r>
              <a:rPr lang="pt-BR" sz="2000" b="1" dirty="0">
                <a:sym typeface="Wingdings" panose="05000000000000000000" pitchFamily="2" charset="2"/>
              </a:rPr>
              <a:t>Novo Processo de Importação</a:t>
            </a:r>
            <a:r>
              <a:rPr lang="pt-BR" sz="2000" dirty="0">
                <a:sym typeface="Wingdings" panose="05000000000000000000" pitchFamily="2" charset="2"/>
              </a:rPr>
              <a:t>.</a:t>
            </a:r>
          </a:p>
          <a:p>
            <a:pPr marL="1039813" lvl="2" indent="-342900" algn="just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pt-BR" sz="1900" dirty="0">
                <a:sym typeface="Wingdings" panose="05000000000000000000" pitchFamily="2" charset="2"/>
                <a:hlinkClick r:id="rId3"/>
              </a:rPr>
              <a:t>www.portal.siscomex.gov.br</a:t>
            </a:r>
            <a:endParaRPr lang="pt-BR" sz="1900" dirty="0">
              <a:sym typeface="Wingdings" panose="05000000000000000000" pitchFamily="2" charset="2"/>
            </a:endParaRPr>
          </a:p>
          <a:p>
            <a:pPr marL="696913" lvl="1" indent="-342900" algn="just">
              <a:spcBef>
                <a:spcPts val="600"/>
              </a:spcBef>
              <a:spcAft>
                <a:spcPts val="2400"/>
              </a:spcAft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endParaRPr lang="pt-BR" sz="2000" dirty="0">
              <a:sym typeface="Wingdings" panose="05000000000000000000" pitchFamily="2" charset="2"/>
            </a:endParaRPr>
          </a:p>
          <a:p>
            <a:pPr marL="696913" lvl="1" indent="-342900" algn="just">
              <a:spcBef>
                <a:spcPts val="600"/>
              </a:spcBef>
              <a:spcAft>
                <a:spcPts val="18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pt-BR" sz="2000" dirty="0"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600"/>
              </a:spcBef>
              <a:spcAft>
                <a:spcPts val="1800"/>
              </a:spcAft>
              <a:buClrTx/>
              <a:buFont typeface="Wingdings" panose="05000000000000000000" pitchFamily="2" charset="2"/>
              <a:buChar char="Ø"/>
              <a:defRPr/>
            </a:pPr>
            <a:endParaRPr lang="pt-BR" sz="1600" dirty="0"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600"/>
              </a:spcBef>
              <a:spcAft>
                <a:spcPts val="1800"/>
              </a:spcAft>
              <a:buClrTx/>
              <a:buFont typeface="Wingdings" panose="05000000000000000000" pitchFamily="2" charset="2"/>
              <a:buChar char="Ø"/>
              <a:defRPr/>
            </a:pPr>
            <a:endParaRPr lang="pt-BR" sz="1600" dirty="0"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600"/>
              </a:spcBef>
              <a:spcAft>
                <a:spcPts val="1800"/>
              </a:spcAft>
              <a:buClrTx/>
              <a:buFontTx/>
              <a:buChar char="-"/>
              <a:defRPr/>
            </a:pPr>
            <a:endParaRPr lang="pt-BR" sz="1600" dirty="0"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6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6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8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800" b="1" dirty="0"/>
          </a:p>
          <a:p>
            <a:pPr lvl="1" algn="just">
              <a:lnSpc>
                <a:spcPct val="140000"/>
              </a:lnSpc>
              <a:spcBef>
                <a:spcPct val="15000"/>
              </a:spcBef>
              <a:buClrTx/>
              <a:buFont typeface="Arial" pitchFamily="34" charset="0"/>
              <a:buChar char="•"/>
              <a:defRPr/>
            </a:pPr>
            <a:endParaRPr lang="pt-BR" sz="2000" b="1" dirty="0">
              <a:solidFill>
                <a:srgbClr val="000000"/>
              </a:solidFill>
            </a:endParaRPr>
          </a:p>
          <a:p>
            <a:pPr algn="just">
              <a:lnSpc>
                <a:spcPct val="140000"/>
              </a:lnSpc>
              <a:spcBef>
                <a:spcPct val="15000"/>
              </a:spcBef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Ø"/>
              <a:defRPr/>
            </a:pPr>
            <a:endParaRPr lang="pt-BR" sz="2000" b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  <a:p>
            <a:pPr algn="just">
              <a:lnSpc>
                <a:spcPct val="140000"/>
              </a:lnSpc>
              <a:spcBef>
                <a:spcPct val="15000"/>
              </a:spcBef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Ø"/>
              <a:defRPr/>
            </a:pPr>
            <a:endParaRPr lang="pt-BR" sz="2000" b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691680" y="188640"/>
            <a:ext cx="6264696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solidFill>
                  <a:srgbClr val="4F81BD"/>
                </a:solidFill>
                <a:latin typeface="Calibri" pitchFamily="34" charset="0"/>
                <a:cs typeface="Arial" pitchFamily="34" charset="0"/>
              </a:rPr>
              <a:t>NOVO PROCESSO DE IMPORTAÇÃO</a:t>
            </a:r>
          </a:p>
          <a:p>
            <a:endParaRPr lang="pt-BR" altLang="pt-BR" sz="3200" b="1" dirty="0">
              <a:solidFill>
                <a:srgbClr val="4F81BD"/>
              </a:solidFill>
              <a:latin typeface="Calibri" pitchFamily="34" charset="0"/>
              <a:cs typeface="Arial" pitchFamily="34" charset="0"/>
            </a:endParaRPr>
          </a:p>
          <a:p>
            <a:r>
              <a:rPr lang="pt-BR" sz="28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Consulta Pública</a:t>
            </a:r>
            <a:endParaRPr lang="pt-BR" sz="2800" b="1" dirty="0">
              <a:solidFill>
                <a:srgbClr val="00206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307955"/>
            <a:ext cx="1190000" cy="4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0735979"/>
      </p:ext>
    </p:extLst>
  </p:cSld>
  <p:clrMapOvr>
    <a:masterClrMapping/>
  </p:clrMapOvr>
  <p:transition spd="med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988840"/>
            <a:ext cx="7848872" cy="4176464"/>
          </a:xfrm>
        </p:spPr>
        <p:txBody>
          <a:bodyPr>
            <a:noAutofit/>
          </a:bodyPr>
          <a:lstStyle/>
          <a:p>
            <a:pPr marL="696913" lvl="1" indent="-342900" algn="just"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pt-BR" sz="2000" dirty="0">
                <a:sym typeface="Wingdings" panose="05000000000000000000" pitchFamily="2" charset="2"/>
              </a:rPr>
              <a:t>Transformação dos Destaques em Atributos</a:t>
            </a:r>
          </a:p>
          <a:p>
            <a:pPr marL="696913" lvl="1" indent="-342900" algn="just"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pt-BR" sz="2000" dirty="0">
                <a:sym typeface="Wingdings" panose="05000000000000000000" pitchFamily="2" charset="2"/>
              </a:rPr>
              <a:t>Alimentação do Tratamento Administrativo na Importação</a:t>
            </a:r>
          </a:p>
          <a:p>
            <a:pPr marL="696913" lvl="1" indent="-342900" algn="just"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pt-BR" sz="2000" dirty="0">
                <a:sym typeface="Wingdings" panose="05000000000000000000" pitchFamily="2" charset="2"/>
              </a:rPr>
              <a:t>Construção da DUIMP (junto com a RFB)</a:t>
            </a:r>
          </a:p>
          <a:p>
            <a:pPr marL="696913" lvl="1" indent="-342900" algn="just"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pt-BR" sz="2000" dirty="0">
                <a:sym typeface="Wingdings" panose="05000000000000000000" pitchFamily="2" charset="2"/>
              </a:rPr>
              <a:t>Construção dos procedimentos relacionados à inspeção física pelos anuentes</a:t>
            </a:r>
          </a:p>
          <a:p>
            <a:pPr marL="696913" lvl="1" indent="-342900" algn="just"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pt-BR" sz="2000" dirty="0">
                <a:sym typeface="Wingdings" panose="05000000000000000000" pitchFamily="2" charset="2"/>
              </a:rPr>
              <a:t>Construção do GR Administrativo, Tratamento Tributário (TT), Pagamento Centralizado do Comércio Exterior (PCCE)</a:t>
            </a:r>
          </a:p>
          <a:p>
            <a:pPr marL="696913" lvl="1" indent="-342900" algn="just"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pt-BR" sz="2000" dirty="0" err="1">
                <a:sym typeface="Wingdings" panose="05000000000000000000" pitchFamily="2" charset="2"/>
              </a:rPr>
              <a:t>etc</a:t>
            </a:r>
            <a:r>
              <a:rPr lang="pt-BR" sz="2000" dirty="0">
                <a:sym typeface="Wingdings" panose="05000000000000000000" pitchFamily="2" charset="2"/>
              </a:rPr>
              <a:t> </a:t>
            </a:r>
          </a:p>
          <a:p>
            <a:pPr marL="696913" lvl="1" indent="-342900" algn="just"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endParaRPr lang="pt-BR" sz="2000" dirty="0">
              <a:sym typeface="Wingdings" panose="05000000000000000000" pitchFamily="2" charset="2"/>
            </a:endParaRPr>
          </a:p>
          <a:p>
            <a:pPr marL="696913" lvl="1" indent="-342900" algn="just"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endParaRPr lang="pt-BR" sz="2000" dirty="0">
              <a:sym typeface="Wingdings" panose="05000000000000000000" pitchFamily="2" charset="2"/>
            </a:endParaRPr>
          </a:p>
          <a:p>
            <a:pPr marL="354013" lvl="1" indent="0" algn="just">
              <a:spcBef>
                <a:spcPts val="600"/>
              </a:spcBef>
              <a:spcAft>
                <a:spcPts val="2400"/>
              </a:spcAft>
              <a:buClr>
                <a:schemeClr val="accent2"/>
              </a:buClr>
              <a:buNone/>
              <a:defRPr/>
            </a:pPr>
            <a:endParaRPr lang="pt-BR" sz="2000" dirty="0">
              <a:sym typeface="Wingdings" panose="05000000000000000000" pitchFamily="2" charset="2"/>
            </a:endParaRPr>
          </a:p>
          <a:p>
            <a:pPr marL="696913" lvl="1" indent="-342900" algn="just">
              <a:spcBef>
                <a:spcPts val="600"/>
              </a:spcBef>
              <a:spcAft>
                <a:spcPts val="18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pt-BR" sz="2000" dirty="0"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600"/>
              </a:spcBef>
              <a:spcAft>
                <a:spcPts val="1800"/>
              </a:spcAft>
              <a:buClrTx/>
              <a:buFont typeface="Wingdings" panose="05000000000000000000" pitchFamily="2" charset="2"/>
              <a:buChar char="Ø"/>
              <a:defRPr/>
            </a:pPr>
            <a:endParaRPr lang="pt-BR" sz="1600" dirty="0"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600"/>
              </a:spcBef>
              <a:spcAft>
                <a:spcPts val="1800"/>
              </a:spcAft>
              <a:buClrTx/>
              <a:buFont typeface="Wingdings" panose="05000000000000000000" pitchFamily="2" charset="2"/>
              <a:buChar char="Ø"/>
              <a:defRPr/>
            </a:pPr>
            <a:endParaRPr lang="pt-BR" sz="1600" dirty="0"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600"/>
              </a:spcBef>
              <a:spcAft>
                <a:spcPts val="1800"/>
              </a:spcAft>
              <a:buClrTx/>
              <a:buFontTx/>
              <a:buChar char="-"/>
              <a:defRPr/>
            </a:pPr>
            <a:endParaRPr lang="pt-BR" sz="1600" dirty="0"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6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6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8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800" b="1" dirty="0"/>
          </a:p>
          <a:p>
            <a:pPr lvl="1" algn="just">
              <a:lnSpc>
                <a:spcPct val="140000"/>
              </a:lnSpc>
              <a:spcBef>
                <a:spcPct val="15000"/>
              </a:spcBef>
              <a:buClrTx/>
              <a:buFont typeface="Arial" pitchFamily="34" charset="0"/>
              <a:buChar char="•"/>
              <a:defRPr/>
            </a:pPr>
            <a:endParaRPr lang="pt-BR" sz="2000" b="1" dirty="0">
              <a:solidFill>
                <a:srgbClr val="000000"/>
              </a:solidFill>
            </a:endParaRPr>
          </a:p>
          <a:p>
            <a:pPr algn="just">
              <a:lnSpc>
                <a:spcPct val="140000"/>
              </a:lnSpc>
              <a:spcBef>
                <a:spcPct val="15000"/>
              </a:spcBef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Ø"/>
              <a:defRPr/>
            </a:pPr>
            <a:endParaRPr lang="pt-BR" sz="2000" b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  <a:p>
            <a:pPr algn="just">
              <a:lnSpc>
                <a:spcPct val="140000"/>
              </a:lnSpc>
              <a:spcBef>
                <a:spcPct val="15000"/>
              </a:spcBef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Ø"/>
              <a:defRPr/>
            </a:pPr>
            <a:endParaRPr lang="pt-BR" sz="2000" b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83568" y="188640"/>
            <a:ext cx="7848872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solidFill>
                  <a:srgbClr val="4F81BD"/>
                </a:solidFill>
                <a:latin typeface="Calibri" pitchFamily="34" charset="0"/>
                <a:cs typeface="Arial" pitchFamily="34" charset="0"/>
              </a:rPr>
              <a:t>NOVO PROCESSO DE IMPORTAÇÃO</a:t>
            </a:r>
          </a:p>
          <a:p>
            <a:endParaRPr lang="pt-BR" altLang="pt-BR" sz="3200" b="1" dirty="0">
              <a:solidFill>
                <a:srgbClr val="4F81BD"/>
              </a:solidFill>
              <a:latin typeface="Calibri" pitchFamily="34" charset="0"/>
              <a:cs typeface="Arial" pitchFamily="34" charset="0"/>
            </a:endParaRPr>
          </a:p>
          <a:p>
            <a:r>
              <a:rPr lang="pt-BR" sz="28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Etapas em Andamento (parte Administrativa)</a:t>
            </a:r>
            <a:endParaRPr lang="pt-BR" sz="2800" b="1" dirty="0">
              <a:solidFill>
                <a:srgbClr val="00206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307955"/>
            <a:ext cx="1190000" cy="4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3880950"/>
      </p:ext>
    </p:extLst>
  </p:cSld>
  <p:clrMapOvr>
    <a:masterClrMapping/>
  </p:clrMapOvr>
  <p:transition spd="med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332656"/>
            <a:ext cx="9144000" cy="6120680"/>
          </a:xfrm>
          <a:prstGeom prst="rect">
            <a:avLst/>
          </a:prstGeom>
          <a:solidFill>
            <a:srgbClr val="4A74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1772816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3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3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6400" b="1" dirty="0">
                <a:solidFill>
                  <a:prstClr val="white"/>
                </a:solidFill>
                <a:latin typeface="+mn-lt"/>
              </a:rPr>
              <a:t>GRATO</a:t>
            </a:r>
            <a:r>
              <a:rPr kumimoji="0" lang="pt-BR" sz="6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cs typeface="Arial" pitchFamily="34" charset="0"/>
              </a:rPr>
              <a:t>!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195736" y="6068817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875" y="1890742"/>
            <a:ext cx="2762250" cy="93345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4031940" y="5265928"/>
            <a:ext cx="583264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pt-BR" sz="2200" b="1" dirty="0">
                <a:solidFill>
                  <a:schemeClr val="bg1"/>
                </a:solidFill>
                <a:latin typeface="+mn-lt"/>
                <a:ea typeface="Verdana" pitchFamily="34" charset="0"/>
                <a:cs typeface="Times New Roman" pitchFamily="18" charset="0"/>
              </a:rPr>
              <a:t>Coordenação Geral de Importação – CGIM</a:t>
            </a:r>
            <a:endParaRPr lang="pt-BR" sz="2200" b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pt-BR" sz="2200" b="1" dirty="0">
                <a:solidFill>
                  <a:schemeClr val="bg1"/>
                </a:solidFill>
                <a:latin typeface="+mn-lt"/>
              </a:rPr>
              <a:t>decex.cgim@mdic.gov.br </a:t>
            </a:r>
          </a:p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pt-BR" sz="2200" b="1" dirty="0">
                <a:solidFill>
                  <a:schemeClr val="bg1"/>
                </a:solidFill>
                <a:latin typeface="+mn-lt"/>
              </a:rPr>
              <a:t>(61) 2027-7690</a:t>
            </a:r>
          </a:p>
          <a:p>
            <a:endParaRPr lang="pt-BR" sz="4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3694243"/>
      </p:ext>
    </p:extLst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Agrupar 43"/>
          <p:cNvGrpSpPr/>
          <p:nvPr/>
        </p:nvGrpSpPr>
        <p:grpSpPr>
          <a:xfrm>
            <a:off x="611560" y="1484040"/>
            <a:ext cx="7920038" cy="5185320"/>
            <a:chOff x="323850" y="474840"/>
            <a:chExt cx="7920038" cy="5185320"/>
          </a:xfrm>
        </p:grpSpPr>
        <p:sp>
          <p:nvSpPr>
            <p:cNvPr id="45" name="Text Box 2"/>
            <p:cNvSpPr txBox="1">
              <a:spLocks noChangeArrowheads="1"/>
            </p:cNvSpPr>
            <p:nvPr/>
          </p:nvSpPr>
          <p:spPr bwMode="auto">
            <a:xfrm>
              <a:off x="323850" y="1989138"/>
              <a:ext cx="1295400" cy="960437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rgbClr val="99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600" b="1" dirty="0">
                  <a:solidFill>
                    <a:srgbClr val="000000"/>
                  </a:solidFill>
                  <a:latin typeface="Times New Roman" pitchFamily="18" charset="0"/>
                </a:rPr>
                <a:t>NCM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pt-BR" sz="1600" b="1" dirty="0">
                  <a:solidFill>
                    <a:srgbClr val="000000"/>
                  </a:solidFill>
                  <a:latin typeface="Times New Roman" pitchFamily="18" charset="0"/>
                </a:rPr>
                <a:t>Habilitação SISCOMEX</a:t>
              </a:r>
            </a:p>
          </p:txBody>
        </p:sp>
        <p:sp>
          <p:nvSpPr>
            <p:cNvPr id="46" name="Text Box 3"/>
            <p:cNvSpPr txBox="1">
              <a:spLocks noChangeArrowheads="1"/>
            </p:cNvSpPr>
            <p:nvPr/>
          </p:nvSpPr>
          <p:spPr bwMode="auto">
            <a:xfrm>
              <a:off x="2195513" y="2060575"/>
              <a:ext cx="1728787" cy="59055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600" b="1">
                  <a:solidFill>
                    <a:srgbClr val="000000"/>
                  </a:solidFill>
                  <a:latin typeface="Times New Roman" pitchFamily="18" charset="0"/>
                </a:rPr>
                <a:t>Tratamento Administrativo</a:t>
              </a:r>
            </a:p>
          </p:txBody>
        </p:sp>
        <p:sp>
          <p:nvSpPr>
            <p:cNvPr id="47" name="Text Box 4"/>
            <p:cNvSpPr txBox="1">
              <a:spLocks noChangeArrowheads="1"/>
            </p:cNvSpPr>
            <p:nvPr/>
          </p:nvSpPr>
          <p:spPr bwMode="auto">
            <a:xfrm>
              <a:off x="893725" y="3698060"/>
              <a:ext cx="1728788" cy="593725"/>
            </a:xfrm>
            <a:prstGeom prst="rect">
              <a:avLst/>
            </a:prstGeom>
            <a:solidFill>
              <a:srgbClr val="CC99FF"/>
            </a:solidFill>
            <a:ln w="12700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600" b="1" dirty="0">
                  <a:solidFill>
                    <a:srgbClr val="000000"/>
                  </a:solidFill>
                  <a:latin typeface="Times New Roman" pitchFamily="18" charset="0"/>
                </a:rPr>
                <a:t>Licença de Importação (LI)</a:t>
              </a:r>
            </a:p>
          </p:txBody>
        </p:sp>
        <p:sp>
          <p:nvSpPr>
            <p:cNvPr id="48" name="Text Box 5"/>
            <p:cNvSpPr txBox="1">
              <a:spLocks noChangeArrowheads="1"/>
            </p:cNvSpPr>
            <p:nvPr/>
          </p:nvSpPr>
          <p:spPr bwMode="auto">
            <a:xfrm>
              <a:off x="684213" y="5011220"/>
              <a:ext cx="1727200" cy="346075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600" b="1" dirty="0">
                  <a:solidFill>
                    <a:srgbClr val="000000"/>
                  </a:solidFill>
                  <a:latin typeface="Times New Roman" pitchFamily="18" charset="0"/>
                </a:rPr>
                <a:t>Órgão Anuente</a:t>
              </a:r>
            </a:p>
          </p:txBody>
        </p:sp>
        <p:sp>
          <p:nvSpPr>
            <p:cNvPr id="49" name="Text Box 6"/>
            <p:cNvSpPr txBox="1">
              <a:spLocks noChangeArrowheads="1"/>
            </p:cNvSpPr>
            <p:nvPr/>
          </p:nvSpPr>
          <p:spPr bwMode="auto">
            <a:xfrm>
              <a:off x="5942013" y="3377037"/>
              <a:ext cx="1511300" cy="34925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600" b="1" i="1" dirty="0">
                  <a:solidFill>
                    <a:srgbClr val="000000"/>
                  </a:solidFill>
                  <a:latin typeface="Times New Roman" pitchFamily="18" charset="0"/>
                </a:rPr>
                <a:t>Exigência</a:t>
              </a:r>
            </a:p>
          </p:txBody>
        </p:sp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5942013" y="4079286"/>
              <a:ext cx="1511300" cy="34925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600" b="1" i="1" dirty="0">
                  <a:solidFill>
                    <a:srgbClr val="000000"/>
                  </a:solidFill>
                  <a:latin typeface="Times New Roman" pitchFamily="18" charset="0"/>
                </a:rPr>
                <a:t>Indeferida</a:t>
              </a:r>
            </a:p>
          </p:txBody>
        </p:sp>
        <p:sp>
          <p:nvSpPr>
            <p:cNvPr id="51" name="Text Box 8"/>
            <p:cNvSpPr txBox="1">
              <a:spLocks noChangeArrowheads="1"/>
            </p:cNvSpPr>
            <p:nvPr/>
          </p:nvSpPr>
          <p:spPr bwMode="auto">
            <a:xfrm>
              <a:off x="5942013" y="4795320"/>
              <a:ext cx="2301875" cy="349250"/>
            </a:xfrm>
            <a:prstGeom prst="rect">
              <a:avLst/>
            </a:prstGeom>
            <a:solidFill>
              <a:srgbClr val="339966"/>
            </a:solidFill>
            <a:ln w="1270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600" b="1" i="1" dirty="0">
                  <a:solidFill>
                    <a:srgbClr val="000000"/>
                  </a:solidFill>
                  <a:latin typeface="Times New Roman" pitchFamily="18" charset="0"/>
                </a:rPr>
                <a:t>Embarque Autorizado</a:t>
              </a:r>
            </a:p>
          </p:txBody>
        </p:sp>
        <p:sp>
          <p:nvSpPr>
            <p:cNvPr id="52" name="Text Box 9"/>
            <p:cNvSpPr txBox="1">
              <a:spLocks noChangeArrowheads="1"/>
            </p:cNvSpPr>
            <p:nvPr/>
          </p:nvSpPr>
          <p:spPr bwMode="auto">
            <a:xfrm>
              <a:off x="5942013" y="2708275"/>
              <a:ext cx="1511300" cy="349250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rgbClr val="00FF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600" b="1" i="1" dirty="0">
                  <a:solidFill>
                    <a:srgbClr val="000000"/>
                  </a:solidFill>
                  <a:latin typeface="Times New Roman" pitchFamily="18" charset="0"/>
                </a:rPr>
                <a:t>Deferida</a:t>
              </a:r>
            </a:p>
          </p:txBody>
        </p:sp>
        <p:sp>
          <p:nvSpPr>
            <p:cNvPr id="53" name="Text Box 10"/>
            <p:cNvSpPr txBox="1">
              <a:spLocks noChangeArrowheads="1"/>
            </p:cNvSpPr>
            <p:nvPr/>
          </p:nvSpPr>
          <p:spPr bwMode="auto">
            <a:xfrm>
              <a:off x="3421063" y="5011220"/>
              <a:ext cx="1511300" cy="346075"/>
            </a:xfrm>
            <a:prstGeom prst="rect">
              <a:avLst/>
            </a:prstGeom>
            <a:solidFill>
              <a:srgbClr val="993366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600" b="1">
                  <a:solidFill>
                    <a:srgbClr val="000000"/>
                  </a:solidFill>
                  <a:latin typeface="Times New Roman" pitchFamily="18" charset="0"/>
                </a:rPr>
                <a:t>Decisão</a:t>
              </a:r>
            </a:p>
          </p:txBody>
        </p:sp>
        <p:sp>
          <p:nvSpPr>
            <p:cNvPr id="54" name="Text Box 11"/>
            <p:cNvSpPr txBox="1">
              <a:spLocks noChangeArrowheads="1"/>
            </p:cNvSpPr>
            <p:nvPr/>
          </p:nvSpPr>
          <p:spPr bwMode="auto">
            <a:xfrm>
              <a:off x="5795963" y="765374"/>
              <a:ext cx="1654175" cy="593725"/>
            </a:xfrm>
            <a:prstGeom prst="rect">
              <a:avLst/>
            </a:prstGeom>
            <a:solidFill>
              <a:srgbClr val="3399FF"/>
            </a:solidFill>
            <a:ln w="1270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600" b="1" dirty="0">
                  <a:solidFill>
                    <a:srgbClr val="000000"/>
                  </a:solidFill>
                  <a:latin typeface="Times New Roman" pitchFamily="18" charset="0"/>
                </a:rPr>
                <a:t>Declaração de Importação (DI)</a:t>
              </a:r>
            </a:p>
          </p:txBody>
        </p:sp>
        <p:sp>
          <p:nvSpPr>
            <p:cNvPr id="55" name="Line 12"/>
            <p:cNvSpPr>
              <a:spLocks noChangeShapeType="1"/>
            </p:cNvSpPr>
            <p:nvPr/>
          </p:nvSpPr>
          <p:spPr bwMode="auto">
            <a:xfrm>
              <a:off x="1619250" y="2420938"/>
              <a:ext cx="576263" cy="0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6" name="Text Box 13"/>
            <p:cNvSpPr txBox="1">
              <a:spLocks noChangeArrowheads="1"/>
            </p:cNvSpPr>
            <p:nvPr/>
          </p:nvSpPr>
          <p:spPr bwMode="auto">
            <a:xfrm>
              <a:off x="3924300" y="2349500"/>
              <a:ext cx="216058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400" b="1" dirty="0">
                  <a:solidFill>
                    <a:schemeClr val="accent1">
                      <a:lumMod val="50000"/>
                    </a:schemeClr>
                  </a:solidFill>
                  <a:latin typeface="Times New Roman" pitchFamily="18" charset="0"/>
                </a:rPr>
                <a:t>Importação Dispensada de Licenciamento</a:t>
              </a:r>
            </a:p>
          </p:txBody>
        </p:sp>
        <p:sp>
          <p:nvSpPr>
            <p:cNvPr id="57" name="Text Box 14"/>
            <p:cNvSpPr txBox="1">
              <a:spLocks noChangeArrowheads="1"/>
            </p:cNvSpPr>
            <p:nvPr/>
          </p:nvSpPr>
          <p:spPr bwMode="auto">
            <a:xfrm>
              <a:off x="2700338" y="765374"/>
              <a:ext cx="1508628" cy="584775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600" dirty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pt-BR" sz="1600" b="1" dirty="0">
                  <a:solidFill>
                    <a:srgbClr val="000000"/>
                  </a:solidFill>
                  <a:latin typeface="Times New Roman" pitchFamily="18" charset="0"/>
                </a:rPr>
                <a:t>Desembaraço Aduaneiro</a:t>
              </a:r>
            </a:p>
          </p:txBody>
        </p:sp>
        <p:sp>
          <p:nvSpPr>
            <p:cNvPr id="58" name="Text Box 15"/>
            <p:cNvSpPr txBox="1">
              <a:spLocks noChangeArrowheads="1"/>
            </p:cNvSpPr>
            <p:nvPr/>
          </p:nvSpPr>
          <p:spPr bwMode="auto">
            <a:xfrm>
              <a:off x="1631345" y="4491016"/>
              <a:ext cx="11509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400" b="1" i="1" dirty="0">
                  <a:solidFill>
                    <a:schemeClr val="accent1">
                      <a:lumMod val="50000"/>
                    </a:schemeClr>
                  </a:solidFill>
                  <a:latin typeface="Times New Roman" pitchFamily="18" charset="0"/>
                </a:rPr>
                <a:t>Para Análise</a:t>
              </a:r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>
              <a:off x="1643440" y="4291785"/>
              <a:ext cx="0" cy="719435"/>
            </a:xfrm>
            <a:prstGeom prst="lin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 flipH="1">
              <a:off x="1685812" y="2708275"/>
              <a:ext cx="1230423" cy="989785"/>
            </a:xfrm>
            <a:prstGeom prst="lin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" name="Text Box 21"/>
            <p:cNvSpPr txBox="1">
              <a:spLocks noChangeArrowheads="1"/>
            </p:cNvSpPr>
            <p:nvPr/>
          </p:nvSpPr>
          <p:spPr bwMode="auto">
            <a:xfrm>
              <a:off x="2124076" y="3177382"/>
              <a:ext cx="2808287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pt-BR" sz="1400" dirty="0">
                  <a:solidFill>
                    <a:schemeClr val="accent1">
                      <a:lumMod val="50000"/>
                    </a:schemeClr>
                  </a:solidFill>
                  <a:latin typeface="Times New Roman" pitchFamily="18" charset="0"/>
                </a:rPr>
                <a:t> </a:t>
              </a:r>
              <a:r>
                <a:rPr lang="pt-BR" sz="1400" b="1" dirty="0">
                  <a:solidFill>
                    <a:schemeClr val="accent1">
                      <a:lumMod val="50000"/>
                    </a:schemeClr>
                  </a:solidFill>
                  <a:latin typeface="Times New Roman" pitchFamily="18" charset="0"/>
                </a:rPr>
                <a:t>Licenciamento Automático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pt-BR" sz="1400" b="1" dirty="0">
                  <a:solidFill>
                    <a:schemeClr val="accent1">
                      <a:lumMod val="50000"/>
                    </a:schemeClr>
                  </a:solidFill>
                  <a:latin typeface="Times New Roman" pitchFamily="18" charset="0"/>
                </a:rPr>
                <a:t>Licenciamento Não-Automático</a:t>
              </a:r>
            </a:p>
          </p:txBody>
        </p:sp>
        <p:sp>
          <p:nvSpPr>
            <p:cNvPr id="62" name="Line 22"/>
            <p:cNvSpPr>
              <a:spLocks noChangeShapeType="1"/>
            </p:cNvSpPr>
            <p:nvPr/>
          </p:nvSpPr>
          <p:spPr bwMode="auto">
            <a:xfrm>
              <a:off x="2411413" y="5299847"/>
              <a:ext cx="1009650" cy="0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3" name="Line 23"/>
            <p:cNvSpPr>
              <a:spLocks noChangeShapeType="1"/>
            </p:cNvSpPr>
            <p:nvPr/>
          </p:nvSpPr>
          <p:spPr bwMode="auto">
            <a:xfrm>
              <a:off x="5435599" y="2924175"/>
              <a:ext cx="1591" cy="2230615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>
              <a:off x="4932363" y="5155682"/>
              <a:ext cx="503237" cy="0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5" name="Line 25"/>
            <p:cNvSpPr>
              <a:spLocks noChangeShapeType="1"/>
            </p:cNvSpPr>
            <p:nvPr/>
          </p:nvSpPr>
          <p:spPr bwMode="auto">
            <a:xfrm>
              <a:off x="5435600" y="4939782"/>
              <a:ext cx="506413" cy="0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6" name="Line 26"/>
            <p:cNvSpPr>
              <a:spLocks noChangeShapeType="1"/>
            </p:cNvSpPr>
            <p:nvPr/>
          </p:nvSpPr>
          <p:spPr bwMode="auto">
            <a:xfrm>
              <a:off x="5435600" y="4253911"/>
              <a:ext cx="506413" cy="0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7" name="Line 27"/>
            <p:cNvSpPr>
              <a:spLocks noChangeShapeType="1"/>
            </p:cNvSpPr>
            <p:nvPr/>
          </p:nvSpPr>
          <p:spPr bwMode="auto">
            <a:xfrm>
              <a:off x="5435600" y="3593061"/>
              <a:ext cx="506413" cy="0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8" name="Line 28"/>
            <p:cNvSpPr>
              <a:spLocks noChangeShapeType="1"/>
            </p:cNvSpPr>
            <p:nvPr/>
          </p:nvSpPr>
          <p:spPr bwMode="auto">
            <a:xfrm>
              <a:off x="5435600" y="2924175"/>
              <a:ext cx="506413" cy="0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9" name="Line 29"/>
            <p:cNvSpPr>
              <a:spLocks noChangeShapeType="1"/>
            </p:cNvSpPr>
            <p:nvPr/>
          </p:nvSpPr>
          <p:spPr bwMode="auto">
            <a:xfrm>
              <a:off x="6877050" y="5155211"/>
              <a:ext cx="0" cy="504825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0" name="Line 30"/>
            <p:cNvSpPr>
              <a:spLocks noChangeShapeType="1"/>
            </p:cNvSpPr>
            <p:nvPr/>
          </p:nvSpPr>
          <p:spPr bwMode="auto">
            <a:xfrm flipH="1">
              <a:off x="4068763" y="5659267"/>
              <a:ext cx="2808287" cy="0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" name="Line 31"/>
            <p:cNvSpPr>
              <a:spLocks noChangeShapeType="1"/>
            </p:cNvSpPr>
            <p:nvPr/>
          </p:nvSpPr>
          <p:spPr bwMode="auto">
            <a:xfrm flipV="1">
              <a:off x="4067175" y="5371235"/>
              <a:ext cx="0" cy="288925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2" name="Line 32"/>
            <p:cNvSpPr>
              <a:spLocks noChangeShapeType="1"/>
            </p:cNvSpPr>
            <p:nvPr/>
          </p:nvSpPr>
          <p:spPr bwMode="auto">
            <a:xfrm>
              <a:off x="6659563" y="3726288"/>
              <a:ext cx="0" cy="348952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73" name="Line 33"/>
            <p:cNvSpPr>
              <a:spLocks noChangeShapeType="1"/>
            </p:cNvSpPr>
            <p:nvPr/>
          </p:nvSpPr>
          <p:spPr bwMode="auto">
            <a:xfrm flipV="1">
              <a:off x="6659563" y="3068638"/>
              <a:ext cx="0" cy="307507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74" name="Line 34"/>
            <p:cNvSpPr>
              <a:spLocks noChangeShapeType="1"/>
            </p:cNvSpPr>
            <p:nvPr/>
          </p:nvSpPr>
          <p:spPr bwMode="auto">
            <a:xfrm>
              <a:off x="7453313" y="3521499"/>
              <a:ext cx="287337" cy="0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5" name="Line 35"/>
            <p:cNvSpPr>
              <a:spLocks noChangeShapeType="1"/>
            </p:cNvSpPr>
            <p:nvPr/>
          </p:nvSpPr>
          <p:spPr bwMode="auto">
            <a:xfrm>
              <a:off x="7740650" y="3531959"/>
              <a:ext cx="0" cy="1263361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76" name="Line 36"/>
            <p:cNvSpPr>
              <a:spLocks noChangeShapeType="1"/>
            </p:cNvSpPr>
            <p:nvPr/>
          </p:nvSpPr>
          <p:spPr bwMode="auto">
            <a:xfrm>
              <a:off x="3924300" y="2420938"/>
              <a:ext cx="2735263" cy="0"/>
            </a:xfrm>
            <a:prstGeom prst="lin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7" name="Line 37"/>
            <p:cNvSpPr>
              <a:spLocks noChangeShapeType="1"/>
            </p:cNvSpPr>
            <p:nvPr/>
          </p:nvSpPr>
          <p:spPr bwMode="auto">
            <a:xfrm flipV="1">
              <a:off x="6659563" y="1359099"/>
              <a:ext cx="0" cy="1349176"/>
            </a:xfrm>
            <a:prstGeom prst="line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78" name="Line 38"/>
            <p:cNvSpPr>
              <a:spLocks noChangeShapeType="1"/>
            </p:cNvSpPr>
            <p:nvPr/>
          </p:nvSpPr>
          <p:spPr bwMode="auto">
            <a:xfrm flipH="1">
              <a:off x="4208967" y="1054298"/>
              <a:ext cx="1588583" cy="7937"/>
            </a:xfrm>
            <a:prstGeom prst="lin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9" name="Text Box 15"/>
            <p:cNvSpPr txBox="1">
              <a:spLocks noChangeArrowheads="1"/>
            </p:cNvSpPr>
            <p:nvPr/>
          </p:nvSpPr>
          <p:spPr bwMode="auto">
            <a:xfrm>
              <a:off x="4334251" y="534278"/>
              <a:ext cx="133642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400" b="1" i="1" dirty="0">
                  <a:solidFill>
                    <a:schemeClr val="accent1">
                      <a:lumMod val="50000"/>
                    </a:schemeClr>
                  </a:solidFill>
                  <a:latin typeface="Times New Roman" pitchFamily="18" charset="0"/>
                </a:rPr>
                <a:t>Deferida Vinculada à DI</a:t>
              </a:r>
            </a:p>
          </p:txBody>
        </p:sp>
        <p:sp>
          <p:nvSpPr>
            <p:cNvPr id="80" name="Text Box 15"/>
            <p:cNvSpPr txBox="1">
              <a:spLocks noChangeArrowheads="1"/>
            </p:cNvSpPr>
            <p:nvPr/>
          </p:nvSpPr>
          <p:spPr bwMode="auto">
            <a:xfrm>
              <a:off x="2752183" y="474840"/>
              <a:ext cx="140493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400" b="1" i="1" dirty="0">
                  <a:solidFill>
                    <a:schemeClr val="accent1">
                      <a:lumMod val="50000"/>
                    </a:schemeClr>
                  </a:solidFill>
                  <a:latin typeface="Times New Roman" pitchFamily="18" charset="0"/>
                </a:rPr>
                <a:t>Desembaraçada</a:t>
              </a:r>
            </a:p>
          </p:txBody>
        </p:sp>
      </p:grpSp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307955"/>
            <a:ext cx="1190000" cy="4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Imagem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5761335" cy="5616624"/>
          </a:xfrm>
          <a:prstGeom prst="rect">
            <a:avLst/>
          </a:prstGeom>
        </p:spPr>
      </p:pic>
      <p:sp>
        <p:nvSpPr>
          <p:cNvPr id="42" name="Título 1">
            <a:extLst>
              <a:ext uri="{FF2B5EF4-FFF2-40B4-BE49-F238E27FC236}">
                <a16:creationId xmlns:a16="http://schemas.microsoft.com/office/drawing/2014/main" id="{FD8971E7-E07F-4930-95E9-E3BBE89662E4}"/>
              </a:ext>
            </a:extLst>
          </p:cNvPr>
          <p:cNvSpPr txBox="1">
            <a:spLocks/>
          </p:cNvSpPr>
          <p:nvPr/>
        </p:nvSpPr>
        <p:spPr>
          <a:xfrm>
            <a:off x="901553" y="104244"/>
            <a:ext cx="6988006" cy="12544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solidFill>
                  <a:srgbClr val="4F81BD"/>
                </a:solidFill>
                <a:latin typeface="Calibri" pitchFamily="34" charset="0"/>
                <a:cs typeface="Arial" pitchFamily="34" charset="0"/>
              </a:rPr>
              <a:t>PORTAL ÚNICO DE COMÉRCIO EXTERIOR</a:t>
            </a:r>
            <a:br>
              <a:rPr lang="pt-BR" altLang="pt-BR" sz="2500" b="1" dirty="0">
                <a:solidFill>
                  <a:srgbClr val="4F81BD"/>
                </a:solidFill>
                <a:latin typeface="Calibri" pitchFamily="34" charset="0"/>
                <a:cs typeface="Arial" pitchFamily="34" charset="0"/>
              </a:rPr>
            </a:br>
            <a:r>
              <a:rPr lang="pt-BR" altLang="pt-BR" sz="30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P</a:t>
            </a:r>
            <a:r>
              <a:rPr lang="pt-BR" sz="30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rocesso de Importação Atual</a:t>
            </a:r>
            <a:endParaRPr lang="pt-BR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99391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tângulo de cantos arredondados 28"/>
          <p:cNvSpPr/>
          <p:nvPr/>
        </p:nvSpPr>
        <p:spPr>
          <a:xfrm>
            <a:off x="2803314" y="1988840"/>
            <a:ext cx="1899024" cy="88264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Tratamento Administrativo</a:t>
            </a:r>
          </a:p>
        </p:txBody>
      </p:sp>
      <p:sp>
        <p:nvSpPr>
          <p:cNvPr id="20" name="Retângulo de cantos arredondados 22"/>
          <p:cNvSpPr/>
          <p:nvPr/>
        </p:nvSpPr>
        <p:spPr>
          <a:xfrm>
            <a:off x="5035562" y="1988840"/>
            <a:ext cx="1696736" cy="883966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Informações da carga</a:t>
            </a:r>
          </a:p>
        </p:txBody>
      </p:sp>
      <p:cxnSp>
        <p:nvCxnSpPr>
          <p:cNvPr id="40" name="Conector de seta reta 20"/>
          <p:cNvCxnSpPr/>
          <p:nvPr/>
        </p:nvCxnSpPr>
        <p:spPr>
          <a:xfrm>
            <a:off x="1673369" y="3434337"/>
            <a:ext cx="640577" cy="804759"/>
          </a:xfrm>
          <a:prstGeom prst="straightConnector1">
            <a:avLst/>
          </a:prstGeom>
          <a:ln w="76200">
            <a:solidFill>
              <a:srgbClr val="E4780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307955"/>
            <a:ext cx="1190000" cy="4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tângulo de cantos arredondados 21"/>
          <p:cNvSpPr/>
          <p:nvPr/>
        </p:nvSpPr>
        <p:spPr>
          <a:xfrm>
            <a:off x="4027450" y="2735798"/>
            <a:ext cx="1840752" cy="918000"/>
          </a:xfrm>
          <a:prstGeom prst="roundRect">
            <a:avLst/>
          </a:prstGeom>
          <a:solidFill>
            <a:srgbClr val="006600"/>
          </a:solidFill>
          <a:ln w="28575">
            <a:solidFill>
              <a:schemeClr val="bg1">
                <a:lumMod val="95000"/>
              </a:schemeClr>
            </a:solidFill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DUIMP</a:t>
            </a:r>
          </a:p>
        </p:txBody>
      </p:sp>
      <p:sp>
        <p:nvSpPr>
          <p:cNvPr id="11" name="Retângulo de cantos arredondados 21"/>
          <p:cNvSpPr/>
          <p:nvPr/>
        </p:nvSpPr>
        <p:spPr>
          <a:xfrm>
            <a:off x="3745964" y="5558239"/>
            <a:ext cx="1200677" cy="714882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LPCO</a:t>
            </a:r>
          </a:p>
        </p:txBody>
      </p:sp>
      <p:sp>
        <p:nvSpPr>
          <p:cNvPr id="12" name="Retângulo de cantos arredondados 21"/>
          <p:cNvSpPr/>
          <p:nvPr/>
        </p:nvSpPr>
        <p:spPr>
          <a:xfrm>
            <a:off x="5035562" y="5548269"/>
            <a:ext cx="1200677" cy="714882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RIF</a:t>
            </a:r>
          </a:p>
        </p:txBody>
      </p:sp>
      <p:sp>
        <p:nvSpPr>
          <p:cNvPr id="13" name="Retângulo de cantos arredondados 28"/>
          <p:cNvSpPr/>
          <p:nvPr/>
        </p:nvSpPr>
        <p:spPr>
          <a:xfrm>
            <a:off x="7092338" y="2928578"/>
            <a:ext cx="1707472" cy="53243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Desembaraço</a:t>
            </a:r>
          </a:p>
        </p:txBody>
      </p:sp>
      <p:sp>
        <p:nvSpPr>
          <p:cNvPr id="14" name="Retângulo de cantos arredondados 17"/>
          <p:cNvSpPr/>
          <p:nvPr/>
        </p:nvSpPr>
        <p:spPr>
          <a:xfrm>
            <a:off x="2292117" y="4239097"/>
            <a:ext cx="1672064" cy="733843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Catálogo de Produtos </a:t>
            </a:r>
          </a:p>
        </p:txBody>
      </p:sp>
      <p:sp>
        <p:nvSpPr>
          <p:cNvPr id="16" name="Retângulo de cantos arredondados 19"/>
          <p:cNvSpPr/>
          <p:nvPr/>
        </p:nvSpPr>
        <p:spPr>
          <a:xfrm>
            <a:off x="323528" y="2795636"/>
            <a:ext cx="1944274" cy="80174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Importador</a:t>
            </a:r>
          </a:p>
        </p:txBody>
      </p:sp>
      <p:cxnSp>
        <p:nvCxnSpPr>
          <p:cNvPr id="17" name="Conector de seta reta 20"/>
          <p:cNvCxnSpPr/>
          <p:nvPr/>
        </p:nvCxnSpPr>
        <p:spPr>
          <a:xfrm>
            <a:off x="2267802" y="3196162"/>
            <a:ext cx="1721067" cy="8359"/>
          </a:xfrm>
          <a:prstGeom prst="straightConnector1">
            <a:avLst/>
          </a:prstGeom>
          <a:ln w="76200">
            <a:solidFill>
              <a:srgbClr val="E4780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tângulo de cantos arredondados 17"/>
          <p:cNvSpPr/>
          <p:nvPr/>
        </p:nvSpPr>
        <p:spPr>
          <a:xfrm>
            <a:off x="5354440" y="4354832"/>
            <a:ext cx="784467" cy="49240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</a:t>
            </a:r>
          </a:p>
        </p:txBody>
      </p:sp>
      <p:cxnSp>
        <p:nvCxnSpPr>
          <p:cNvPr id="24" name="Conector de Seta Reta 23"/>
          <p:cNvCxnSpPr/>
          <p:nvPr/>
        </p:nvCxnSpPr>
        <p:spPr>
          <a:xfrm flipH="1">
            <a:off x="5220130" y="3681943"/>
            <a:ext cx="5628" cy="180000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/>
          <p:nvPr/>
        </p:nvCxnSpPr>
        <p:spPr>
          <a:xfrm>
            <a:off x="4689483" y="3697317"/>
            <a:ext cx="9731" cy="1800000"/>
          </a:xfrm>
          <a:prstGeom prst="straightConnector1">
            <a:avLst/>
          </a:prstGeom>
          <a:ln w="76200">
            <a:solidFill>
              <a:srgbClr val="E4780A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de seta reta 20"/>
          <p:cNvCxnSpPr/>
          <p:nvPr/>
        </p:nvCxnSpPr>
        <p:spPr>
          <a:xfrm>
            <a:off x="5884747" y="3186438"/>
            <a:ext cx="1207591" cy="8359"/>
          </a:xfrm>
          <a:prstGeom prst="straightConnector1">
            <a:avLst/>
          </a:prstGeom>
          <a:ln w="76200">
            <a:solidFill>
              <a:srgbClr val="E4780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Angulado 53"/>
          <p:cNvCxnSpPr>
            <a:stCxn id="16" idx="2"/>
            <a:endCxn id="11" idx="1"/>
          </p:cNvCxnSpPr>
          <p:nvPr/>
        </p:nvCxnSpPr>
        <p:spPr>
          <a:xfrm rot="16200000" flipH="1">
            <a:off x="1361665" y="3531380"/>
            <a:ext cx="2318299" cy="2450299"/>
          </a:xfrm>
          <a:prstGeom prst="bentConnector2">
            <a:avLst/>
          </a:prstGeom>
          <a:ln w="76200">
            <a:solidFill>
              <a:srgbClr val="E4780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ítulo 1">
            <a:extLst>
              <a:ext uri="{FF2B5EF4-FFF2-40B4-BE49-F238E27FC236}">
                <a16:creationId xmlns:a16="http://schemas.microsoft.com/office/drawing/2014/main" id="{F29503EA-F4E8-43DC-AD01-584534A04077}"/>
              </a:ext>
            </a:extLst>
          </p:cNvPr>
          <p:cNvSpPr txBox="1">
            <a:spLocks/>
          </p:cNvSpPr>
          <p:nvPr/>
        </p:nvSpPr>
        <p:spPr>
          <a:xfrm>
            <a:off x="901553" y="104244"/>
            <a:ext cx="6988006" cy="12544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solidFill>
                  <a:srgbClr val="4F81BD"/>
                </a:solidFill>
                <a:latin typeface="Calibri" pitchFamily="34" charset="0"/>
                <a:cs typeface="Arial" pitchFamily="34" charset="0"/>
              </a:rPr>
              <a:t>PORTAL ÚNICO DE COMÉRCIO EXTERIOR</a:t>
            </a:r>
            <a:br>
              <a:rPr lang="pt-BR" altLang="pt-BR" sz="2500" b="1" dirty="0">
                <a:solidFill>
                  <a:srgbClr val="4F81BD"/>
                </a:solidFill>
                <a:latin typeface="Calibri" pitchFamily="34" charset="0"/>
                <a:cs typeface="Arial" pitchFamily="34" charset="0"/>
              </a:rPr>
            </a:br>
            <a:r>
              <a:rPr lang="pt-BR" sz="30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Novo Processo de Importação</a:t>
            </a:r>
            <a:endParaRPr lang="pt-BR" sz="2200" b="1" dirty="0">
              <a:solidFill>
                <a:srgbClr val="002060"/>
              </a:solidFill>
            </a:endParaRPr>
          </a:p>
        </p:txBody>
      </p: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2601DD9A-349A-44B0-992D-F063B6149B48}"/>
              </a:ext>
            </a:extLst>
          </p:cNvPr>
          <p:cNvCxnSpPr>
            <a:cxnSpLocks/>
          </p:cNvCxnSpPr>
          <p:nvPr/>
        </p:nvCxnSpPr>
        <p:spPr>
          <a:xfrm>
            <a:off x="2833943" y="5013370"/>
            <a:ext cx="1130238" cy="483947"/>
          </a:xfrm>
          <a:prstGeom prst="straightConnector1">
            <a:avLst/>
          </a:prstGeom>
          <a:ln w="76200">
            <a:solidFill>
              <a:srgbClr val="E4780A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>
            <a:extLst>
              <a:ext uri="{FF2B5EF4-FFF2-40B4-BE49-F238E27FC236}">
                <a16:creationId xmlns:a16="http://schemas.microsoft.com/office/drawing/2014/main" id="{77FE6F98-5D53-473A-A403-E3F5F2A730F7}"/>
              </a:ext>
            </a:extLst>
          </p:cNvPr>
          <p:cNvCxnSpPr>
            <a:cxnSpLocks/>
          </p:cNvCxnSpPr>
          <p:nvPr/>
        </p:nvCxnSpPr>
        <p:spPr>
          <a:xfrm flipV="1">
            <a:off x="3039248" y="3597379"/>
            <a:ext cx="1034346" cy="611258"/>
          </a:xfrm>
          <a:prstGeom prst="straightConnector1">
            <a:avLst/>
          </a:prstGeom>
          <a:ln w="76200">
            <a:solidFill>
              <a:srgbClr val="E4780A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476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>
        <p14:shred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307955"/>
            <a:ext cx="1190000" cy="4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3C969817-70DF-4CE0-809B-1DD283767D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414639"/>
              </p:ext>
            </p:extLst>
          </p:nvPr>
        </p:nvGraphicFramePr>
        <p:xfrm>
          <a:off x="755576" y="1772816"/>
          <a:ext cx="7848872" cy="377245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1152260362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3775040899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t-BR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Situação Atual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Novo Processo Importação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168532"/>
                  </a:ext>
                </a:extLst>
              </a:tr>
              <a:tr h="44538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5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Licença de Importação (LI)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5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LPCO / RIF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9929040"/>
                  </a:ext>
                </a:extLst>
              </a:tr>
              <a:tr h="51961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5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Fluxo Sequencial (LI </a:t>
                      </a:r>
                      <a:r>
                        <a:rPr lang="pt-BR" sz="15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DI)</a:t>
                      </a:r>
                      <a:endParaRPr lang="pt-BR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5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Fluxo Paralelo (LPCO/RIF/DUIMP)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0127482"/>
                  </a:ext>
                </a:extLst>
              </a:tr>
              <a:tr h="51961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5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deferida é condição p/ registro da 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5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LPCO/RIF é condição para desembaraço DUIMP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6667664"/>
                  </a:ext>
                </a:extLst>
              </a:tr>
              <a:tr h="44538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5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com campos rígidos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5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Formulário customizado de LPCO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106738"/>
                  </a:ext>
                </a:extLst>
              </a:tr>
              <a:tr h="44538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5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Uma LI para cada operação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5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LPCO para múltiplas operações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9908100"/>
                  </a:ext>
                </a:extLst>
              </a:tr>
              <a:tr h="51961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utilizada p/ fiscalização p/ anuentes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Relatório de Inspeção Física (RIF)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8999036"/>
                  </a:ext>
                </a:extLst>
              </a:tr>
              <a:tr h="44538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5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Análise humana de cada LI registrada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5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 Administrativo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8996103"/>
                  </a:ext>
                </a:extLst>
              </a:tr>
            </a:tbl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CF9934FB-D634-4562-A6B5-A1101DA444C9}"/>
              </a:ext>
            </a:extLst>
          </p:cNvPr>
          <p:cNvSpPr txBox="1">
            <a:spLocks/>
          </p:cNvSpPr>
          <p:nvPr/>
        </p:nvSpPr>
        <p:spPr>
          <a:xfrm>
            <a:off x="901553" y="104244"/>
            <a:ext cx="6988006" cy="14525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pt-BR" altLang="pt-BR" sz="3200" b="1" dirty="0">
                <a:solidFill>
                  <a:srgbClr val="4F81BD"/>
                </a:solidFill>
                <a:latin typeface="Calibri" pitchFamily="34" charset="0"/>
                <a:cs typeface="Arial" pitchFamily="34" charset="0"/>
              </a:rPr>
              <a:t>PORTAL ÚNICO DE COMÉRCIO EXTERIOR</a:t>
            </a:r>
          </a:p>
          <a:p>
            <a:pPr>
              <a:spcAft>
                <a:spcPts val="1200"/>
              </a:spcAft>
            </a:pPr>
            <a:r>
              <a:rPr lang="pt-BR" sz="30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Novo Processo de Importação</a:t>
            </a:r>
            <a:endParaRPr lang="pt-BR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6114"/>
      </p:ext>
    </p:extLst>
  </p:cSld>
  <p:clrMapOvr>
    <a:masterClrMapping/>
  </p:clrMapOvr>
  <p:transition spd="med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idx="1"/>
          </p:nvPr>
        </p:nvSpPr>
        <p:spPr>
          <a:xfrm>
            <a:off x="611560" y="1916832"/>
            <a:ext cx="7848872" cy="4032448"/>
          </a:xfrm>
        </p:spPr>
        <p:txBody>
          <a:bodyPr>
            <a:noAutofit/>
          </a:bodyPr>
          <a:lstStyle/>
          <a:p>
            <a:pPr marL="639763" lvl="1" indent="-285750" algn="just">
              <a:spcBef>
                <a:spcPts val="600"/>
              </a:spcBef>
              <a:spcAft>
                <a:spcPts val="18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1900" b="1" dirty="0"/>
              <a:t>Paralelismo entre os controles aduaneiro e não aduaneiro das importações</a:t>
            </a:r>
            <a:r>
              <a:rPr lang="pt-BR" sz="1900" dirty="0"/>
              <a:t>, sendo o momento do desembaraço o marco temporal para o cumprimento das obrigações processuais dos importadores.</a:t>
            </a:r>
          </a:p>
          <a:p>
            <a:pPr marL="639763" lvl="1" indent="-285750" algn="just">
              <a:spcBef>
                <a:spcPts val="600"/>
              </a:spcBef>
              <a:spcAft>
                <a:spcPts val="18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1900" b="1" dirty="0"/>
              <a:t>Os órgãos anuentes terão acesso, via relatórios gerenciais, às informações das operações sob sua competência legal</a:t>
            </a:r>
            <a:r>
              <a:rPr lang="pt-BR" sz="1900" dirty="0"/>
              <a:t>, independentemente da existência de licenças.</a:t>
            </a:r>
          </a:p>
          <a:p>
            <a:pPr marL="639763" lvl="1" indent="-285750" algn="just">
              <a:spcBef>
                <a:spcPts val="6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1900" b="1" dirty="0"/>
              <a:t>Inspeção física pelos órgão anuentes durante o curso do despacho</a:t>
            </a:r>
            <a:r>
              <a:rPr lang="pt-BR" sz="1900" dirty="0"/>
              <a:t>, mediante a utilização de ferramentas já desenvolvidas pela RFB e que serão adaptadas </a:t>
            </a:r>
          </a:p>
          <a:p>
            <a:pPr marL="1039813" lvl="3" indent="-3600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à"/>
              <a:defRPr/>
            </a:pPr>
            <a:r>
              <a:rPr lang="pt-BR" sz="1900" b="1" dirty="0">
                <a:sym typeface="Wingdings" panose="05000000000000000000" pitchFamily="2" charset="2"/>
              </a:rPr>
              <a:t>Atuação conjunta </a:t>
            </a:r>
            <a:r>
              <a:rPr lang="pt-BR" sz="1900" dirty="0">
                <a:sym typeface="Wingdings" panose="05000000000000000000" pitchFamily="2" charset="2"/>
              </a:rPr>
              <a:t>RFB / Órgão Anuentes</a:t>
            </a:r>
          </a:p>
          <a:p>
            <a:pPr marL="1039813" lvl="3" indent="-3600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à"/>
              <a:defRPr/>
            </a:pPr>
            <a:r>
              <a:rPr lang="pt-BR" sz="1900" dirty="0">
                <a:sym typeface="Wingdings" panose="05000000000000000000" pitchFamily="2" charset="2"/>
              </a:rPr>
              <a:t>Fim da funcionalidade </a:t>
            </a:r>
            <a:r>
              <a:rPr lang="pt-BR" sz="1900" b="1" dirty="0">
                <a:sym typeface="Wingdings" panose="05000000000000000000" pitchFamily="2" charset="2"/>
              </a:rPr>
              <a:t>“Embarque Autorizado”</a:t>
            </a:r>
          </a:p>
          <a:p>
            <a:pPr marL="1039813" lvl="3" indent="-360000"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Font typeface="Wingdings" panose="05000000000000000000" pitchFamily="2" charset="2"/>
              <a:buChar char="à"/>
              <a:defRPr/>
            </a:pPr>
            <a:endParaRPr lang="pt-BR" sz="1900" dirty="0"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600" dirty="0"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6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6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8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800" b="1" dirty="0"/>
          </a:p>
          <a:p>
            <a:pPr lvl="1" algn="just">
              <a:lnSpc>
                <a:spcPct val="140000"/>
              </a:lnSpc>
              <a:spcBef>
                <a:spcPct val="15000"/>
              </a:spcBef>
              <a:buClrTx/>
              <a:buFont typeface="Arial" pitchFamily="34" charset="0"/>
              <a:buChar char="•"/>
              <a:defRPr/>
            </a:pPr>
            <a:endParaRPr lang="pt-BR" sz="2000" b="1" dirty="0">
              <a:solidFill>
                <a:srgbClr val="000000"/>
              </a:solidFill>
            </a:endParaRPr>
          </a:p>
          <a:p>
            <a:pPr algn="just">
              <a:lnSpc>
                <a:spcPct val="140000"/>
              </a:lnSpc>
              <a:spcBef>
                <a:spcPct val="15000"/>
              </a:spcBef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Ø"/>
              <a:defRPr/>
            </a:pPr>
            <a:endParaRPr lang="pt-BR" sz="2000" b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  <a:p>
            <a:pPr algn="just">
              <a:lnSpc>
                <a:spcPct val="140000"/>
              </a:lnSpc>
              <a:spcBef>
                <a:spcPct val="15000"/>
              </a:spcBef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Ø"/>
              <a:defRPr/>
            </a:pPr>
            <a:endParaRPr lang="pt-BR" sz="2000" b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619672" y="260648"/>
            <a:ext cx="6240152" cy="13681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pt-BR" altLang="pt-BR" sz="3200" b="1" dirty="0">
                <a:solidFill>
                  <a:srgbClr val="4F81BD"/>
                </a:solidFill>
                <a:latin typeface="Calibri" pitchFamily="34" charset="0"/>
                <a:cs typeface="Arial" pitchFamily="34" charset="0"/>
              </a:rPr>
              <a:t>NOVO PROCESSO DE IMPORTAÇÃO</a:t>
            </a:r>
          </a:p>
          <a:p>
            <a:r>
              <a:rPr lang="pt-BR" sz="28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Características Gerais  do NPI</a:t>
            </a:r>
            <a:r>
              <a:rPr lang="pt-BR" sz="2800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 </a:t>
            </a:r>
            <a:endParaRPr lang="pt-BR"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307955"/>
            <a:ext cx="1190000" cy="4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2020484"/>
      </p:ext>
    </p:extLst>
  </p:cSld>
  <p:clrMapOvr>
    <a:masterClrMapping/>
  </p:clrMapOvr>
  <p:transition spd="med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844824"/>
            <a:ext cx="7901944" cy="4180520"/>
          </a:xfrm>
        </p:spPr>
        <p:txBody>
          <a:bodyPr>
            <a:noAutofit/>
          </a:bodyPr>
          <a:lstStyle/>
          <a:p>
            <a:pPr marL="639763" lvl="1" indent="-285750" algn="just">
              <a:spcBef>
                <a:spcPts val="18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1900" b="1" dirty="0">
                <a:sym typeface="Wingdings" panose="05000000000000000000" pitchFamily="2" charset="2"/>
              </a:rPr>
              <a:t>Agendamento e janela única </a:t>
            </a:r>
            <a:r>
              <a:rPr lang="pt-BR" sz="1900" dirty="0">
                <a:sym typeface="Wingdings" panose="05000000000000000000" pitchFamily="2" charset="2"/>
              </a:rPr>
              <a:t>para inspeção pelos órgãos anuentes e verificação física pela RFB.</a:t>
            </a:r>
          </a:p>
          <a:p>
            <a:pPr marL="639763" lvl="1" indent="-285750" algn="just">
              <a:spcBef>
                <a:spcPts val="18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1900" dirty="0"/>
              <a:t>Importador poderá iniciar o processo de importação pelo </a:t>
            </a:r>
            <a:r>
              <a:rPr lang="pt-BR" sz="1900" b="1" dirty="0"/>
              <a:t>Catálogo de Produtos</a:t>
            </a:r>
            <a:r>
              <a:rPr lang="pt-BR" sz="1900" dirty="0"/>
              <a:t>, pelo </a:t>
            </a:r>
            <a:r>
              <a:rPr lang="pt-BR" sz="1900" b="1" dirty="0"/>
              <a:t>LPCO</a:t>
            </a:r>
            <a:r>
              <a:rPr lang="pt-BR" sz="1900" dirty="0"/>
              <a:t> ou pela </a:t>
            </a:r>
            <a:r>
              <a:rPr lang="pt-BR" sz="1900" b="1" dirty="0"/>
              <a:t>DUIMP</a:t>
            </a:r>
            <a:r>
              <a:rPr lang="pt-BR" sz="1900" dirty="0"/>
              <a:t>.</a:t>
            </a:r>
          </a:p>
          <a:p>
            <a:pPr marL="639763" lvl="1" indent="-285750" algn="just">
              <a:spcBef>
                <a:spcPts val="24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1900" b="1" dirty="0"/>
              <a:t>Catálogo de Produtos</a:t>
            </a:r>
            <a:r>
              <a:rPr lang="pt-BR" sz="1900" dirty="0"/>
              <a:t>: Utilizado para manutenção de um catálogo de produtos individualizado por empresa, para </a:t>
            </a:r>
            <a:r>
              <a:rPr lang="pt-BR" sz="1900" dirty="0" err="1"/>
              <a:t>pré</a:t>
            </a:r>
            <a:r>
              <a:rPr lang="pt-BR" sz="1900" dirty="0"/>
              <a:t>-preenchimento dos </a:t>
            </a:r>
            <a:r>
              <a:rPr lang="pt-BR" sz="1900" b="1" dirty="0"/>
              <a:t>atributos </a:t>
            </a:r>
            <a:r>
              <a:rPr lang="pt-BR" sz="1900" dirty="0"/>
              <a:t>das mercadorias a serem importadas.</a:t>
            </a:r>
          </a:p>
          <a:p>
            <a:pPr marL="1154113" lvl="2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1900" dirty="0"/>
              <a:t>Criação do histórico de operações comerciais por produto</a:t>
            </a:r>
          </a:p>
          <a:p>
            <a:pPr marL="1154113" lvl="2" indent="-457200" algn="just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pt-BR" sz="1900" dirty="0"/>
              <a:t>Melhoria da qualidade da informação para o TA</a:t>
            </a:r>
          </a:p>
          <a:p>
            <a:pPr marL="1154113" lvl="2" indent="-45720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pt-BR" sz="1900" dirty="0"/>
              <a:t>Melhoria na gestão de risco e parametrização aduaneira</a:t>
            </a:r>
          </a:p>
          <a:p>
            <a:pPr marL="1154113" lvl="2" indent="-45720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pt-BR" sz="1900" dirty="0"/>
              <a:t>Agilidade na classificação fiscal</a:t>
            </a:r>
          </a:p>
          <a:p>
            <a:pPr marL="811213" lvl="1" indent="-457200" algn="just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endParaRPr lang="pt-BR" sz="1900" dirty="0"/>
          </a:p>
          <a:p>
            <a:pPr marL="696913" lvl="2" indent="-360000"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None/>
              <a:defRPr/>
            </a:pPr>
            <a:endParaRPr lang="pt-BR" sz="1900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1800"/>
              </a:spcBef>
              <a:spcAft>
                <a:spcPts val="18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pt-BR" sz="1900" dirty="0"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600" dirty="0">
              <a:sym typeface="Wingdings" panose="05000000000000000000" pitchFamily="2" charset="2"/>
            </a:endParaRPr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6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6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8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800" b="1" dirty="0"/>
          </a:p>
          <a:p>
            <a:pPr lvl="1" algn="just">
              <a:lnSpc>
                <a:spcPct val="140000"/>
              </a:lnSpc>
              <a:spcBef>
                <a:spcPct val="15000"/>
              </a:spcBef>
              <a:buClrTx/>
              <a:buFont typeface="Arial" pitchFamily="34" charset="0"/>
              <a:buChar char="•"/>
              <a:defRPr/>
            </a:pPr>
            <a:endParaRPr lang="pt-BR" sz="2000" b="1" dirty="0">
              <a:solidFill>
                <a:srgbClr val="000000"/>
              </a:solidFill>
            </a:endParaRPr>
          </a:p>
          <a:p>
            <a:pPr algn="just">
              <a:lnSpc>
                <a:spcPct val="140000"/>
              </a:lnSpc>
              <a:spcBef>
                <a:spcPct val="15000"/>
              </a:spcBef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Ø"/>
              <a:defRPr/>
            </a:pPr>
            <a:endParaRPr lang="pt-BR" sz="2000" b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  <a:p>
            <a:pPr algn="just">
              <a:lnSpc>
                <a:spcPct val="140000"/>
              </a:lnSpc>
              <a:spcBef>
                <a:spcPct val="15000"/>
              </a:spcBef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Ø"/>
              <a:defRPr/>
            </a:pPr>
            <a:endParaRPr lang="pt-BR" sz="2000" b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619672" y="260648"/>
            <a:ext cx="6240152" cy="13681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pt-BR" altLang="pt-BR" sz="3200" b="1" dirty="0">
                <a:solidFill>
                  <a:srgbClr val="4F81BD"/>
                </a:solidFill>
                <a:latin typeface="Calibri" pitchFamily="34" charset="0"/>
                <a:cs typeface="Arial" pitchFamily="34" charset="0"/>
              </a:rPr>
              <a:t>NOVO PROCESSO DE IMPORTAÇÃO</a:t>
            </a:r>
          </a:p>
          <a:p>
            <a:r>
              <a:rPr lang="pt-BR" sz="28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Características Gerais  do NPI</a:t>
            </a:r>
            <a:r>
              <a:rPr lang="pt-BR" sz="2800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 </a:t>
            </a:r>
            <a:endParaRPr lang="pt-BR"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307955"/>
            <a:ext cx="1190000" cy="4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973694"/>
      </p:ext>
    </p:extLst>
  </p:cSld>
  <p:clrMapOvr>
    <a:masterClrMapping/>
  </p:clrMapOvr>
  <p:transition spd="med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1691680" y="260648"/>
            <a:ext cx="6197209" cy="1308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pt-BR" altLang="pt-BR" sz="3200" b="1" dirty="0">
                <a:solidFill>
                  <a:srgbClr val="4F81BD"/>
                </a:solidFill>
                <a:latin typeface="Calibri" pitchFamily="34" charset="0"/>
                <a:cs typeface="Arial" pitchFamily="34" charset="0"/>
              </a:rPr>
              <a:t>NOVO PROCESSO DE IMPORTAÇÃO</a:t>
            </a:r>
          </a:p>
          <a:p>
            <a:r>
              <a:rPr lang="pt-BR" sz="28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LPCO  </a:t>
            </a:r>
            <a:endParaRPr lang="pt-BR" sz="2800" b="1" dirty="0">
              <a:solidFill>
                <a:srgbClr val="00206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307955"/>
            <a:ext cx="1190000" cy="4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A3A08FA2-88F9-4EE7-8BFA-8A62282B8D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39763" lvl="1" indent="-285750" algn="just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1900" b="1" dirty="0"/>
              <a:t>TA informará sobre:</a:t>
            </a:r>
          </a:p>
          <a:p>
            <a:pPr marL="1039813" lvl="2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1900" dirty="0"/>
              <a:t>importação proibida</a:t>
            </a:r>
          </a:p>
          <a:p>
            <a:pPr marL="1039813" lvl="2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1900" dirty="0"/>
              <a:t>Importação sujeita a licenciamento (LPCO)</a:t>
            </a:r>
          </a:p>
          <a:p>
            <a:pPr marL="1039813" lvl="2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1900" dirty="0"/>
              <a:t>Importação passível de fiscalização por órgão distinto da RFB (RIF)</a:t>
            </a:r>
          </a:p>
          <a:p>
            <a:pPr marL="1039813" lvl="2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1900" dirty="0"/>
              <a:t>Importação sujeita a controle após o desembaraço por órgão distinto da RFB</a:t>
            </a:r>
          </a:p>
          <a:p>
            <a:pPr marL="1039813" lvl="2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1900" dirty="0"/>
              <a:t>importação sem restrição</a:t>
            </a:r>
          </a:p>
          <a:p>
            <a:pPr marL="696913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pt-BR" sz="1900" dirty="0"/>
          </a:p>
          <a:p>
            <a:pPr marL="639763" lvl="1" indent="-285750" algn="just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1900" b="1" dirty="0"/>
              <a:t>Órgãos Anuentes poderão customizar seus formulários de LPCO </a:t>
            </a:r>
            <a:r>
              <a:rPr lang="pt-BR" sz="1900" dirty="0"/>
              <a:t>a depender de sua necessidade de informação </a:t>
            </a:r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900" dirty="0"/>
          </a:p>
          <a:p>
            <a:pPr lvl="1" algn="just">
              <a:lnSpc>
                <a:spcPct val="140000"/>
              </a:lnSpc>
              <a:spcBef>
                <a:spcPct val="15000"/>
              </a:spcBef>
              <a:buClrTx/>
              <a:buFont typeface="Arial" pitchFamily="34" charset="0"/>
              <a:buChar char="•"/>
              <a:defRPr/>
            </a:pPr>
            <a:endParaRPr lang="pt-BR" sz="1600" dirty="0">
              <a:solidFill>
                <a:srgbClr val="000000"/>
              </a:solidFill>
            </a:endParaRPr>
          </a:p>
          <a:p>
            <a:pPr algn="just">
              <a:lnSpc>
                <a:spcPct val="140000"/>
              </a:lnSpc>
              <a:spcBef>
                <a:spcPct val="15000"/>
              </a:spcBef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Ø"/>
              <a:defRPr/>
            </a:pPr>
            <a:endParaRPr lang="pt-BR" sz="160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  <a:p>
            <a:pPr algn="just">
              <a:lnSpc>
                <a:spcPct val="140000"/>
              </a:lnSpc>
              <a:spcBef>
                <a:spcPct val="15000"/>
              </a:spcBef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Ø"/>
              <a:defRPr/>
            </a:pPr>
            <a:endParaRPr lang="pt-BR" sz="2000" b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026522"/>
      </p:ext>
    </p:extLst>
  </p:cSld>
  <p:clrMapOvr>
    <a:masterClrMapping/>
  </p:clrMapOvr>
  <p:transition spd="med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1691680" y="260648"/>
            <a:ext cx="6197209" cy="1308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pt-BR" altLang="pt-BR" sz="3200" b="1" dirty="0">
                <a:solidFill>
                  <a:srgbClr val="4F81BD"/>
                </a:solidFill>
                <a:latin typeface="Calibri" pitchFamily="34" charset="0"/>
                <a:cs typeface="Arial" pitchFamily="34" charset="0"/>
              </a:rPr>
              <a:t>NOVO PROCESSO DE IMPORTAÇÃO</a:t>
            </a:r>
          </a:p>
          <a:p>
            <a:r>
              <a:rPr lang="pt-BR" sz="28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LPCO  </a:t>
            </a:r>
            <a:endParaRPr lang="pt-BR" sz="2800" b="1" dirty="0">
              <a:solidFill>
                <a:srgbClr val="00206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307955"/>
            <a:ext cx="1190000" cy="4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A3A08FA2-88F9-4EE7-8BFA-8A62282B8D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3568" y="1569347"/>
            <a:ext cx="7886700" cy="4738608"/>
          </a:xfrm>
        </p:spPr>
        <p:txBody>
          <a:bodyPr>
            <a:noAutofit/>
          </a:bodyPr>
          <a:lstStyle/>
          <a:p>
            <a:pPr marL="639763" lvl="1" indent="-285750" algn="just">
              <a:spcBef>
                <a:spcPts val="18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1900" dirty="0"/>
              <a:t>Criação de </a:t>
            </a:r>
            <a:r>
              <a:rPr lang="pt-BR" sz="1900" b="1" dirty="0"/>
              <a:t>Campos Estruturados </a:t>
            </a:r>
            <a:r>
              <a:rPr lang="pt-BR" sz="1900" dirty="0"/>
              <a:t>para substituir, na maior extensão possível, </a:t>
            </a:r>
            <a:r>
              <a:rPr lang="pt-BR" sz="1900" b="1" dirty="0"/>
              <a:t>informações atualmente prestadas em texto livre.</a:t>
            </a:r>
            <a:r>
              <a:rPr lang="pt-BR" sz="1900" dirty="0"/>
              <a:t> </a:t>
            </a:r>
          </a:p>
          <a:p>
            <a:pPr marL="1039813" lvl="2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  <a:defRPr/>
            </a:pPr>
            <a:r>
              <a:rPr lang="pt-BR" sz="1900" dirty="0">
                <a:sym typeface="Wingdings" panose="05000000000000000000" pitchFamily="2" charset="2"/>
              </a:rPr>
              <a:t>Utilização do </a:t>
            </a:r>
            <a:r>
              <a:rPr lang="pt-BR" sz="1900" b="1" dirty="0">
                <a:sym typeface="Wingdings" panose="05000000000000000000" pitchFamily="2" charset="2"/>
              </a:rPr>
              <a:t>Cadastro de Atributos</a:t>
            </a:r>
          </a:p>
          <a:p>
            <a:pPr marL="1039813" lvl="2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  <a:defRPr/>
            </a:pPr>
            <a:r>
              <a:rPr lang="pt-BR" sz="1900" dirty="0">
                <a:sym typeface="Wingdings" panose="05000000000000000000" pitchFamily="2" charset="2"/>
              </a:rPr>
              <a:t>Fim do campo </a:t>
            </a:r>
            <a:r>
              <a:rPr lang="pt-BR" sz="1900" b="1" dirty="0">
                <a:sym typeface="Wingdings" panose="05000000000000000000" pitchFamily="2" charset="2"/>
              </a:rPr>
              <a:t>“Destaque de Mercadoria”</a:t>
            </a:r>
          </a:p>
          <a:p>
            <a:pPr marL="639763" lvl="1" indent="-285750" algn="just">
              <a:spcBef>
                <a:spcPts val="24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1900" b="1" dirty="0"/>
              <a:t>Obtenção da licença </a:t>
            </a:r>
            <a:r>
              <a:rPr lang="pt-BR" sz="1900" dirty="0"/>
              <a:t>de importação até os seguintes momentos: </a:t>
            </a:r>
          </a:p>
          <a:p>
            <a:pPr marL="696913" lvl="2" indent="-342000" algn="just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None/>
              <a:defRPr/>
            </a:pPr>
            <a:r>
              <a:rPr lang="pt-BR" sz="1600" dirty="0"/>
              <a:t>	</a:t>
            </a:r>
            <a:r>
              <a:rPr lang="pt-BR" sz="1900" dirty="0"/>
              <a:t>→ </a:t>
            </a:r>
            <a:r>
              <a:rPr lang="pt-BR" sz="1900" b="1" dirty="0"/>
              <a:t>Antes do embarque </a:t>
            </a:r>
            <a:r>
              <a:rPr lang="pt-BR" sz="1900" dirty="0"/>
              <a:t>da mercadoria no exterior </a:t>
            </a:r>
          </a:p>
          <a:p>
            <a:pPr marL="354013" lvl="1" indent="0" algn="just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None/>
              <a:defRPr/>
            </a:pPr>
            <a:r>
              <a:rPr lang="pt-BR" sz="1900" dirty="0"/>
              <a:t>	→ </a:t>
            </a:r>
            <a:r>
              <a:rPr lang="pt-BR" sz="1900" b="1" dirty="0"/>
              <a:t>Antes do desembaraço </a:t>
            </a:r>
            <a:r>
              <a:rPr lang="pt-BR" sz="1900" dirty="0"/>
              <a:t>da mercadoria </a:t>
            </a:r>
          </a:p>
          <a:p>
            <a:pPr marL="696913" lvl="1" indent="-342900" algn="just">
              <a:spcBef>
                <a:spcPts val="24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1900" b="1" dirty="0"/>
              <a:t>Alteração de LPCO</a:t>
            </a:r>
          </a:p>
          <a:p>
            <a:pPr marL="1039813" lvl="2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1900" dirty="0"/>
              <a:t>Será feita no </a:t>
            </a:r>
            <a:r>
              <a:rPr lang="pt-BR" sz="1900" b="1" dirty="0"/>
              <a:t>próprio LPCO</a:t>
            </a:r>
          </a:p>
          <a:p>
            <a:pPr marL="1039813" lvl="2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1900" b="1" dirty="0"/>
              <a:t>Fim da LI Substitutiva</a:t>
            </a:r>
          </a:p>
          <a:p>
            <a:pPr marL="696913" lvl="1" indent="-342900" algn="just">
              <a:spcBef>
                <a:spcPts val="18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pt-BR" sz="1900" dirty="0"/>
          </a:p>
          <a:p>
            <a:pPr marL="639763" lvl="1" indent="-285750" algn="just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endParaRPr lang="pt-BR" sz="1600" dirty="0"/>
          </a:p>
          <a:p>
            <a:pPr lvl="1" algn="just">
              <a:lnSpc>
                <a:spcPct val="140000"/>
              </a:lnSpc>
              <a:spcBef>
                <a:spcPct val="15000"/>
              </a:spcBef>
              <a:buClrTx/>
              <a:buFont typeface="Arial" pitchFamily="34" charset="0"/>
              <a:buChar char="•"/>
              <a:defRPr/>
            </a:pPr>
            <a:endParaRPr lang="pt-BR" sz="1600" dirty="0">
              <a:solidFill>
                <a:srgbClr val="000000"/>
              </a:solidFill>
            </a:endParaRPr>
          </a:p>
          <a:p>
            <a:pPr algn="just">
              <a:lnSpc>
                <a:spcPct val="140000"/>
              </a:lnSpc>
              <a:spcBef>
                <a:spcPct val="15000"/>
              </a:spcBef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Ø"/>
              <a:defRPr/>
            </a:pPr>
            <a:endParaRPr lang="pt-BR" sz="160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  <a:p>
            <a:pPr algn="just">
              <a:lnSpc>
                <a:spcPct val="140000"/>
              </a:lnSpc>
              <a:spcBef>
                <a:spcPct val="15000"/>
              </a:spcBef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Ø"/>
              <a:defRPr/>
            </a:pPr>
            <a:endParaRPr lang="pt-BR" sz="2000" b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767453"/>
      </p:ext>
    </p:extLst>
  </p:cSld>
  <p:clrMapOvr>
    <a:masterClrMapping/>
  </p:clrMapOvr>
  <p:transition spd="med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988840"/>
            <a:ext cx="8424936" cy="3549272"/>
          </a:xfrm>
        </p:spPr>
        <p:txBody>
          <a:bodyPr>
            <a:noAutofit/>
          </a:bodyPr>
          <a:lstStyle/>
          <a:p>
            <a:pPr marL="639763" lvl="1" indent="-285750" algn="just">
              <a:spcBef>
                <a:spcPts val="1800"/>
              </a:spcBef>
              <a:spcAft>
                <a:spcPts val="18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2000" dirty="0"/>
              <a:t>Disponibilizado para o órgão </a:t>
            </a:r>
            <a:r>
              <a:rPr lang="pt-BR" sz="2000" b="1" dirty="0"/>
              <a:t>automatizar as análises das operações de menor risco</a:t>
            </a:r>
          </a:p>
          <a:p>
            <a:pPr marL="639763" lvl="1" indent="-285750" algn="just">
              <a:spcBef>
                <a:spcPts val="1800"/>
              </a:spcBef>
              <a:spcAft>
                <a:spcPts val="18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2000" dirty="0"/>
              <a:t>Será </a:t>
            </a:r>
            <a:r>
              <a:rPr lang="pt-BR" sz="2000" b="1" dirty="0"/>
              <a:t>retroalimentado</a:t>
            </a:r>
            <a:r>
              <a:rPr lang="pt-BR" sz="2000" dirty="0"/>
              <a:t> com as operações já realizadas</a:t>
            </a:r>
            <a:endParaRPr lang="pt-BR" sz="2000" b="1" dirty="0"/>
          </a:p>
          <a:p>
            <a:pPr marL="639763" lvl="1" indent="-285750" algn="just">
              <a:spcBef>
                <a:spcPts val="18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pt-BR" sz="2000" b="1" dirty="0"/>
              <a:t>GR Administrativo será executado em dois momentos</a:t>
            </a:r>
            <a:r>
              <a:rPr lang="pt-BR" sz="2000" dirty="0"/>
              <a:t>:</a:t>
            </a:r>
          </a:p>
          <a:p>
            <a:pPr marL="720000" lvl="5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1850" b="1" dirty="0"/>
              <a:t>registro do LPCO</a:t>
            </a:r>
            <a:r>
              <a:rPr lang="pt-BR" sz="1850" dirty="0"/>
              <a:t>: deferimento automático, indeferimento automático, aposição automática de exigência ou encaminhamento para análise do órgão.</a:t>
            </a:r>
          </a:p>
          <a:p>
            <a:pPr marL="720000" lvl="5" indent="-28575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1850" b="1" dirty="0"/>
              <a:t>registro da DUIMP, em caso de operação passível de inspeção física</a:t>
            </a:r>
            <a:r>
              <a:rPr lang="pt-BR" sz="1850" dirty="0"/>
              <a:t>: dispensa, exigência automática ou encaminhamento para análise do órgão. </a:t>
            </a:r>
            <a:endParaRPr lang="pt-BR" sz="185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  <a:p>
            <a:pPr algn="just">
              <a:lnSpc>
                <a:spcPct val="140000"/>
              </a:lnSpc>
              <a:spcBef>
                <a:spcPct val="15000"/>
              </a:spcBef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Ø"/>
              <a:defRPr/>
            </a:pPr>
            <a:endParaRPr lang="pt-BR" sz="2000" b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307955"/>
            <a:ext cx="1190000" cy="4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B2EC8223-217D-4EB2-8A5B-636FD76931D0}"/>
              </a:ext>
            </a:extLst>
          </p:cNvPr>
          <p:cNvSpPr txBox="1">
            <a:spLocks/>
          </p:cNvSpPr>
          <p:nvPr/>
        </p:nvSpPr>
        <p:spPr>
          <a:xfrm>
            <a:off x="1763688" y="55141"/>
            <a:ext cx="6197209" cy="15012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pt-BR" altLang="pt-BR" sz="3200" b="1" dirty="0">
                <a:solidFill>
                  <a:srgbClr val="4F81BD"/>
                </a:solidFill>
                <a:latin typeface="Calibri" pitchFamily="34" charset="0"/>
                <a:cs typeface="Arial" pitchFamily="34" charset="0"/>
              </a:rPr>
              <a:t>NOVO PROCESSO DE IMPORTAÇÃO</a:t>
            </a:r>
          </a:p>
          <a:p>
            <a:r>
              <a:rPr lang="pt-BR" sz="28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Gerenciamento de Riscos Administrativo  </a:t>
            </a:r>
            <a:endParaRPr lang="pt-BR" sz="2800" b="1" dirty="0">
              <a:solidFill>
                <a:srgbClr val="00206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1" r="18236"/>
          <a:stretch/>
        </p:blipFill>
        <p:spPr>
          <a:xfrm>
            <a:off x="6768243" y="2492896"/>
            <a:ext cx="1800201" cy="1633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60973"/>
      </p:ext>
    </p:extLst>
  </p:cSld>
  <p:clrMapOvr>
    <a:masterClrMapping/>
  </p:clrMapOvr>
  <p:transition spd="med">
    <p:split orient="vert"/>
  </p:transition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5284</TotalTime>
  <Words>816</Words>
  <Application>Microsoft Office PowerPoint</Application>
  <PresentationFormat>Apresentação na tela (4:3)</PresentationFormat>
  <Paragraphs>188</Paragraphs>
  <Slides>13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Verdana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mict</dc:creator>
  <cp:lastModifiedBy>Soraya Regina Teixeira Menezes</cp:lastModifiedBy>
  <cp:revision>491</cp:revision>
  <cp:lastPrinted>2017-05-16T11:13:58Z</cp:lastPrinted>
  <dcterms:created xsi:type="dcterms:W3CDTF">2011-03-21T20:13:04Z</dcterms:created>
  <dcterms:modified xsi:type="dcterms:W3CDTF">2018-05-22T15:38:25Z</dcterms:modified>
</cp:coreProperties>
</file>