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20"/>
  </p:notesMasterIdLst>
  <p:sldIdLst>
    <p:sldId id="289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291" r:id="rId19"/>
  </p:sldIdLst>
  <p:sldSz cx="8423275" cy="5143500"/>
  <p:notesSz cx="6858000" cy="12192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71"/>
    <a:srgbClr val="A6CE39"/>
    <a:srgbClr val="CCF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smNativeData" xmlns:pr="smNativeData" xmlns:p15="http://schemas.microsoft.com/office/powerpoint/2012/main" xmlns:p14="http://schemas.microsoft.com/office/powerpoint/2010/main" xmlns:mc="http://schemas.openxmlformats.org/markup-compatibility/2006" dt="1706903892" val="1068" rev64="64" revOS="1"/>
      <pr:smFileRevision xmlns="smNativeData" xmlns:pr="smNativeData" xmlns:p15="http://schemas.microsoft.com/office/powerpoint/2012/main" xmlns:p14="http://schemas.microsoft.com/office/powerpoint/2010/main" xmlns:mc="http://schemas.openxmlformats.org/markup-compatibility/2006" dt="1706903892" val="101"/>
      <pr:guideOptions xmlns="smNativeData" xmlns:pr="smNativeData" xmlns:p15="http://schemas.microsoft.com/office/powerpoint/2012/main" xmlns:p14="http://schemas.microsoft.com/office/powerpoint/2010/main" xmlns:mc="http://schemas.openxmlformats.org/markup-compatibility/2006" dt="1706903892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4" autoAdjust="0"/>
    <p:restoredTop sz="94689"/>
  </p:normalViewPr>
  <p:slideViewPr>
    <p:cSldViewPr snapToObjects="1" showGuides="1">
      <p:cViewPr varScale="1">
        <p:scale>
          <a:sx n="197" d="100"/>
          <a:sy n="197" d="100"/>
        </p:scale>
        <p:origin x="27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Objects="1" showGuides="1">
      <p:cViewPr>
        <p:scale>
          <a:sx n="150" d="100"/>
          <a:sy n="150" d="100"/>
        </p:scale>
        <p:origin x="-335" y="-392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3" Type="http://schemas.openxmlformats.org/officeDocument/2006/relationships/slideMaster" Target="slideMasters/slideMaster1.xml" /><Relationship Id="rId21" Type="http://schemas.openxmlformats.org/officeDocument/2006/relationships/presProps" Target="presProps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" Type="http://schemas.openxmlformats.org/officeDocument/2006/relationships/customXml" Target="../customXml/item2.xml" /><Relationship Id="rId16" Type="http://schemas.openxmlformats.org/officeDocument/2006/relationships/slide" Target="slides/slide13.xml" /><Relationship Id="rId20" Type="http://schemas.openxmlformats.org/officeDocument/2006/relationships/notesMaster" Target="notesMasters/notesMaster1.xml" /><Relationship Id="rId1" Type="http://schemas.openxmlformats.org/officeDocument/2006/relationships/customXml" Target="../customXml/item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tableStyles" Target="tableStyles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theme" Target="theme/theme1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E0F71-74C9-43BB-8E0F-AD9FACD8B404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0325" y="1524000"/>
            <a:ext cx="673735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31E10-F5E2-4A89-BFD0-15F9CEA9D9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44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31E10-F5E2-4A89-BFD0-15F9CEA9D9C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1514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31E10-F5E2-4A89-BFD0-15F9CEA9D9C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879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31E10-F5E2-4A89-BFD0-15F9CEA9D9C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08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4gMAANMJAADuLwAAnBAAABAAAAAmAAAACAAAAAEAAAAAAAAA"/>
              </a:ext>
            </a:extLst>
          </p:cNvSpPr>
          <p:nvPr>
            <p:ph type="ctrTitle"/>
          </p:nvPr>
        </p:nvSpPr>
        <p:spPr>
          <a:xfrm>
            <a:off x="631190" y="1597025"/>
            <a:ext cx="7160260" cy="1102995"/>
          </a:xfr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cAAO4RAAAMLAAABBoAABAAAAAmAAAACAAAAAGAAAAAAAAA"/>
              </a:ext>
            </a:extLst>
          </p:cNvSpPr>
          <p:nvPr>
            <p:ph type="subTitle" idx="1"/>
          </p:nvPr>
        </p:nvSpPr>
        <p:spPr>
          <a:xfrm>
            <a:off x="1262380" y="2914650"/>
            <a:ext cx="5897880" cy="131445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5E968A32-7CB3-C37C-FD2E-8A29C4600BDF}" type="datetime1">
              <a:t>04/12/2024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7515893C-7298-407F-D6AD-842AC7E320D1}" type="slidenum">
              <a:t>‹nº›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9Ij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EQBAAA6M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GIHAAA6MQAARBwAABAAAAAmAAAACAAAAAIAAAAAAAAA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594E3869-27B4-1BCE-FAF6-D19B76B80C84}" type="datetime1">
              <a:t>04/12/2024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F249D1D-53F2-716B-BC9C-A53ED3D24AF0}" type="slidenum">
              <a:t>‹nº›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kCUAAEQBAAA6MQAARBwAABAAAAAmAAAACAAAAIMAAAAAAAAA"/>
              </a:ext>
            </a:extLst>
          </p:cNvSpPr>
          <p:nvPr>
            <p:ph type="title"/>
          </p:nvPr>
        </p:nvSpPr>
        <p:spPr>
          <a:xfrm>
            <a:off x="6106160" y="205740"/>
            <a:ext cx="1896110" cy="438912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EQBAACzJAAARBwAABAAAAAmAAAACAAAAAMAAAAAAAAA"/>
              </a:ext>
            </a:extLst>
          </p:cNvSpPr>
          <p:nvPr>
            <p:ph idx="1"/>
          </p:nvPr>
        </p:nvSpPr>
        <p:spPr>
          <a:xfrm>
            <a:off x="420370" y="205740"/>
            <a:ext cx="5545455" cy="438912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C5F5B55-1BF1-0AAD-BFE7-EDF815A949B8}" type="datetime1">
              <a:t>04/12/2024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6F04A6FC-B282-5150-CCBC-4405E8F23A11}" type="slidenum">
              <a:t>‹nº›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EQBAAA6M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GIHAAA6MQAARBw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0CBEB1BA-F4E1-EB47-AF06-0212FF485957}" type="datetime1">
              <a:t>04/12/2024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{Rodapé}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AC6C6B1-FFA7-9330-E97E-096588301F5C}" type="slidenum">
              <a:t>‹nº›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FwQAAFUUAAAjMAAAnRoAABAAAAAmAAAACAAAAIGAAAAAAAAA"/>
              </a:ext>
            </a:extLst>
          </p:cNvSpPr>
          <p:nvPr>
            <p:ph type="title"/>
          </p:nvPr>
        </p:nvSpPr>
        <p:spPr>
          <a:xfrm>
            <a:off x="664845" y="3305175"/>
            <a:ext cx="7160260" cy="1021080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FwQAAGgNAAAjMAAAVRQAABAAAAAmAAAACAAAAIGAAAAAAAAA"/>
              </a:ext>
            </a:extLst>
          </p:cNvSpPr>
          <p:nvPr>
            <p:ph idx="1"/>
          </p:nvPr>
        </p:nvSpPr>
        <p:spPr>
          <a:xfrm>
            <a:off x="664845" y="2179320"/>
            <a:ext cx="7160260" cy="112585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060B5CB8-F6EB-5EAA-A5B3-00FF12FD5355}" type="datetime1">
              <a:t>04/12/2024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{Rodapé}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3F1A48E-C0FE-A452-B049-3607EA074663}" type="slidenum">
              <a:t>‹nº›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ítulo e 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EQBAAA6M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GIHAAB6GQAARBwAABAAAAAmAAAACAAAAAGAAAAAAAAA"/>
              </a:ext>
            </a:extLst>
          </p:cNvSpPr>
          <p:nvPr>
            <p:ph idx="1"/>
          </p:nvPr>
        </p:nvSpPr>
        <p:spPr>
          <a:xfrm>
            <a:off x="420370" y="1200150"/>
            <a:ext cx="3721100" cy="339471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VRoAAGIHAAA6MQAARBwAABAAAAAmAAAACAAAAAGAAAAAAAAA"/>
              </a:ext>
            </a:extLst>
          </p:cNvSpPr>
          <p:nvPr>
            <p:ph idx="2"/>
          </p:nvPr>
        </p:nvSpPr>
        <p:spPr>
          <a:xfrm>
            <a:off x="4280535" y="1200150"/>
            <a:ext cx="3721735" cy="339471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A968D8A-C4F7-C37B-B92E-322EC3604F67}" type="datetime1">
              <a:t>04/12/2024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{Rodapé}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80D5683-CDF5-58A0-BBB5-3BF518FB4D6E}" type="slidenum">
              <a:t>‹nº›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EQBAAA6M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BQHAAB8GQAACAoAABAAAAAmAAAACAAAAIGAAAAAAAAA"/>
              </a:ext>
            </a:extLst>
          </p:cNvSpPr>
          <p:nvPr>
            <p:ph idx="1"/>
          </p:nvPr>
        </p:nvSpPr>
        <p:spPr>
          <a:xfrm>
            <a:off x="420370" y="1150620"/>
            <a:ext cx="3722370" cy="48006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AgKAAB8GQAARBwAABAAAAAmAAAACAAAAAGAAAAAAAAA"/>
              </a:ext>
            </a:extLst>
          </p:cNvSpPr>
          <p:nvPr>
            <p:ph idx="2"/>
          </p:nvPr>
        </p:nvSpPr>
        <p:spPr>
          <a:xfrm>
            <a:off x="420370" y="1630680"/>
            <a:ext cx="3722370" cy="2964180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xoAABQHAAA6MQAACAoAABAAAAAmAAAACAAAAIGAAAAAAAAA"/>
              </a:ext>
            </a:extLst>
          </p:cNvSpPr>
          <p:nvPr>
            <p:ph idx="3"/>
          </p:nvPr>
        </p:nvSpPr>
        <p:spPr>
          <a:xfrm>
            <a:off x="4279265" y="1150620"/>
            <a:ext cx="3723005" cy="48006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xoAAAgKAAA6MQAARBwAABAAAAAmAAAACAAAAAGAAAAAAAAA"/>
              </a:ext>
            </a:extLst>
          </p:cNvSpPr>
          <p:nvPr>
            <p:ph idx="4"/>
          </p:nvPr>
        </p:nvSpPr>
        <p:spPr>
          <a:xfrm>
            <a:off x="4279265" y="1630680"/>
            <a:ext cx="3723005" cy="2964180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58AA5568-26B5-FFA3-FB12-D0F61B5C0D85}" type="datetime1">
              <a:t>04/12/2024</a:t>
            </a:fld>
            <a:endParaRPr/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8E1C1C1-8FA5-B437-EB59-79628F171D2C}" type="slidenum">
              <a:t>‹nº›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EQBAAA6M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0A695A8-E6AD-F363-E31E-1036DB501545}" type="datetime1">
              <a:t>04/12/2024</a:t>
            </a:fld>
            <a:endParaRPr/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A504988-C6A7-05BF-E9E8-30EA07A61F65}" type="slidenum">
              <a:t>‹nº›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FCA4510-5EF2-9FB3-BC72-A8E60B3C4AFD}" type="datetime1">
              <a:t>04/12/2024</a:t>
            </a:fld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60E941D0-9E8D-BCB7-C351-68E20F1F353D}" type="slidenum">
              <a:t>‹nº›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EIBAACjEwAAnwYAABAAAAAmAAAACAAAAIGAAAAAAAAA"/>
              </a:ext>
            </a:extLst>
          </p:cNvSpPr>
          <p:nvPr>
            <p:ph type="title"/>
          </p:nvPr>
        </p:nvSpPr>
        <p:spPr>
          <a:xfrm>
            <a:off x="420370" y="204470"/>
            <a:ext cx="2771775" cy="87185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hQAAEIBAAA6MQAARBwAABAAAAAmAAAACAAAAAGAAAAAAAAA"/>
              </a:ext>
            </a:extLst>
          </p:cNvSpPr>
          <p:nvPr>
            <p:ph idx="1"/>
          </p:nvPr>
        </p:nvSpPr>
        <p:spPr>
          <a:xfrm>
            <a:off x="3293110" y="204470"/>
            <a:ext cx="4709160" cy="439039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J8GAACjEwAARBwAABAAAAAmAAAACAAAAAGAAAAAAAAA"/>
              </a:ext>
            </a:extLst>
          </p:cNvSpPr>
          <p:nvPr>
            <p:ph idx="2"/>
          </p:nvPr>
        </p:nvSpPr>
        <p:spPr>
          <a:xfrm>
            <a:off x="420370" y="1076325"/>
            <a:ext cx="2771775" cy="3518535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54467BCE-80B9-138D-F7FE-76D835B00123}" type="datetime1">
              <a:t>04/12/2024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BA67E0-AED3-EF91-9D02-58C4294C6B0D}" type="slidenum">
              <a:t>‹nº›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goAACYWAAA+KQAAwxgAABAAAAAmAAAACAAAAIGAAAAAAAAA"/>
              </a:ext>
            </a:extLst>
          </p:cNvSpPr>
          <p:nvPr>
            <p:ph type="title"/>
          </p:nvPr>
        </p:nvSpPr>
        <p:spPr>
          <a:xfrm>
            <a:off x="1649730" y="3600450"/>
            <a:ext cx="5054600" cy="42481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goAANQCAAA+KQAA0BUAABAAAAAmAAAACAAAAAGAAAAAAAAA"/>
              </a:ext>
            </a:extLst>
          </p:cNvSpPr>
          <p:nvPr>
            <p:ph idx="1"/>
          </p:nvPr>
        </p:nvSpPr>
        <p:spPr>
          <a:xfrm>
            <a:off x="1649730" y="459740"/>
            <a:ext cx="5054600" cy="30861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goAAMMYAAA+KQAAehwAABAAAAAmAAAACAAAAAGAAAAAAAAA"/>
              </a:ext>
            </a:extLst>
          </p:cNvSpPr>
          <p:nvPr>
            <p:ph idx="2"/>
          </p:nvPr>
        </p:nvSpPr>
        <p:spPr>
          <a:xfrm>
            <a:off x="1649730" y="4025265"/>
            <a:ext cx="5054600" cy="603885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A58F7C6-88C7-0D01-89E0-7E54B9AE7F2B}" type="datetime1">
              <a:t>04/12/2024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6573EEBB-F588-2618-C6CB-034DA0853056}" type="slidenum">
              <a:t>‹nº›</a:t>
            </a:fld>
            <a:endParaRPr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Design padrão"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EQBAAA6MQAAigYAABAAAAAmAAAACAAAAP//////////"/>
              </a:ext>
            </a:extLst>
          </p:cNvSpPr>
          <p:nvPr>
            <p:ph type="title"/>
          </p:nvPr>
        </p:nvSpPr>
        <p:spPr>
          <a:xfrm>
            <a:off x="420370" y="205740"/>
            <a:ext cx="7581900" cy="857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GIHAAA6MQAARBwAABAAAAAmAAAACAAAAP//////////"/>
              </a:ext>
            </a:extLst>
          </p:cNvSpPr>
          <p:nvPr>
            <p:ph type="body" idx="1"/>
          </p:nvPr>
        </p:nvSpPr>
        <p:spPr>
          <a:xfrm>
            <a:off x="420370" y="1200150"/>
            <a:ext cx="7581900" cy="33947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IAAFQdAACtDgAAAh8AABAAAAAmAAAACAAAAP//////////"/>
              </a:ext>
            </a:extLst>
          </p:cNvSpPr>
          <p:nvPr>
            <p:ph type="dt" sz="quarter" idx="2"/>
          </p:nvPr>
        </p:nvSpPr>
        <p:spPr>
          <a:xfrm>
            <a:off x="420370" y="4767580"/>
            <a:ext cx="1965325" cy="273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fld id="{23D94061-2FCE-8CB6-8061-D9E30E2F768C}" type="datetime1">
              <a:t>04/12/2024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BEAAFQdAAAbIgAAAh8AABAAAAAmAAAACAAAAP//////////"/>
              </a:ext>
            </a:extLst>
          </p:cNvSpPr>
          <p:nvPr>
            <p:ph type="ftr" sz="quarter" idx="3"/>
          </p:nvPr>
        </p:nvSpPr>
        <p:spPr>
          <a:xfrm>
            <a:off x="2877820" y="4767580"/>
            <a:ext cx="2666365" cy="273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VEm9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iUAAFQdAAA6MQAAAh8AABAAAAAmAAAACAAAAP//////////"/>
              </a:ext>
            </a:extLst>
          </p:cNvSpPr>
          <p:nvPr>
            <p:ph type="sldNum" sz="quarter" idx="4"/>
          </p:nvPr>
        </p:nvSpPr>
        <p:spPr>
          <a:xfrm>
            <a:off x="6036310" y="4767580"/>
            <a:ext cx="1965960" cy="273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fld id="{2464F8AC-E2C9-310E-87DC-145BB6927141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desenvolvimentoeconomico@macae.rj.gov.br" TargetMode="Externa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739B6ED-6205-1DA2-0E4D-EC814047747A}"/>
              </a:ext>
            </a:extLst>
          </p:cNvPr>
          <p:cNvSpPr txBox="1"/>
          <p:nvPr/>
        </p:nvSpPr>
        <p:spPr>
          <a:xfrm>
            <a:off x="1015652" y="777875"/>
            <a:ext cx="618150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t-BR" sz="2800" b="1" dirty="0">
              <a:solidFill>
                <a:schemeClr val="bg1">
                  <a:lumMod val="95000"/>
                </a:schemeClr>
              </a:solidFill>
              <a:latin typeface="Barlow" pitchFamily="2" charset="77"/>
            </a:endParaRPr>
          </a:p>
          <a:p>
            <a:pPr algn="ctr"/>
            <a:r>
              <a:rPr lang="pt-B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Motivos pelos quais Macaé se destaca </a:t>
            </a:r>
          </a:p>
          <a:p>
            <a:pPr algn="ctr"/>
            <a:r>
              <a:rPr lang="pt-B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como um polo estratégico para o</a:t>
            </a:r>
          </a:p>
          <a:p>
            <a:pPr algn="ctr"/>
            <a:r>
              <a:rPr lang="pt-B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setor de Petróleo, Gás e Indústria de </a:t>
            </a:r>
          </a:p>
          <a:p>
            <a:pPr algn="ctr"/>
            <a:r>
              <a:rPr lang="pt-B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Fertilizantes no Brasil.</a:t>
            </a:r>
          </a:p>
          <a:p>
            <a:pPr algn="ctr"/>
            <a:endParaRPr lang="pt-BR" sz="2800" dirty="0">
              <a:solidFill>
                <a:schemeClr val="bg1">
                  <a:lumMod val="95000"/>
                </a:schemeClr>
              </a:solidFill>
              <a:latin typeface="Barlow" pitchFamily="2" charset="77"/>
            </a:endParaRPr>
          </a:p>
          <a:p>
            <a:pPr algn="ctr"/>
            <a:r>
              <a:rPr lang="pt-BR" sz="14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The </a:t>
            </a:r>
            <a:r>
              <a:rPr lang="pt-BR" sz="14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reasons</a:t>
            </a:r>
            <a:r>
              <a:rPr lang="pt-BR" sz="14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4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that</a:t>
            </a:r>
            <a:r>
              <a:rPr lang="pt-BR" sz="14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make Macaé a </a:t>
            </a:r>
            <a:r>
              <a:rPr lang="pt-BR" sz="14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strategic</a:t>
            </a:r>
            <a:r>
              <a:rPr lang="pt-BR" sz="14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hub for </a:t>
            </a:r>
            <a:r>
              <a:rPr lang="pt-BR" sz="14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the</a:t>
            </a:r>
            <a:r>
              <a:rPr lang="pt-BR" sz="14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4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Oil</a:t>
            </a:r>
            <a:r>
              <a:rPr lang="pt-BR" sz="14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, </a:t>
            </a:r>
            <a:r>
              <a:rPr lang="pt-BR" sz="14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Gas</a:t>
            </a:r>
            <a:r>
              <a:rPr lang="pt-BR" sz="14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4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and</a:t>
            </a:r>
            <a:endParaRPr lang="pt-BR" sz="1400" b="1" i="1" dirty="0">
              <a:solidFill>
                <a:schemeClr val="bg1">
                  <a:lumMod val="95000"/>
                </a:schemeClr>
              </a:solidFill>
              <a:latin typeface="Barlow" pitchFamily="2" charset="77"/>
            </a:endParaRPr>
          </a:p>
          <a:p>
            <a:pPr algn="ctr"/>
            <a:r>
              <a:rPr lang="pt-BR" sz="14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Fertilizer</a:t>
            </a:r>
            <a:r>
              <a:rPr lang="pt-BR" sz="14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industries in </a:t>
            </a:r>
            <a:r>
              <a:rPr lang="pt-BR" sz="14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Brazil</a:t>
            </a:r>
            <a:r>
              <a:rPr lang="pt-BR" sz="14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.</a:t>
            </a:r>
          </a:p>
          <a:p>
            <a:pPr algn="ctr"/>
            <a:endParaRPr lang="pt-BR" sz="2800" dirty="0">
              <a:solidFill>
                <a:schemeClr val="bg1">
                  <a:lumMod val="95000"/>
                </a:schemeClr>
              </a:solidFill>
              <a:latin typeface="Barlow" pitchFamily="2" charset="77"/>
            </a:endParaRPr>
          </a:p>
          <a:p>
            <a:pPr algn="ctr"/>
            <a:endParaRPr lang="pt-BR" sz="2800" dirty="0">
              <a:solidFill>
                <a:schemeClr val="bg1">
                  <a:lumMod val="95000"/>
                </a:schemeClr>
              </a:solidFill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67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:p15="http://schemas.microsoft.com/office/powerpoint/2012/main" xmlns:pr="smNativeData" xmlns="smNativeData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3FAB6A9-CABC-848C-1637-08B4D46F85A7}"/>
              </a:ext>
            </a:extLst>
          </p:cNvPr>
          <p:cNvSpPr txBox="1"/>
          <p:nvPr/>
        </p:nvSpPr>
        <p:spPr>
          <a:xfrm>
            <a:off x="480377" y="359569"/>
            <a:ext cx="2654894" cy="86177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Indústria de fertilizantes</a:t>
            </a:r>
          </a:p>
          <a:p>
            <a:pPr defTabSz="57150"/>
            <a:r>
              <a:rPr lang="pt-BR" sz="1400" b="1" i="1" dirty="0" err="1">
                <a:solidFill>
                  <a:schemeClr val="bg1"/>
                </a:solidFill>
                <a:latin typeface="Barlow" pitchFamily="2" charset="77"/>
              </a:rPr>
              <a:t>Fertilizer</a:t>
            </a:r>
            <a:r>
              <a:rPr lang="pt-BR" sz="14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400" b="1" i="1" dirty="0" err="1">
                <a:solidFill>
                  <a:schemeClr val="bg1"/>
                </a:solidFill>
                <a:latin typeface="Barlow" pitchFamily="2" charset="77"/>
              </a:rPr>
              <a:t>factory</a:t>
            </a:r>
            <a:endParaRPr lang="pt-BR" sz="1400" b="1" i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b="1" dirty="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9D15B72-5CDE-935E-DB53-9280E1BEF1A5}"/>
              </a:ext>
            </a:extLst>
          </p:cNvPr>
          <p:cNvSpPr txBox="1"/>
          <p:nvPr/>
        </p:nvSpPr>
        <p:spPr>
          <a:xfrm>
            <a:off x="480377" y="819239"/>
            <a:ext cx="4520565" cy="43242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57150"/>
            <a:endParaRPr lang="pt-BR" sz="11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100" b="1" dirty="0">
                <a:solidFill>
                  <a:srgbClr val="FFFF00"/>
                </a:solidFill>
                <a:latin typeface="Barlow" pitchFamily="2" charset="77"/>
              </a:rPr>
              <a:t>1,300,000 toneladas de ureia (N) – 11% da demanda nacional;</a:t>
            </a:r>
          </a:p>
          <a:p>
            <a:pPr defTabSz="57150"/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1,300,000 tons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urea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(N) – 11%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national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demand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;</a:t>
            </a:r>
          </a:p>
          <a:p>
            <a:pPr defTabSz="57150"/>
            <a:endParaRPr lang="pt-BR" sz="11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100" b="1" dirty="0">
                <a:solidFill>
                  <a:srgbClr val="FFFF00"/>
                </a:solidFill>
                <a:latin typeface="Barlow" pitchFamily="2" charset="77"/>
              </a:rPr>
              <a:t>3,2 Mm³/dia de consumo de gás natural;</a:t>
            </a:r>
          </a:p>
          <a:p>
            <a:pPr defTabSz="57150"/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3.2 Mm3/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day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natural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gas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consumption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;</a:t>
            </a:r>
          </a:p>
          <a:p>
            <a:pPr defTabSz="57150"/>
            <a:endParaRPr lang="pt-BR" sz="11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100" b="1" dirty="0">
                <a:solidFill>
                  <a:srgbClr val="FFFF00"/>
                </a:solidFill>
                <a:latin typeface="Barlow" pitchFamily="2" charset="77"/>
              </a:rPr>
              <a:t>USD 2,3 bilhões em investimento;</a:t>
            </a:r>
          </a:p>
          <a:p>
            <a:pPr defTabSz="57150"/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USD 2.3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billion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in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investment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;</a:t>
            </a:r>
          </a:p>
          <a:p>
            <a:pPr defTabSz="57150"/>
            <a:endParaRPr lang="pt-BR" sz="11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100" b="1" dirty="0">
                <a:solidFill>
                  <a:srgbClr val="FFFF00"/>
                </a:solidFill>
                <a:latin typeface="Barlow" pitchFamily="2" charset="77"/>
              </a:rPr>
              <a:t>Geração de Empregos</a:t>
            </a:r>
          </a:p>
          <a:p>
            <a:pPr defTabSz="57150"/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Job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Creation</a:t>
            </a:r>
            <a:endParaRPr lang="pt-BR" sz="1100" b="1" i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sz="11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100" b="1" dirty="0">
                <a:solidFill>
                  <a:srgbClr val="FFFF00"/>
                </a:solidFill>
                <a:latin typeface="Barlow" pitchFamily="2" charset="77"/>
              </a:rPr>
              <a:t>5.000 a 7.000 empregos diretos na fase de construção;</a:t>
            </a:r>
          </a:p>
          <a:p>
            <a:pPr defTabSz="57150"/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5000-7000 direct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jobs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in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construction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phase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;</a:t>
            </a:r>
          </a:p>
          <a:p>
            <a:pPr defTabSz="57150"/>
            <a:endParaRPr lang="pt-BR" sz="11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100" b="1" dirty="0">
                <a:solidFill>
                  <a:srgbClr val="FFFF00"/>
                </a:solidFill>
                <a:latin typeface="Barlow" pitchFamily="2" charset="77"/>
              </a:rPr>
              <a:t>400 a 600 empregos diretos na fase de operação.</a:t>
            </a:r>
          </a:p>
          <a:p>
            <a:pPr defTabSz="57150"/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400-600 direct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jobs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in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operation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phase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.</a:t>
            </a:r>
          </a:p>
          <a:p>
            <a:pPr defTabSz="57150"/>
            <a:endParaRPr lang="pt-BR" sz="11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100" b="1" dirty="0">
                <a:solidFill>
                  <a:srgbClr val="FFFF00"/>
                </a:solidFill>
                <a:latin typeface="Barlow" pitchFamily="2" charset="77"/>
              </a:rPr>
              <a:t>Quando o EVTE será finalizado será realizada a chamada</a:t>
            </a:r>
          </a:p>
          <a:p>
            <a:pPr defTabSz="57150"/>
            <a:r>
              <a:rPr lang="pt-BR" sz="1100" b="1" dirty="0">
                <a:solidFill>
                  <a:srgbClr val="FFFF00"/>
                </a:solidFill>
                <a:latin typeface="Barlow" pitchFamily="2" charset="77"/>
              </a:rPr>
              <a:t>pública para o projeto e construção (2025)</a:t>
            </a:r>
          </a:p>
          <a:p>
            <a:pPr defTabSz="57150"/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When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Technical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Economic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Feasibility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Study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(EVTE)</a:t>
            </a:r>
          </a:p>
          <a:p>
            <a:pPr defTabSz="57150"/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is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completed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, a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public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call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for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project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construction</a:t>
            </a:r>
            <a:endParaRPr lang="pt-BR" sz="1100" b="1" i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will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be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100" b="1" i="1" dirty="0" err="1">
                <a:solidFill>
                  <a:schemeClr val="bg1"/>
                </a:solidFill>
                <a:latin typeface="Barlow" pitchFamily="2" charset="77"/>
              </a:rPr>
              <a:t>held</a:t>
            </a:r>
            <a:r>
              <a:rPr lang="pt-BR" sz="1100" b="1" i="1" dirty="0">
                <a:solidFill>
                  <a:schemeClr val="bg1"/>
                </a:solidFill>
                <a:latin typeface="Barlow" pitchFamily="2" charset="77"/>
              </a:rPr>
              <a:t> (2025)</a:t>
            </a:r>
          </a:p>
          <a:p>
            <a:pPr defTabSz="57150"/>
            <a:endParaRPr lang="pt-BR" sz="1100" b="1" dirty="0">
              <a:solidFill>
                <a:schemeClr val="bg1"/>
              </a:solidFill>
              <a:latin typeface="Barlow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FC4DE5F-C3AF-8261-C155-0AE96056E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12" y="921385"/>
            <a:ext cx="2793911" cy="37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6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:p15="http://schemas.microsoft.com/office/powerpoint/2012/main" xmlns:pr="smNativeData" xmlns="smNativeData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6209D75-80A0-126C-A0CD-B0B4775F0772}"/>
              </a:ext>
            </a:extLst>
          </p:cNvPr>
          <p:cNvSpPr txBox="1"/>
          <p:nvPr/>
        </p:nvSpPr>
        <p:spPr>
          <a:xfrm>
            <a:off x="300989" y="336787"/>
            <a:ext cx="782129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57150"/>
            <a:r>
              <a:rPr lang="pt-BR" b="1" dirty="0">
                <a:solidFill>
                  <a:schemeClr val="bg1"/>
                </a:solidFill>
                <a:latin typeface="Barlow" pitchFamily="2" charset="77"/>
              </a:rPr>
              <a:t>Mapa de plantas fertilizantes de nitrogênio e projetos </a:t>
            </a:r>
            <a:r>
              <a:rPr lang="pt-BR" b="1" dirty="0" err="1">
                <a:solidFill>
                  <a:schemeClr val="bg1"/>
                </a:solidFill>
                <a:latin typeface="Barlow" pitchFamily="2" charset="77"/>
              </a:rPr>
              <a:t>Brazil</a:t>
            </a:r>
            <a:endParaRPr lang="pt-BR" b="1" dirty="0">
              <a:solidFill>
                <a:schemeClr val="bg1"/>
              </a:solidFill>
              <a:latin typeface="Barlow" pitchFamily="2" charset="77"/>
            </a:endParaRPr>
          </a:p>
          <a:p>
            <a:pPr algn="ctr" defTabSz="57150"/>
            <a:r>
              <a:rPr lang="pt-BR" b="1" dirty="0">
                <a:solidFill>
                  <a:schemeClr val="bg1"/>
                </a:solidFill>
                <a:latin typeface="Barlow" pitchFamily="2" charset="77"/>
              </a:rPr>
              <a:t>(MAPA/2024)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F10B580-E015-DFBE-2FD1-F9403E506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19" y="1208405"/>
            <a:ext cx="7058434" cy="36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="smNativeData" xmlns:pr="smNativeData" xmlns:p15="http://schemas.microsoft.com/office/powerpoint/2012/main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85822B7-DF05-F742-E660-311A7C9DB834}"/>
              </a:ext>
            </a:extLst>
          </p:cNvPr>
          <p:cNvSpPr txBox="1"/>
          <p:nvPr/>
        </p:nvSpPr>
        <p:spPr>
          <a:xfrm>
            <a:off x="480377" y="359569"/>
            <a:ext cx="2098651" cy="86177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Fábrica de Metanol</a:t>
            </a:r>
          </a:p>
          <a:p>
            <a:pPr defTabSz="57150"/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Methanol</a:t>
            </a:r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Factory</a:t>
            </a:r>
            <a:endParaRPr lang="pt-BR" sz="14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b="1" dirty="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5C1F50A-3787-1AE3-6141-8056328BDA45}"/>
              </a:ext>
            </a:extLst>
          </p:cNvPr>
          <p:cNvSpPr txBox="1"/>
          <p:nvPr/>
        </p:nvSpPr>
        <p:spPr>
          <a:xfrm>
            <a:off x="470412" y="993140"/>
            <a:ext cx="3731260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57150"/>
            <a:r>
              <a:rPr lang="pt-BR" sz="1000" dirty="0">
                <a:solidFill>
                  <a:srgbClr val="FFFF00"/>
                </a:solidFill>
                <a:latin typeface="Barlow" pitchFamily="2" charset="77"/>
              </a:rPr>
              <a:t>50% da demanda nacional seria atendida</a:t>
            </a:r>
          </a:p>
          <a:p>
            <a:pPr defTabSz="57150"/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900,000 tons/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year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 + 50%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national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demand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would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be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met</a:t>
            </a:r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sz="1000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dirty="0">
                <a:solidFill>
                  <a:srgbClr val="FFFF00"/>
                </a:solidFill>
                <a:latin typeface="Barlow" pitchFamily="2" charset="77"/>
              </a:rPr>
              <a:t>80% da demanda no Sul e Centro-Oeste</a:t>
            </a:r>
          </a:p>
          <a:p>
            <a:pPr defTabSz="57150"/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80%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demand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in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South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Midwest</a:t>
            </a:r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sz="1000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dirty="0">
                <a:solidFill>
                  <a:srgbClr val="FFFF00"/>
                </a:solidFill>
                <a:latin typeface="Barlow" pitchFamily="2" charset="77"/>
              </a:rPr>
              <a:t>2,7 Mm³/dia de consumo de gás natural</a:t>
            </a:r>
          </a:p>
          <a:p>
            <a:pPr defTabSz="57150"/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2.7 Mm3/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day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natural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gas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consumption</a:t>
            </a:r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sz="1000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dirty="0">
                <a:solidFill>
                  <a:srgbClr val="FFFF00"/>
                </a:solidFill>
                <a:latin typeface="Barlow" pitchFamily="2" charset="77"/>
              </a:rPr>
              <a:t>$1,0 bilhão em investimentos</a:t>
            </a:r>
          </a:p>
          <a:p>
            <a:pPr defTabSz="57150"/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$1.0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billion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in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investments</a:t>
            </a:r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dirty="0">
                <a:solidFill>
                  <a:srgbClr val="FFFF00"/>
                </a:solidFill>
                <a:latin typeface="Barlow" pitchFamily="2" charset="77"/>
              </a:rPr>
              <a:t>Cabotagem para os portos de Paranaguá e Santos</a:t>
            </a:r>
          </a:p>
          <a:p>
            <a:pPr defTabSz="57150"/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Cabotage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to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Paranaguá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Santos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port</a:t>
            </a:r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dirty="0">
                <a:solidFill>
                  <a:srgbClr val="FFFF00"/>
                </a:solidFill>
                <a:latin typeface="Barlow" pitchFamily="2" charset="77"/>
              </a:rPr>
              <a:t>Metanol é o combustível do futuro</a:t>
            </a:r>
          </a:p>
          <a:p>
            <a:pPr defTabSz="57150"/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Methanol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is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fuel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future</a:t>
            </a:r>
          </a:p>
          <a:p>
            <a:pPr defTabSz="57150"/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dirty="0">
                <a:solidFill>
                  <a:srgbClr val="FFFF00"/>
                </a:solidFill>
                <a:latin typeface="Barlow" pitchFamily="2" charset="77"/>
              </a:rPr>
              <a:t>Criação de empregos</a:t>
            </a:r>
          </a:p>
          <a:p>
            <a:pPr defTabSz="57150"/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Job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Creation</a:t>
            </a:r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dirty="0">
                <a:solidFill>
                  <a:srgbClr val="FFFF00"/>
                </a:solidFill>
                <a:latin typeface="Barlow" pitchFamily="2" charset="77"/>
              </a:rPr>
              <a:t>5.000 a 7.000 empregos diretos na fase de construção</a:t>
            </a:r>
          </a:p>
          <a:p>
            <a:pPr defTabSz="57150"/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5000-7000 direct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jobs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in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construction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phase</a:t>
            </a:r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dirty="0">
                <a:solidFill>
                  <a:srgbClr val="FFFF00"/>
                </a:solidFill>
                <a:latin typeface="Barlow" pitchFamily="2" charset="77"/>
              </a:rPr>
              <a:t>400 a 500 empregos diretos na fase de operação</a:t>
            </a:r>
          </a:p>
          <a:p>
            <a:pPr defTabSz="57150"/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400-500 direct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jobs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in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operation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phase</a:t>
            </a:r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8E99DDE-51F4-831F-37DD-AF87224E7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71" y="940812"/>
            <a:ext cx="2927486" cy="301517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E043C61-346F-74FE-A31A-AD6956F41C6E}"/>
              </a:ext>
            </a:extLst>
          </p:cNvPr>
          <p:cNvSpPr txBox="1"/>
          <p:nvPr/>
        </p:nvSpPr>
        <p:spPr>
          <a:xfrm>
            <a:off x="4221604" y="4078605"/>
            <a:ext cx="3554178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57150"/>
            <a:r>
              <a:rPr lang="pt-BR" sz="1000" b="1" dirty="0">
                <a:solidFill>
                  <a:srgbClr val="FFFF00"/>
                </a:solidFill>
                <a:latin typeface="Barlow" pitchFamily="2" charset="77"/>
              </a:rPr>
              <a:t>O Brasil importa 100% do metanol desde 2017</a:t>
            </a:r>
          </a:p>
          <a:p>
            <a:pPr algn="ctr" defTabSz="57150"/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Brazil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has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been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importing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100%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its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methanol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since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2017.</a:t>
            </a:r>
          </a:p>
        </p:txBody>
      </p:sp>
    </p:spTree>
    <p:extLst>
      <p:ext uri="{BB962C8B-B14F-4D97-AF65-F5344CB8AC3E}">
        <p14:creationId xmlns:p14="http://schemas.microsoft.com/office/powerpoint/2010/main" val="340944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:p15="http://schemas.microsoft.com/office/powerpoint/2012/main" xmlns:pr="smNativeData" xmlns="smNativeData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AA07BD6-6ECF-ECE1-382B-EA96B35D7918}"/>
              </a:ext>
            </a:extLst>
          </p:cNvPr>
          <p:cNvSpPr txBox="1"/>
          <p:nvPr/>
        </p:nvSpPr>
        <p:spPr>
          <a:xfrm>
            <a:off x="839152" y="634365"/>
            <a:ext cx="6508513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PT" sz="1400" dirty="0">
                <a:solidFill>
                  <a:srgbClr val="FFFF00"/>
                </a:solidFill>
                <a:latin typeface="Barlow Medium" pitchFamily="2" charset="77"/>
              </a:rPr>
              <a:t>Reunião do Conselho Brasileiro de Fertilizantes – Plano Brasileiro de Fertilizantes</a:t>
            </a:r>
            <a:endParaRPr lang="pt-BR" sz="1400" b="1" dirty="0">
              <a:solidFill>
                <a:srgbClr val="FFFF00"/>
              </a:solidFill>
              <a:latin typeface="Barlow Medium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6445E30-C5EF-89AC-8774-75DC7128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81" y="1064895"/>
            <a:ext cx="6773726" cy="337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="smNativeData" xmlns:pr="smNativeData" xmlns:p15="http://schemas.microsoft.com/office/powerpoint/2012/main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EEDBC2F-3763-5727-72D2-CE83D6740C42}"/>
              </a:ext>
            </a:extLst>
          </p:cNvPr>
          <p:cNvSpPr txBox="1"/>
          <p:nvPr/>
        </p:nvSpPr>
        <p:spPr>
          <a:xfrm>
            <a:off x="2485844" y="419100"/>
            <a:ext cx="345158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Planta Fertilizante de Nitrogênio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6CB657-061C-2F74-1D97-38ABBFBE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2" y="921385"/>
            <a:ext cx="6629457" cy="35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0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:p15="http://schemas.microsoft.com/office/powerpoint/2012/main" xmlns:pr="smNativeData" xmlns="smNativeData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0D1B906-6C97-C53E-83E9-461A3A2BF09E}"/>
              </a:ext>
            </a:extLst>
          </p:cNvPr>
          <p:cNvSpPr txBox="1"/>
          <p:nvPr/>
        </p:nvSpPr>
        <p:spPr>
          <a:xfrm>
            <a:off x="518652" y="578645"/>
            <a:ext cx="7175500" cy="38472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57150"/>
            <a:endParaRPr lang="pt-BR" b="1" dirty="0">
              <a:solidFill>
                <a:schemeClr val="bg1"/>
              </a:solidFill>
              <a:latin typeface="Barlow" pitchFamily="2" charset="77"/>
            </a:endParaRPr>
          </a:p>
          <a:p>
            <a:pPr algn="ctr" defTabSz="57150"/>
            <a:r>
              <a:rPr lang="pt-BR" sz="2000" b="1" dirty="0">
                <a:solidFill>
                  <a:srgbClr val="FFFF00"/>
                </a:solidFill>
                <a:latin typeface="Barlow" pitchFamily="2" charset="77"/>
              </a:rPr>
              <a:t>Macaé convida você a conhecer de perto as diversas oportunidades que a cidade oferece. </a:t>
            </a:r>
          </a:p>
          <a:p>
            <a:pPr algn="ctr" defTabSz="57150"/>
            <a:endParaRPr lang="pt-BR" sz="2000" b="1" dirty="0">
              <a:solidFill>
                <a:srgbClr val="FFFF00"/>
              </a:solidFill>
              <a:latin typeface="Barlow" pitchFamily="2" charset="77"/>
            </a:endParaRPr>
          </a:p>
          <a:p>
            <a:pPr algn="ctr" defTabSz="57150"/>
            <a:r>
              <a:rPr lang="pt-BR" sz="2000" b="1" dirty="0">
                <a:solidFill>
                  <a:srgbClr val="FFFF00"/>
                </a:solidFill>
                <a:latin typeface="Barlow" pitchFamily="2" charset="77"/>
              </a:rPr>
              <a:t>Descubra como Macaé pode ser o próximo destino ideal para seus investimentos e  parcerias estratégicas.</a:t>
            </a:r>
          </a:p>
          <a:p>
            <a:pPr algn="ctr" defTabSz="57150"/>
            <a:endParaRPr lang="pt-BR" dirty="0">
              <a:solidFill>
                <a:schemeClr val="bg1"/>
              </a:solidFill>
              <a:latin typeface="Barlow" pitchFamily="2" charset="77"/>
            </a:endParaRPr>
          </a:p>
          <a:p>
            <a:pPr algn="ctr" defTabSz="57150"/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Macaé invites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you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to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discover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up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close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diverse</a:t>
            </a:r>
            <a:endParaRPr lang="pt-BR" i="1" dirty="0">
              <a:solidFill>
                <a:schemeClr val="bg1"/>
              </a:solidFill>
              <a:latin typeface="Barlow" pitchFamily="2" charset="77"/>
            </a:endParaRPr>
          </a:p>
          <a:p>
            <a:pPr algn="ctr" defTabSz="57150"/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opportunities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city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has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to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offer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.</a:t>
            </a:r>
          </a:p>
          <a:p>
            <a:pPr algn="ctr" defTabSz="57150"/>
            <a:endParaRPr lang="pt-BR" i="1" dirty="0">
              <a:solidFill>
                <a:schemeClr val="bg1"/>
              </a:solidFill>
              <a:latin typeface="Barlow" pitchFamily="2" charset="77"/>
            </a:endParaRPr>
          </a:p>
          <a:p>
            <a:pPr algn="ctr" defTabSz="57150"/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Uncover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how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Macaé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can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be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next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ideal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destination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</a:p>
          <a:p>
            <a:pPr algn="ctr" defTabSz="57150"/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to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your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strategic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investments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Barlow" pitchFamily="2" charset="77"/>
              </a:rPr>
              <a:t>partnerships</a:t>
            </a:r>
            <a:r>
              <a:rPr lang="pt-BR" i="1" dirty="0">
                <a:solidFill>
                  <a:schemeClr val="bg1"/>
                </a:solidFill>
                <a:latin typeface="Barlow" pitchFamily="2" charset="77"/>
              </a:rPr>
              <a:t>.</a:t>
            </a:r>
          </a:p>
          <a:p>
            <a:pPr algn="ctr" defTabSz="57150"/>
            <a:endParaRPr lang="pt-BR" dirty="0">
              <a:solidFill>
                <a:schemeClr val="bg1"/>
              </a:solidFill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742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="smNativeData" xmlns:pr="smNativeData" xmlns:p15="http://schemas.microsoft.com/office/powerpoint/2012/main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4B7E5CFA-8F4D-4762-A56B-AC222BD2F589}"/>
              </a:ext>
            </a:extLst>
          </p:cNvPr>
          <p:cNvSpPr txBox="1"/>
          <p:nvPr/>
        </p:nvSpPr>
        <p:spPr>
          <a:xfrm>
            <a:off x="1671599" y="2643505"/>
            <a:ext cx="5143072" cy="328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"/>
              </a:lnSpc>
            </a:pPr>
            <a:r>
              <a:rPr lang="en-US" sz="6000" b="1" dirty="0">
                <a:solidFill>
                  <a:srgbClr val="CCF332"/>
                </a:solidFill>
                <a:latin typeface="Barlow ExtraBold"/>
                <a:ea typeface="Barlow Ultra-Bold Italics"/>
                <a:cs typeface="Barlow Ultra-Bold Italics"/>
                <a:sym typeface="Barlow Ultra-Bold Italics"/>
              </a:rPr>
              <a:t>OBRIGADO!</a:t>
            </a:r>
            <a:r>
              <a:rPr lang="en-US" sz="6000" b="1" dirty="0">
                <a:solidFill>
                  <a:srgbClr val="FFFFFF"/>
                </a:solidFill>
                <a:latin typeface="Barlow ExtraBold"/>
                <a:ea typeface="Barlow Ultra-Bold Italics"/>
                <a:cs typeface="Barlow Ultra-Bold Italics"/>
                <a:sym typeface="Barlow Ultra-Bold Italics"/>
              </a:rPr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B6C1CD4-1630-855E-367F-7EDD29A6FD04}"/>
              </a:ext>
            </a:extLst>
          </p:cNvPr>
          <p:cNvSpPr txBox="1"/>
          <p:nvPr/>
        </p:nvSpPr>
        <p:spPr>
          <a:xfrm>
            <a:off x="273408" y="3002280"/>
            <a:ext cx="787211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57150"/>
            <a:r>
              <a:rPr lang="pt-BR" b="1" dirty="0">
                <a:solidFill>
                  <a:schemeClr val="bg1"/>
                </a:solidFill>
                <a:latin typeface="Barlow" pitchFamily="2" charset="77"/>
              </a:rPr>
              <a:t>Secretaria de Desenvolvimento Econômico, Trabalho e Renda de Macaé</a:t>
            </a:r>
          </a:p>
          <a:p>
            <a:pPr algn="ctr" defTabSz="57150"/>
            <a:r>
              <a:rPr lang="pt-BR" dirty="0">
                <a:solidFill>
                  <a:schemeClr val="bg1"/>
                </a:solidFill>
                <a:latin typeface="Barlow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desenvolvimentoeconomico@macae.rj.gov.br</a:t>
            </a:r>
            <a:endParaRPr lang="pt-BR" dirty="0">
              <a:solidFill>
                <a:schemeClr val="bg1"/>
              </a:solidFill>
              <a:latin typeface="Barlow" pitchFamily="2" charset="77"/>
            </a:endParaRPr>
          </a:p>
          <a:p>
            <a:pPr algn="ctr" defTabSz="57150"/>
            <a:r>
              <a:rPr lang="pt-BR" dirty="0">
                <a:solidFill>
                  <a:schemeClr val="bg1"/>
                </a:solidFill>
                <a:latin typeface="Barlow" pitchFamily="2" charset="77"/>
              </a:rPr>
              <a:t> +55 22 2796-1697</a:t>
            </a:r>
          </a:p>
        </p:txBody>
      </p:sp>
    </p:spTree>
    <p:extLst>
      <p:ext uri="{BB962C8B-B14F-4D97-AF65-F5344CB8AC3E}">
        <p14:creationId xmlns:p14="http://schemas.microsoft.com/office/powerpoint/2010/main" val="3953247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140498-3E7D-B988-96DF-50BDD5F4B321}"/>
              </a:ext>
            </a:extLst>
          </p:cNvPr>
          <p:cNvSpPr txBox="1"/>
          <p:nvPr/>
        </p:nvSpPr>
        <p:spPr>
          <a:xfrm>
            <a:off x="480377" y="359569"/>
            <a:ext cx="5644494" cy="86177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B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Capacidade instalada para tratamento de gás no Brasil</a:t>
            </a:r>
          </a:p>
          <a:p>
            <a:pPr defTabSz="57150"/>
            <a:r>
              <a:rPr lang="pt-BR" sz="1400" b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Gas</a:t>
            </a:r>
            <a:r>
              <a:rPr lang="pt-BR" sz="1400" b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400" b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Treatment</a:t>
            </a:r>
            <a:r>
              <a:rPr lang="pt-BR" sz="1400" b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400" b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Capacity</a:t>
            </a:r>
            <a:endParaRPr lang="pt-BR" sz="1400" b="1" dirty="0">
              <a:solidFill>
                <a:schemeClr val="bg1">
                  <a:lumMod val="95000"/>
                </a:schemeClr>
              </a:solidFill>
              <a:latin typeface="Barlow" pitchFamily="2" charset="77"/>
            </a:endParaRPr>
          </a:p>
          <a:p>
            <a:pPr defTabSz="57150"/>
            <a:endParaRPr lang="pt-BR" dirty="0">
              <a:solidFill>
                <a:schemeClr val="bg1">
                  <a:lumMod val="95000"/>
                </a:schemeClr>
              </a:solidFill>
              <a:latin typeface="Barlow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94680B-CBEE-E71E-D763-39ACBB750A5C}"/>
              </a:ext>
            </a:extLst>
          </p:cNvPr>
          <p:cNvSpPr txBox="1"/>
          <p:nvPr/>
        </p:nvSpPr>
        <p:spPr>
          <a:xfrm>
            <a:off x="480377" y="1567180"/>
            <a:ext cx="4474302" cy="2185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57150"/>
            <a:r>
              <a:rPr lang="pt-BR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Macaé possui a maior capacidade instalada</a:t>
            </a:r>
          </a:p>
          <a:p>
            <a:pPr defTabSz="57150"/>
            <a:r>
              <a:rPr lang="pt-BR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para tratamento do gás no Brasil.</a:t>
            </a:r>
          </a:p>
          <a:p>
            <a:pPr defTabSz="57150"/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Macaé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boasts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the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largest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installed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capacity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for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gas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treatment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in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Brazil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.</a:t>
            </a:r>
          </a:p>
          <a:p>
            <a:pPr defTabSz="57150"/>
            <a:endParaRPr lang="pt-BR" sz="1200" b="1" dirty="0">
              <a:solidFill>
                <a:schemeClr val="bg1">
                  <a:lumMod val="95000"/>
                </a:schemeClr>
              </a:solidFill>
              <a:latin typeface="Barlow" pitchFamily="2" charset="77"/>
            </a:endParaRPr>
          </a:p>
          <a:p>
            <a:pPr defTabSz="57150"/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Destaque para a UPGN (Unidade de Processamento de Gás</a:t>
            </a:r>
          </a:p>
          <a:p>
            <a:pPr defTabSz="57150"/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Natural) de Cabiúnas, a maior do país.</a:t>
            </a:r>
          </a:p>
          <a:p>
            <a:pPr defTabSz="57150"/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Highlighting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the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Cabiúnas UPGN (Natural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Gas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Processing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Unit),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the</a:t>
            </a:r>
            <a:endParaRPr lang="pt-BR" sz="1000" b="1" i="1" dirty="0">
              <a:solidFill>
                <a:schemeClr val="bg1">
                  <a:lumMod val="95000"/>
                </a:schemeClr>
              </a:solidFill>
              <a:latin typeface="Barlow" pitchFamily="2" charset="77"/>
            </a:endParaRPr>
          </a:p>
          <a:p>
            <a:pPr defTabSz="57150"/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country's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largest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.</a:t>
            </a:r>
          </a:p>
          <a:p>
            <a:pPr defTabSz="57150"/>
            <a:endParaRPr lang="pt-BR" sz="1200" b="1" dirty="0">
              <a:solidFill>
                <a:schemeClr val="bg1">
                  <a:lumMod val="95000"/>
                </a:schemeClr>
              </a:solidFill>
              <a:latin typeface="Barlow" pitchFamily="2" charset="77"/>
            </a:endParaRPr>
          </a:p>
          <a:p>
            <a:pPr defTabSz="57150"/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Informações sobre a nova UPGN </a:t>
            </a:r>
            <a:r>
              <a:rPr lang="pt-BR" sz="1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Vagflex</a:t>
            </a:r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 em fase de instalação.</a:t>
            </a:r>
          </a:p>
          <a:p>
            <a:pPr defTabSz="57150"/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Information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on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the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new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Vagflex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UPGN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currently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under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construction</a:t>
            </a:r>
            <a:r>
              <a:rPr lang="pt-BR" sz="1000" b="1" i="1" dirty="0">
                <a:solidFill>
                  <a:schemeClr val="bg1">
                    <a:lumMod val="95000"/>
                  </a:schemeClr>
                </a:solidFill>
                <a:latin typeface="Barlow" pitchFamily="2" charset="77"/>
              </a:rPr>
              <a:t>.</a:t>
            </a:r>
          </a:p>
          <a:p>
            <a:pPr defTabSz="57150"/>
            <a:endParaRPr lang="pt-BR" sz="1200" dirty="0">
              <a:solidFill>
                <a:schemeClr val="bg1">
                  <a:lumMod val="95000"/>
                </a:schemeClr>
              </a:solidFill>
              <a:latin typeface="Barlow" pitchFamily="2" charset="77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35A733B-8621-BFED-F3B1-49B8C0CA1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345" y="1347448"/>
            <a:ext cx="3532930" cy="234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:p15="http://schemas.microsoft.com/office/powerpoint/2012/main" xmlns:pr="smNativeData" xmlns="smNativeData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442B9C0-B6C7-4398-99CA-DB7F9DB02698}"/>
              </a:ext>
            </a:extLst>
          </p:cNvPr>
          <p:cNvSpPr txBox="1"/>
          <p:nvPr/>
        </p:nvSpPr>
        <p:spPr>
          <a:xfrm>
            <a:off x="480377" y="359569"/>
            <a:ext cx="2140330" cy="86177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B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" pitchFamily="2" charset="77"/>
              </a:rPr>
              <a:t>Geração de Energia</a:t>
            </a:r>
          </a:p>
          <a:p>
            <a:pPr defTabSz="57150"/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Energy Generation</a:t>
            </a:r>
          </a:p>
          <a:p>
            <a:pPr defTabSz="57150"/>
            <a:endParaRPr lang="pt-BR" dirty="0">
              <a:latin typeface="Barlow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32DAC54-62FA-63C4-50F4-9AF8C7C94957}"/>
              </a:ext>
            </a:extLst>
          </p:cNvPr>
          <p:cNvSpPr txBox="1"/>
          <p:nvPr/>
        </p:nvSpPr>
        <p:spPr>
          <a:xfrm>
            <a:off x="395538" y="1554469"/>
            <a:ext cx="4474302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57150"/>
            <a:r>
              <a:rPr lang="pt-BR" sz="1200" b="1" dirty="0">
                <a:solidFill>
                  <a:srgbClr val="FFFF00"/>
                </a:solidFill>
                <a:latin typeface="Barlow" pitchFamily="2" charset="77"/>
              </a:rPr>
              <a:t>Macaé se destaca pela sua grande geração de energia, tanto</a:t>
            </a:r>
          </a:p>
          <a:p>
            <a:pPr defTabSz="57150"/>
            <a:r>
              <a:rPr lang="pt-BR" sz="1200" b="1" dirty="0">
                <a:solidFill>
                  <a:srgbClr val="FFFF00"/>
                </a:solidFill>
                <a:latin typeface="Barlow" pitchFamily="2" charset="77"/>
              </a:rPr>
              <a:t>de fontes fósseis quanto renováveis.</a:t>
            </a:r>
          </a:p>
          <a:p>
            <a:pPr defTabSz="57150"/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Macaé stands out for its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substantial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energy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generation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,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from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both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fóssil</a:t>
            </a:r>
          </a:p>
          <a:p>
            <a:pPr defTabSz="57150"/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renewable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sources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.</a:t>
            </a:r>
          </a:p>
          <a:p>
            <a:pPr defTabSz="57150"/>
            <a:endParaRPr lang="pt-BR" sz="12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sz="12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200" b="1" dirty="0">
                <a:solidFill>
                  <a:srgbClr val="FFFF00"/>
                </a:solidFill>
                <a:latin typeface="Barlow" pitchFamily="2" charset="77"/>
              </a:rPr>
              <a:t>Redes de dutos saindo de Macaé para as regiões Nordeste e Sudeste.</a:t>
            </a:r>
          </a:p>
          <a:p>
            <a:pPr defTabSz="57150"/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Pipeline networks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departing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Macaé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towards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Northeast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Southeast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regions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.</a:t>
            </a:r>
          </a:p>
          <a:p>
            <a:pPr defTabSz="57150"/>
            <a:endParaRPr lang="pt-BR" sz="1200" b="1" dirty="0">
              <a:latin typeface="Barlow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3E6490A-D805-C257-DDFF-DE6C8930A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475" y="1423670"/>
            <a:ext cx="36068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="smNativeData" xmlns:pr="smNativeData" xmlns:p15="http://schemas.microsoft.com/office/powerpoint/2012/main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3564F1E-E2A7-4879-0254-F6E11854E2F1}"/>
              </a:ext>
            </a:extLst>
          </p:cNvPr>
          <p:cNvSpPr txBox="1"/>
          <p:nvPr/>
        </p:nvSpPr>
        <p:spPr>
          <a:xfrm>
            <a:off x="480377" y="359569"/>
            <a:ext cx="4294765" cy="86177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Acesso ao mar e infraestrutura portuária</a:t>
            </a:r>
          </a:p>
          <a:p>
            <a:pPr defTabSz="57150"/>
            <a:r>
              <a:rPr lang="pt-BR" sz="1400" b="1" i="1" dirty="0">
                <a:solidFill>
                  <a:schemeClr val="bg1"/>
                </a:solidFill>
                <a:latin typeface="Barlow" pitchFamily="2" charset="77"/>
              </a:rPr>
              <a:t>Sea Access </a:t>
            </a:r>
            <a:r>
              <a:rPr lang="pt-BR" sz="1400" b="1" i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4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400" b="1" i="1" dirty="0" err="1">
                <a:solidFill>
                  <a:schemeClr val="bg1"/>
                </a:solidFill>
                <a:latin typeface="Barlow" pitchFamily="2" charset="77"/>
              </a:rPr>
              <a:t>Port</a:t>
            </a:r>
            <a:r>
              <a:rPr lang="pt-BR" sz="14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400" b="1" i="1" dirty="0" err="1">
                <a:solidFill>
                  <a:schemeClr val="bg1"/>
                </a:solidFill>
                <a:latin typeface="Barlow" pitchFamily="2" charset="77"/>
              </a:rPr>
              <a:t>Infrastructure</a:t>
            </a:r>
            <a:endParaRPr lang="pt-BR" sz="1400" b="1" i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b="1" dirty="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973751B-CFB5-8481-7602-4A0622CD9CB6}"/>
              </a:ext>
            </a:extLst>
          </p:cNvPr>
          <p:cNvSpPr txBox="1"/>
          <p:nvPr/>
        </p:nvSpPr>
        <p:spPr>
          <a:xfrm>
            <a:off x="480377" y="1325255"/>
            <a:ext cx="4474302" cy="27392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57150"/>
            <a:endParaRPr lang="pt-BR" sz="12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Macaé conta com o acesso ao mar por meio</a:t>
            </a: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dos portos, incluindo o Porto do Açu.</a:t>
            </a:r>
          </a:p>
          <a:p>
            <a:pPr defTabSz="57150"/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Macaé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enjoys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access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to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sea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through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its</a:t>
            </a:r>
          </a:p>
          <a:p>
            <a:pPr defTabSz="57150"/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ports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,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including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Port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Açu.</a:t>
            </a:r>
          </a:p>
          <a:p>
            <a:pPr defTabSz="57150"/>
            <a:endParaRPr lang="pt-BR" sz="12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Destaque para a montagem do TEPOR</a:t>
            </a: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(Terminal de Petróleo e Óleo).</a:t>
            </a:r>
          </a:p>
          <a:p>
            <a:pPr defTabSz="57150"/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Emphasis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on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assembly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TEPOR</a:t>
            </a:r>
          </a:p>
          <a:p>
            <a:pPr defTabSz="57150"/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(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Oil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Petroleum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Terminal).</a:t>
            </a:r>
          </a:p>
          <a:p>
            <a:pPr defTabSz="57150"/>
            <a:endParaRPr lang="pt-BR" sz="1200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Novas linhas de gás natural chegando do mar.</a:t>
            </a:r>
          </a:p>
          <a:p>
            <a:pPr defTabSz="57150"/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New natural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gas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pipelines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arriving</a:t>
            </a:r>
            <a:endParaRPr lang="pt-BR" sz="10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from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dirty="0">
                <a:solidFill>
                  <a:schemeClr val="bg1"/>
                </a:solidFill>
                <a:latin typeface="Barlow" pitchFamily="2" charset="77"/>
              </a:rPr>
              <a:t> sea.</a:t>
            </a:r>
          </a:p>
          <a:p>
            <a:pPr defTabSz="57150"/>
            <a:endParaRPr lang="pt-BR" sz="1200" dirty="0">
              <a:solidFill>
                <a:schemeClr val="bg1"/>
              </a:solidFill>
              <a:latin typeface="Barlow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3E984BD-5D81-D765-7009-4D846AB3D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095" y="1236863"/>
            <a:ext cx="4414632" cy="264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:p15="http://schemas.microsoft.com/office/powerpoint/2012/main" xmlns:pr="smNativeData" xmlns="smNativeData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0798E9E-E878-F2A1-ABF6-7FAD19251D3C}"/>
              </a:ext>
            </a:extLst>
          </p:cNvPr>
          <p:cNvSpPr txBox="1"/>
          <p:nvPr/>
        </p:nvSpPr>
        <p:spPr>
          <a:xfrm>
            <a:off x="480377" y="359569"/>
            <a:ext cx="2860078" cy="86177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Bacia hidrográfica robusta</a:t>
            </a:r>
          </a:p>
          <a:p>
            <a:pPr defTabSz="57150"/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Hydrological</a:t>
            </a:r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Basin</a:t>
            </a:r>
            <a:endParaRPr lang="pt-BR" sz="14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b="1" dirty="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983070D-D44A-699A-DD28-D2DFF991CE60}"/>
              </a:ext>
            </a:extLst>
          </p:cNvPr>
          <p:cNvSpPr txBox="1"/>
          <p:nvPr/>
        </p:nvSpPr>
        <p:spPr>
          <a:xfrm>
            <a:off x="480377" y="2069465"/>
            <a:ext cx="447430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57150"/>
            <a:endParaRPr lang="pt-BR" sz="12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Macaé possui uma bacia hidrográfica robusta,</a:t>
            </a: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Importante para o setor industrial</a:t>
            </a:r>
          </a:p>
          <a:p>
            <a:pPr defTabSz="57150"/>
            <a:endParaRPr lang="pt-BR" sz="1200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Macaé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possesses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a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robust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hydrological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basin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, crucial</a:t>
            </a:r>
          </a:p>
          <a:p>
            <a:pPr defTabSz="57150"/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for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industrial sector.</a:t>
            </a:r>
          </a:p>
          <a:p>
            <a:pPr defTabSz="57150"/>
            <a:endParaRPr lang="pt-BR" sz="1200" dirty="0">
              <a:solidFill>
                <a:schemeClr val="bg1"/>
              </a:solidFill>
              <a:latin typeface="Barlow" pitchFamily="2" charset="77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364BEE-7BA1-AB19-3415-3BC6E7859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639" y="1221343"/>
            <a:ext cx="4359636" cy="307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="smNativeData" xmlns:pr="smNativeData" xmlns:p15="http://schemas.microsoft.com/office/powerpoint/2012/main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3EAC441-AC18-99F8-19F1-9FB05EFD22A8}"/>
              </a:ext>
            </a:extLst>
          </p:cNvPr>
          <p:cNvSpPr txBox="1"/>
          <p:nvPr/>
        </p:nvSpPr>
        <p:spPr>
          <a:xfrm>
            <a:off x="480377" y="359569"/>
            <a:ext cx="4732386" cy="86177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Malha rodoviária e mão de obra especializada</a:t>
            </a:r>
          </a:p>
          <a:p>
            <a:pPr defTabSz="57150"/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Road Network </a:t>
            </a:r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Specialized</a:t>
            </a:r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Workforce</a:t>
            </a:r>
            <a:endParaRPr lang="pt-BR" sz="14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endParaRPr lang="pt-BR" b="1" dirty="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09F21D-0207-DBFB-5233-10A318C0AFF4}"/>
              </a:ext>
            </a:extLst>
          </p:cNvPr>
          <p:cNvSpPr txBox="1"/>
          <p:nvPr/>
        </p:nvSpPr>
        <p:spPr>
          <a:xfrm>
            <a:off x="480377" y="1710690"/>
            <a:ext cx="3803015" cy="18774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57150"/>
            <a:endParaRPr lang="pt-BR" sz="1200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A BR-101, a maior rodovia do </a:t>
            </a:r>
            <a:r>
              <a:rPr lang="pt-BR" sz="1200" dirty="0" err="1">
                <a:solidFill>
                  <a:srgbClr val="FFFF00"/>
                </a:solidFill>
                <a:latin typeface="Barlow" pitchFamily="2" charset="77"/>
              </a:rPr>
              <a:t>Brasil,corta</a:t>
            </a:r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 Macaé</a:t>
            </a: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de norte a sul.</a:t>
            </a:r>
          </a:p>
          <a:p>
            <a:pPr defTabSz="57150"/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The BR-101,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Brazil's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largest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highway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,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cuts</a:t>
            </a:r>
            <a:endParaRPr lang="pt-BR" sz="1000" i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through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Macaé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north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to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south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.</a:t>
            </a:r>
          </a:p>
          <a:p>
            <a:pPr defTabSz="57150"/>
            <a:endParaRPr lang="pt-BR" sz="1200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Macaé possui mão de obra especializada para atender</a:t>
            </a: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O setor de Petróleo, Gás e Indústria de Fertilizantes.</a:t>
            </a:r>
          </a:p>
          <a:p>
            <a:pPr defTabSz="57150"/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Macaé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boasts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a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specialized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workforce</a:t>
            </a:r>
            <a:endParaRPr lang="pt-BR" sz="1000" i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to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serve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Oil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,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Gas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Fertilizer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industries.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C77250C-2F0B-3F9E-E214-879B866CA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87" y="1285707"/>
            <a:ext cx="3833688" cy="255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:p15="http://schemas.microsoft.com/office/powerpoint/2012/main" xmlns:pr="smNativeData" xmlns="smNativeData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90A8858-02B2-887B-394E-E426946636BB}"/>
              </a:ext>
            </a:extLst>
          </p:cNvPr>
          <p:cNvSpPr txBox="1"/>
          <p:nvPr/>
        </p:nvSpPr>
        <p:spPr>
          <a:xfrm>
            <a:off x="480377" y="359569"/>
            <a:ext cx="4451860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Focus </a:t>
            </a:r>
            <a:r>
              <a:rPr lang="pt-BR" b="1" dirty="0" err="1">
                <a:solidFill>
                  <a:srgbClr val="FFFF00"/>
                </a:solidFill>
                <a:latin typeface="Barlow" pitchFamily="2" charset="77"/>
              </a:rPr>
              <a:t>on</a:t>
            </a:r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 </a:t>
            </a:r>
            <a:r>
              <a:rPr lang="pt-BR" b="1" dirty="0" err="1">
                <a:solidFill>
                  <a:srgbClr val="FFFF00"/>
                </a:solidFill>
                <a:latin typeface="Barlow" pitchFamily="2" charset="77"/>
              </a:rPr>
              <a:t>Logistics</a:t>
            </a:r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 </a:t>
            </a:r>
            <a:r>
              <a:rPr lang="pt-BR" b="1" dirty="0" err="1">
                <a:solidFill>
                  <a:srgbClr val="FFFF00"/>
                </a:solidFill>
                <a:latin typeface="Barlow" pitchFamily="2" charset="77"/>
              </a:rPr>
              <a:t>and</a:t>
            </a:r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 </a:t>
            </a:r>
            <a:r>
              <a:rPr lang="pt-BR" b="1" dirty="0" err="1">
                <a:solidFill>
                  <a:srgbClr val="FFFF00"/>
                </a:solidFill>
                <a:latin typeface="Barlow" pitchFamily="2" charset="77"/>
              </a:rPr>
              <a:t>Reindustrialization</a:t>
            </a:r>
            <a:endParaRPr lang="pt-BR" b="1" dirty="0">
              <a:solidFill>
                <a:srgbClr val="FFFF00"/>
              </a:solidFill>
              <a:latin typeface="Barlow" pitchFamily="2" charset="77"/>
            </a:endParaRPr>
          </a:p>
          <a:p>
            <a:pPr defTabSz="57150"/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Foco na logística e reindustrialização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62F5CD6-BADD-7E20-9910-8967E7DCB923}"/>
              </a:ext>
            </a:extLst>
          </p:cNvPr>
          <p:cNvSpPr txBox="1"/>
          <p:nvPr/>
        </p:nvSpPr>
        <p:spPr>
          <a:xfrm>
            <a:off x="480377" y="1925955"/>
            <a:ext cx="380301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57150"/>
            <a:endParaRPr lang="pt-BR" sz="12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O estado do Rio de Janeiro está voltado ao aumento da capacidade logística e reindustrialização</a:t>
            </a:r>
          </a:p>
          <a:p>
            <a:pPr defTabSz="57150"/>
            <a:endParaRPr lang="pt-BR" sz="1200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The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state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Rio de Janeiro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is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focused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on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enhancing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logistics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capacity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reindustrialization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. </a:t>
            </a:r>
          </a:p>
          <a:p>
            <a:pPr defTabSz="57150"/>
            <a:endParaRPr lang="pt-BR" sz="1200" dirty="0">
              <a:solidFill>
                <a:schemeClr val="bg1"/>
              </a:solidFill>
              <a:latin typeface="Barlow" pitchFamily="2" charset="77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1FD8DC4-07CF-011B-ECE6-70CF2F584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85" y="1366803"/>
            <a:ext cx="3997737" cy="24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="smNativeData" xmlns:pr="smNativeData" xmlns:p15="http://schemas.microsoft.com/office/powerpoint/2012/main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DB155B1-0033-F7EE-3DFF-34B85A36FF79}"/>
              </a:ext>
            </a:extLst>
          </p:cNvPr>
          <p:cNvSpPr txBox="1"/>
          <p:nvPr/>
        </p:nvSpPr>
        <p:spPr>
          <a:xfrm>
            <a:off x="480377" y="359569"/>
            <a:ext cx="421140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BR" b="1" dirty="0" err="1">
                <a:solidFill>
                  <a:srgbClr val="FFFF00"/>
                </a:solidFill>
                <a:latin typeface="Barlow" pitchFamily="2" charset="77"/>
              </a:rPr>
              <a:t>Agricultural</a:t>
            </a:r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 </a:t>
            </a:r>
            <a:r>
              <a:rPr lang="pt-BR" b="1" dirty="0" err="1">
                <a:solidFill>
                  <a:srgbClr val="FFFF00"/>
                </a:solidFill>
                <a:latin typeface="Barlow" pitchFamily="2" charset="77"/>
              </a:rPr>
              <a:t>and</a:t>
            </a:r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 agroindustrial </a:t>
            </a:r>
            <a:r>
              <a:rPr lang="pt-BR" b="1" dirty="0" err="1">
                <a:solidFill>
                  <a:srgbClr val="FFFF00"/>
                </a:solidFill>
                <a:latin typeface="Barlow" pitchFamily="2" charset="77"/>
              </a:rPr>
              <a:t>potential</a:t>
            </a:r>
            <a:endParaRPr lang="pt-BR" b="1" dirty="0">
              <a:solidFill>
                <a:srgbClr val="FFFF00"/>
              </a:solidFill>
              <a:latin typeface="Barlow" pitchFamily="2" charset="77"/>
            </a:endParaRPr>
          </a:p>
          <a:p>
            <a:pPr defTabSz="57150"/>
            <a:r>
              <a:rPr lang="pt-BR" sz="1400" i="1" dirty="0">
                <a:solidFill>
                  <a:schemeClr val="bg1"/>
                </a:solidFill>
                <a:latin typeface="Barlow" pitchFamily="2" charset="77"/>
              </a:rPr>
              <a:t>Potencial agrícola e agroindustrial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9C1F4F-6457-F197-6BB8-120E5C7C6865}"/>
              </a:ext>
            </a:extLst>
          </p:cNvPr>
          <p:cNvSpPr txBox="1"/>
          <p:nvPr/>
        </p:nvSpPr>
        <p:spPr>
          <a:xfrm>
            <a:off x="480377" y="1698172"/>
            <a:ext cx="3803015" cy="18774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57150"/>
            <a:r>
              <a:rPr lang="pt-BR" sz="1200" b="1" dirty="0">
                <a:solidFill>
                  <a:srgbClr val="FFFF00"/>
                </a:solidFill>
                <a:latin typeface="Barlow" pitchFamily="2" charset="77"/>
              </a:rPr>
              <a:t>Macaé é o maior produtor de grãos do estado do Rio de Janeiro.</a:t>
            </a:r>
          </a:p>
          <a:p>
            <a:pPr defTabSz="57150"/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Macaé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is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largest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grain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producer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in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state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Rio de Janeiro.</a:t>
            </a:r>
          </a:p>
          <a:p>
            <a:pPr defTabSz="57150"/>
            <a:endParaRPr lang="pt-BR" sz="12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Existem mais de 300.000 hectares disponíveis para</a:t>
            </a:r>
          </a:p>
          <a:p>
            <a:pPr defTabSz="57150"/>
            <a:r>
              <a:rPr lang="pt-BR" sz="1200" dirty="0">
                <a:solidFill>
                  <a:srgbClr val="FFFF00"/>
                </a:solidFill>
                <a:latin typeface="Barlow" pitchFamily="2" charset="77"/>
              </a:rPr>
              <a:t>desenvolvimento da produção agrícola.</a:t>
            </a:r>
          </a:p>
          <a:p>
            <a:pPr defTabSz="57150"/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Over 300,000 hectares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available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for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agricultural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production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i="1" dirty="0" err="1">
                <a:solidFill>
                  <a:schemeClr val="bg1"/>
                </a:solidFill>
                <a:latin typeface="Barlow" pitchFamily="2" charset="77"/>
              </a:rPr>
              <a:t>expansion</a:t>
            </a:r>
            <a:r>
              <a:rPr lang="pt-BR" sz="1000" i="1" dirty="0">
                <a:solidFill>
                  <a:schemeClr val="bg1"/>
                </a:solidFill>
                <a:latin typeface="Barlow" pitchFamily="2" charset="77"/>
              </a:rPr>
              <a:t>.</a:t>
            </a:r>
          </a:p>
          <a:p>
            <a:pPr defTabSz="57150"/>
            <a:endParaRPr lang="pt-BR" sz="1200" dirty="0">
              <a:solidFill>
                <a:schemeClr val="bg1"/>
              </a:solidFill>
              <a:latin typeface="Barlow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731A309-C54B-ACD6-C0E3-09DF68369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060" y="1459982"/>
            <a:ext cx="3954471" cy="22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:p15="http://schemas.microsoft.com/office/powerpoint/2012/main" xmlns:pr="smNativeData" xmlns="smNativeData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6CF7565-4063-66F2-1CF7-F1BAE2C340D0}"/>
              </a:ext>
            </a:extLst>
          </p:cNvPr>
          <p:cNvSpPr txBox="1"/>
          <p:nvPr/>
        </p:nvSpPr>
        <p:spPr>
          <a:xfrm>
            <a:off x="480377" y="359569"/>
            <a:ext cx="3550972" cy="86177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57150"/>
            <a:r>
              <a:rPr lang="pt-BR" b="1" dirty="0">
                <a:solidFill>
                  <a:srgbClr val="FFFF00"/>
                </a:solidFill>
                <a:latin typeface="Barlow" pitchFamily="2" charset="77"/>
              </a:rPr>
              <a:t>Logística reversa no porto do açu</a:t>
            </a:r>
          </a:p>
          <a:p>
            <a:pPr defTabSz="57150"/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Reverse </a:t>
            </a:r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Logistics</a:t>
            </a:r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at</a:t>
            </a:r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the</a:t>
            </a:r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Port</a:t>
            </a:r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400" b="1" dirty="0">
                <a:solidFill>
                  <a:schemeClr val="bg1"/>
                </a:solidFill>
                <a:latin typeface="Barlow" pitchFamily="2" charset="77"/>
              </a:rPr>
              <a:t> Açu</a:t>
            </a:r>
          </a:p>
          <a:p>
            <a:pPr defTabSz="57150"/>
            <a:endParaRPr lang="pt-BR" b="1" dirty="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1CE35DF-6D95-48BF-FC2F-399664AFDC8D}"/>
              </a:ext>
            </a:extLst>
          </p:cNvPr>
          <p:cNvSpPr txBox="1"/>
          <p:nvPr/>
        </p:nvSpPr>
        <p:spPr>
          <a:xfrm>
            <a:off x="480377" y="1698172"/>
            <a:ext cx="3803015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57150"/>
            <a:endParaRPr lang="pt-BR" sz="12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200" b="1" dirty="0">
                <a:solidFill>
                  <a:srgbClr val="FFFF00"/>
                </a:solidFill>
                <a:latin typeface="Barlow" pitchFamily="2" charset="77"/>
              </a:rPr>
              <a:t>O Porto do Açu já realiza a logística reversa, trazendo grãos e enviando insumos (fertilizantes) para as grandes regiões produtoras.</a:t>
            </a:r>
          </a:p>
          <a:p>
            <a:pPr defTabSz="57150"/>
            <a:endParaRPr lang="pt-BR" sz="1200" b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The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Port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of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Açu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already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operates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reverse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logistics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,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bringing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in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grains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and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dispatching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inputs (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fertilizers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)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to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 major </a:t>
            </a:r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producing</a:t>
            </a:r>
            <a:endParaRPr lang="pt-BR" sz="1000" b="1" i="1" dirty="0">
              <a:solidFill>
                <a:schemeClr val="bg1"/>
              </a:solidFill>
              <a:latin typeface="Barlow" pitchFamily="2" charset="77"/>
            </a:endParaRPr>
          </a:p>
          <a:p>
            <a:pPr defTabSz="57150"/>
            <a:r>
              <a:rPr lang="pt-BR" sz="1000" b="1" i="1" dirty="0" err="1">
                <a:solidFill>
                  <a:schemeClr val="bg1"/>
                </a:solidFill>
                <a:latin typeface="Barlow" pitchFamily="2" charset="77"/>
              </a:rPr>
              <a:t>regions</a:t>
            </a:r>
            <a:r>
              <a:rPr lang="pt-BR" sz="1000" b="1" i="1" dirty="0">
                <a:solidFill>
                  <a:schemeClr val="bg1"/>
                </a:solidFill>
                <a:latin typeface="Barlow" pitchFamily="2" charset="77"/>
              </a:rPr>
              <a:t>.</a:t>
            </a:r>
          </a:p>
          <a:p>
            <a:pPr defTabSz="57150"/>
            <a:endParaRPr lang="pt-BR" sz="1200" b="1" dirty="0">
              <a:solidFill>
                <a:schemeClr val="bg1"/>
              </a:solidFill>
              <a:latin typeface="Barlow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CB04077-ECA4-F2E9-46B5-79C348CA1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155" y="1326601"/>
            <a:ext cx="4146120" cy="26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  <p:extLst>
          <p:ext uri="smNativeData">
            <pr:smNativeData xmlns="smNativeData" xmlns:pr="smNativeData" xmlns:p15="http://schemas.microsoft.com/office/powerpoint/2012/main" val="VEm9ZQAAAAAUBQAAAAAAAAYAAAAAAAAAAAAAAAAAAAAAAAAAAQAAAAAAAAAAAAAAAAAAAAAAAAAAAAAA"/>
          </p:ext>
        </p:extLst>
      </p:transition>
    </mc:Choice>
    <mc:Fallback xmlns="">
      <p:transition spd="slow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VEm9ZQAAAAAUBQAAAAAAAAYAAAAAAAAAAAAAAAAAAAAAAAAAAQAAAAAAAAAAAAAAAAAAAAAAAAAAAAAA"/>
          </p:ext>
        </p:extLst>
      </p:transition>
    </mc:Fallback>
  </mc:AlternateContent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FC7E18BE561424B9CD7BD8844D7118D" ma:contentTypeVersion="22" ma:contentTypeDescription="Crie um novo documento." ma:contentTypeScope="" ma:versionID="03f8701d40fb72bf3d96e77be001a0bd">
  <xsd:schema xmlns:xsd="http://www.w3.org/2001/XMLSchema" xmlns:xs="http://www.w3.org/2001/XMLSchema" xmlns:p="http://schemas.microsoft.com/office/2006/metadata/properties" xmlns:ns2="132df4de-278e-47e1-bdda-deec0617c474" xmlns:ns3="b7a17f52-6fee-44c4-a5ae-a8cfd65dd474" targetNamespace="http://schemas.microsoft.com/office/2006/metadata/properties" ma:root="true" ma:fieldsID="571031220af978d4d2b4358265651fb2" ns2:_="" ns3:_="">
    <xsd:import namespace="132df4de-278e-47e1-bdda-deec0617c474"/>
    <xsd:import namespace="b7a17f52-6fee-44c4-a5ae-a8cfd65dd4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seq" minOccurs="0"/>
                <xsd:element ref="ns2:Data" minOccurs="0"/>
                <xsd:element ref="ns2:MediaServiceObjectDetectorVersions" minOccurs="0"/>
                <xsd:element ref="ns2:MediaServiceSearchProperties" minOccurs="0"/>
                <xsd:element ref="ns2:Link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2df4de-278e-47e1-bdda-deec0617c4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4203c210-1fb7-4edb-a52d-f26c17f33d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seq" ma:index="24" nillable="true" ma:displayName="seq" ma:format="Dropdown" ma:internalName="seq" ma:percentage="FALSE">
      <xsd:simpleType>
        <xsd:restriction base="dms:Number"/>
      </xsd:simpleType>
    </xsd:element>
    <xsd:element name="Data" ma:index="25" nillable="true" ma:displayName="Data" ma:format="DateOnly" ma:internalName="Data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ink" ma:index="28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Flow_SignoffStatus" ma:index="29" nillable="true" ma:displayName="Status de liberação" ma:internalName="Status_x0020_de_x0020_libera_x00e7__x00e3_o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17f52-6fee-44c4-a5ae-a8cfd65dd47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97885d4-b6a0-4cd8-9751-3a4c87be6f2b}" ma:internalName="TaxCatchAll" ma:showField="CatchAllData" ma:web="b7a17f52-6fee-44c4-a5ae-a8cfd65dd4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96BB38-7131-4C1A-9AF0-DE9D9847743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132df4de-278e-47e1-bdda-deec0617c474"/>
    <ds:schemaRef ds:uri="b7a17f52-6fee-44c4-a5ae-a8cfd65dd474"/>
  </ds:schemaRefs>
</ds:datastoreItem>
</file>

<file path=customXml/itemProps2.xml><?xml version="1.0" encoding="utf-8"?>
<ds:datastoreItem xmlns:ds="http://schemas.openxmlformats.org/officeDocument/2006/customXml" ds:itemID="{6D423327-4D7F-4E51-822C-7581C3DEC7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2680</TotalTime>
  <Words>1291</Words>
  <Application>Microsoft Office PowerPoint</Application>
  <PresentationFormat>Personalizar</PresentationFormat>
  <Paragraphs>200</Paragraphs>
  <Slides>16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Gustavo Lourenço</dc:creator>
  <cp:keywords/>
  <dc:description/>
  <cp:lastModifiedBy>Mariana Previtali</cp:lastModifiedBy>
  <cp:revision>129</cp:revision>
  <dcterms:created xsi:type="dcterms:W3CDTF">2024-02-02T13:21:03Z</dcterms:created>
  <dcterms:modified xsi:type="dcterms:W3CDTF">2024-12-04T14:54:17Z</dcterms:modified>
</cp:coreProperties>
</file>