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67" r:id="rId17"/>
    <p:sldId id="268" r:id="rId18"/>
    <p:sldId id="269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0890" autoAdjust="0"/>
  </p:normalViewPr>
  <p:slideViewPr>
    <p:cSldViewPr snapToGrid="0">
      <p:cViewPr varScale="1">
        <p:scale>
          <a:sx n="69" d="100"/>
          <a:sy n="69" d="100"/>
        </p:scale>
        <p:origin x="28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8251EF6-B2FC-4A50-A5DB-208592D9CF6F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1EE3384-5BFF-410C-8281-0BF640113C3E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5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fases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programado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2018: 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16/04/2018 -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Desativação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códigos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natureza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operação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"PF COM COBERTURA CAMBIAL" e "PJ COM COBERTURA CAMBIAL" para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Declaração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Simplificada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no “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Siscomex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Grande Porte”.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07/05/2018 -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Desativação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função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declarações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posteriori no “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Siscomex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Grande Porte” 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todos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modais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funcionalidades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presença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carga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manifestar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carga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continuarão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disponíveis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até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02/07/2018.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04/06/2018 -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Desativação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progressiva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códigos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enquadramento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NOVOEX, 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emissão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novos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(RE):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desativados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alguns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códigos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temporária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(90001, 90003 e 90005)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alguns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códigos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definitiva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expectativa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recebimento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(99101, 99109, 99110, 99112, 99128 e 99131)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02/07/2018 -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Desativação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total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códigos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enquadramento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NOVOEX, 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emissão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novos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(RE)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Crédito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(RC).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Set/2018 -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sistemas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“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Siscomex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Web” e “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Siscomex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grande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porte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” para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todas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Declarações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(DE).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Todas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deverão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registradas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meio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Portal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Único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Comércio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Exterior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partir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dessa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data.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prazo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60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validade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RE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será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preservado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emitidas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até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1º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julho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motivo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pelo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qual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prazo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Setembro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/2018) 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será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posterior à data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NOVOEX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Será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também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permitida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alteração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RE,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que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início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despacho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seja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realizado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antes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prazo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 DE. No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caso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dos RE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averbados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ainda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há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prazo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definido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funcionalidade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partir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12º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abril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produtos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origem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animal (NCM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capítulo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02,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capítulo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16,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posição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0504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posição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0506)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deverão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realizadas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exclusivamente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meio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emissão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DU-E,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tendo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vista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Instrução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Normativa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MAPA N.º 02, de 12 de Janeiro de 2018.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decorrência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do NOVOEX,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previsto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02/07/2018, e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“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Siscomex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Web”,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previsto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setembro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/2018,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recomendamos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exportadores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que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ainda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estejam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utilizando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“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Siscomex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grande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porte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”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migração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o novo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processo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baseado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DUE, que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está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disponível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março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2017.</a:t>
            </a:r>
            <a:endParaRPr lang="en-US" sz="1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7933A63-519A-46C9-83C2-43E3F09046C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DC3961F-C251-4A2B-90FF-2D5A6C8FBDFC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O Novo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Processo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Exportações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representa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simplificação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exportação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</a:pP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maior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eficiência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,  /   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previsibilidade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redução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custos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</a:rPr>
              <a:t>operadores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Entre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benefícios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disponibilizadas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pelo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Novo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Processo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operadores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comércio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exterior,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-se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destacar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:</a:t>
            </a:r>
            <a:endParaRPr lang="en-US" sz="1200" b="0" strike="noStrike" spc="-1" dirty="0">
              <a:latin typeface="+mn-lt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spc="-1" dirty="0">
              <a:solidFill>
                <a:srgbClr val="000000"/>
              </a:solidFill>
              <a:latin typeface="+mn-lt"/>
              <a:ea typeface="Microsoft YaHei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redução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etapas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processos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e</a:t>
            </a:r>
            <a:endParaRPr lang="en-US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Eliminação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documentos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;</a:t>
            </a:r>
            <a:endParaRPr lang="en-US" sz="1200" b="0" strike="noStrike" spc="-1" dirty="0">
              <a:latin typeface="+mn-lt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fluxos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harmonizados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integrados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paralelos</a:t>
            </a:r>
            <a:endParaRPr lang="en-US" sz="1200" b="0" strike="noStrike" spc="-1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Conhecimento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todos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requisitos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concluir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suas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;</a:t>
            </a:r>
            <a:endParaRPr lang="en-US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Automatização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conferência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informações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;</a:t>
            </a:r>
            <a:endParaRPr lang="en-US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Guichê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único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entre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exportadores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governo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;</a:t>
            </a:r>
            <a:endParaRPr lang="en-US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Diminuição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de tempo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das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Microsoft YaHei"/>
              </a:rPr>
              <a:t>custos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Microsoft YaHei"/>
              </a:rPr>
              <a:t>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Expectativa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redução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40%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prazo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médio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	</a:t>
            </a:r>
            <a:r>
              <a:rPr lang="en-US" sz="1200" b="1" i="1" strike="noStrike" spc="-1" dirty="0">
                <a:solidFill>
                  <a:srgbClr val="000000"/>
                </a:solidFill>
                <a:latin typeface="+mn-lt"/>
                <a:ea typeface="+mn-ea"/>
              </a:rPr>
              <a:t>Doing Business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 Banco Mundial </a:t>
            </a: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	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container 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média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13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dias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para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concluída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Meta 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8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dias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melhores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práticas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internacionais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	Estamos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abaixo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 meta. </a:t>
            </a:r>
            <a:endParaRPr lang="en-US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consolidação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do RE e DE 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um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único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documento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integração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reaproveitamento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diversas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informações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da Nota Fiscal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reduzem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drasticamente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dados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serem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preenchidos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pelos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exportadores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CCT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funcionalidades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Permite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um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fluxo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único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qualquer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tipo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carga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ou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modal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transporte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en-US" sz="12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Controle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acompanhamento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localização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movimentação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carga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Principais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funcionalidades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: RECEPÇÃO – ENTREGA – MANIFESTAÇÃO – CONSOLIDAÇÃO – UNITIZAÇÃO 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E071428-DFB3-4C63-9625-21A3094BEAEE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A </a:t>
            </a:r>
            <a:r>
              <a:rPr lang="en-US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complexidade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da situação atual, </a:t>
            </a:r>
            <a:r>
              <a:rPr lang="en-US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obriga exportadores e importadores a interagir com inúmeros sistemas e repartições do governo, de forma independente e desarmonizada. 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Isso é especialmente custoso para empresas menores, que estão, portanto, dentre as maiores beneficiadas por medidas de desburocratização e facilitação de comércio. 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A </a:t>
            </a:r>
            <a:r>
              <a:rPr lang="en-US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repetição de exigências de informações 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(o número de CNPJ aparece em até 18 documentos de importação e de exportação) não só </a:t>
            </a:r>
            <a:r>
              <a:rPr lang="en-US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aumenta custos para preencher formulários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 mas </a:t>
            </a:r>
            <a:r>
              <a:rPr lang="en-US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aumenta o risco de erros</a:t>
            </a: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 com consequentes atrasos e aplicação de multas.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8F68C54-B20D-4E6A-9FA9-269E1AB7BB48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O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modelo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proposto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para o 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Portal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Único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centraliza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interação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entre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governo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setor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privado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organiza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atuação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dos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órgãos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fluxos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importação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exportação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permite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máximo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reaproveitamento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informações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</a:pP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Resultado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mais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transparência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mais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celeridade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menos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erros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mais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segurança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CADF392-DB98-4FE3-AF40-0E92DBAC0E5E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45C041-2F98-4629-BAAB-840B2DD260A0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4063"/>
            <a:ext cx="4962525" cy="372110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79680" y="4714920"/>
            <a:ext cx="543708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pic>
        <p:nvPicPr>
          <p:cNvPr id="205" name="Imagem 204"/>
          <p:cNvPicPr/>
          <p:nvPr/>
        </p:nvPicPr>
        <p:blipFill>
          <a:blip r:embed="rId3"/>
          <a:stretch/>
        </p:blipFill>
        <p:spPr>
          <a:xfrm>
            <a:off x="1018440" y="1737360"/>
            <a:ext cx="4833360" cy="85068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1463040" y="1005840"/>
            <a:ext cx="337608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1B75BC"/>
                </a:solidFill>
                <a:latin typeface="Arial"/>
              </a:rPr>
              <a:t>Novo Processo de Exportações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1554480" y="1280160"/>
            <a:ext cx="3961440" cy="3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latin typeface="Arial"/>
              </a:rPr>
              <a:t>Integração entre sistemas do Portal Único</a:t>
            </a:r>
          </a:p>
        </p:txBody>
      </p:sp>
      <p:sp>
        <p:nvSpPr>
          <p:cNvPr id="208" name="CustomShape 5"/>
          <p:cNvSpPr/>
          <p:nvPr/>
        </p:nvSpPr>
        <p:spPr>
          <a:xfrm>
            <a:off x="1097280" y="2651760"/>
            <a:ext cx="103212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GR / CA</a:t>
            </a:r>
          </a:p>
        </p:txBody>
      </p:sp>
      <p:sp>
        <p:nvSpPr>
          <p:cNvPr id="209" name="CustomShape 6"/>
          <p:cNvSpPr/>
          <p:nvPr/>
        </p:nvSpPr>
        <p:spPr>
          <a:xfrm>
            <a:off x="2834640" y="2651760"/>
            <a:ext cx="12564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TA / LPCO</a:t>
            </a:r>
          </a:p>
        </p:txBody>
      </p:sp>
      <p:sp>
        <p:nvSpPr>
          <p:cNvPr id="210" name="CustomShape 7"/>
          <p:cNvSpPr/>
          <p:nvPr/>
        </p:nvSpPr>
        <p:spPr>
          <a:xfrm>
            <a:off x="4653360" y="2651760"/>
            <a:ext cx="6498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latin typeface="Arial"/>
              </a:rPr>
              <a:t>CCT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D8580E1-8D32-4A1F-BA61-6B73E68A718F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9FC5CE-36E6-4B4C-B4F3-1A0126CCA2CE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 algn="just">
              <a:lnSpc>
                <a:spcPct val="100000"/>
              </a:lnSpc>
              <a:spcBef>
                <a:spcPts val="360"/>
              </a:spcBef>
            </a:pPr>
            <a:r>
              <a:rPr lang="en-US" sz="2000" b="0" strike="noStrike" spc="-1" dirty="0" err="1">
                <a:latin typeface="Arial"/>
              </a:rPr>
              <a:t>Os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sistema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atuais</a:t>
            </a:r>
            <a:r>
              <a:rPr lang="en-US" sz="2000" b="0" strike="noStrike" spc="-1" dirty="0">
                <a:latin typeface="Arial"/>
              </a:rPr>
              <a:t> (</a:t>
            </a:r>
            <a:r>
              <a:rPr lang="en-US" sz="2000" b="0" strike="noStrike" spc="-1" dirty="0" err="1">
                <a:latin typeface="Arial"/>
              </a:rPr>
              <a:t>NovoEx</a:t>
            </a:r>
            <a:r>
              <a:rPr lang="en-US" sz="2000" b="0" strike="noStrike" spc="-1" dirty="0">
                <a:latin typeface="Arial"/>
              </a:rPr>
              <a:t> e </a:t>
            </a:r>
            <a:r>
              <a:rPr lang="en-US" sz="2000" b="0" strike="noStrike" spc="-1" dirty="0" err="1">
                <a:latin typeface="Arial"/>
              </a:rPr>
              <a:t>DEWeb</a:t>
            </a:r>
            <a:r>
              <a:rPr lang="en-US" sz="2000" b="0" strike="noStrike" spc="-1" dirty="0">
                <a:latin typeface="Arial"/>
              </a:rPr>
              <a:t>) </a:t>
            </a:r>
            <a:r>
              <a:rPr lang="en-US" sz="2000" b="0" strike="noStrike" spc="-1" dirty="0" err="1">
                <a:latin typeface="Arial"/>
              </a:rPr>
              <a:t>permanecerão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funcionamento</a:t>
            </a:r>
            <a:r>
              <a:rPr lang="en-US" sz="2000" b="0" strike="noStrike" spc="-1" dirty="0">
                <a:latin typeface="Arial"/>
              </a:rPr>
              <a:t> para </a:t>
            </a:r>
            <a:r>
              <a:rPr lang="en-US" sz="2000" b="0" strike="noStrike" spc="-1" dirty="0" err="1">
                <a:latin typeface="Arial"/>
              </a:rPr>
              <a:t>conclusão</a:t>
            </a:r>
            <a:r>
              <a:rPr lang="en-US" sz="2000" b="0" strike="noStrike" spc="-1" dirty="0">
                <a:latin typeface="Arial"/>
              </a:rPr>
              <a:t> das </a:t>
            </a:r>
            <a:r>
              <a:rPr lang="en-US" sz="2000" b="0" strike="noStrike" spc="-1" dirty="0" err="1">
                <a:latin typeface="Arial"/>
              </a:rPr>
              <a:t>operações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andamento</a:t>
            </a:r>
            <a:r>
              <a:rPr lang="en-US" sz="2000" b="0" strike="noStrike" spc="-1" dirty="0">
                <a:latin typeface="Arial"/>
              </a:rPr>
              <a:t> e </a:t>
            </a:r>
            <a:r>
              <a:rPr lang="en-US" sz="2000" b="0" strike="noStrike" spc="-1" dirty="0" err="1">
                <a:latin typeface="Arial"/>
              </a:rPr>
              <a:t>retificações</a:t>
            </a:r>
            <a:r>
              <a:rPr lang="en-US" sz="2000" b="0" strike="noStrike" spc="-1" dirty="0">
                <a:latin typeface="Arial"/>
              </a:rPr>
              <a:t>.</a:t>
            </a:r>
          </a:p>
          <a:p>
            <a:pPr marL="216000" indent="-216000" algn="just">
              <a:lnSpc>
                <a:spcPct val="100000"/>
              </a:lnSpc>
              <a:spcBef>
                <a:spcPts val="360"/>
              </a:spcBef>
            </a:pPr>
            <a:endParaRPr lang="en-US" sz="20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coexistência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processo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antigo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com o novo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durante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migração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das</a:t>
            </a:r>
            <a:r>
              <a:rPr lang="en-US" sz="1200" b="1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objetiva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garantir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a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continuidade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conferir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segurança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às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operações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endParaRPr lang="en-US" sz="12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Não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obstante, 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desligamento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dos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sistemas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atuais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se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faz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+mn-lt"/>
              </a:rPr>
              <a:t>premente</a:t>
            </a:r>
            <a:r>
              <a:rPr lang="en-US" sz="1200" b="0" strike="noStrike" spc="-1" dirty="0">
                <a:solidFill>
                  <a:srgbClr val="000000"/>
                </a:solidFill>
                <a:latin typeface="+mn-lt"/>
              </a:rPr>
              <a:t>.</a:t>
            </a:r>
            <a:endParaRPr lang="en-US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CECF15-B646-4B03-A89D-2B15250C5ED4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 rot="16200000">
            <a:off x="-3388222" y="3362274"/>
            <a:ext cx="6883947" cy="107504"/>
          </a:xfrm>
          <a:prstGeom prst="rect">
            <a:avLst/>
          </a:prstGeom>
          <a:solidFill>
            <a:srgbClr val="4A74A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7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 rot="16200000">
            <a:off x="-3387600" y="3362760"/>
            <a:ext cx="6883200" cy="106920"/>
          </a:xfrm>
          <a:prstGeom prst="rect">
            <a:avLst/>
          </a:prstGeom>
          <a:solidFill>
            <a:srgbClr val="4A74A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626040"/>
            <a:ext cx="9143280" cy="5826600"/>
          </a:xfrm>
          <a:prstGeom prst="rect">
            <a:avLst/>
          </a:prstGeom>
          <a:solidFill>
            <a:srgbClr val="4A7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2421000"/>
            <a:ext cx="914328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  <a:ea typeface="DejaVu Sans"/>
              </a:rPr>
              <a:t>Portal Único de Comércio Exterior 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  <a:ea typeface="DejaVu Sans"/>
              </a:rPr>
              <a:t>Novo Processo de Exportações 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195640" y="6068880"/>
            <a:ext cx="475164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Imagem 6"/>
          <p:cNvPicPr/>
          <p:nvPr/>
        </p:nvPicPr>
        <p:blipFill>
          <a:blip r:embed="rId3"/>
          <a:stretch/>
        </p:blipFill>
        <p:spPr>
          <a:xfrm>
            <a:off x="3191040" y="3789000"/>
            <a:ext cx="2761560" cy="93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3"/>
          <a:srcRect r="2539"/>
          <a:stretch/>
        </p:blipFill>
        <p:spPr>
          <a:xfrm>
            <a:off x="189360" y="1124640"/>
            <a:ext cx="8800920" cy="4847400"/>
          </a:xfrm>
          <a:prstGeom prst="rect">
            <a:avLst/>
          </a:prstGeom>
          <a:ln>
            <a:noFill/>
          </a:ln>
        </p:spPr>
      </p:pic>
      <p:pic>
        <p:nvPicPr>
          <p:cNvPr id="154" name="Picture 2"/>
          <p:cNvPicPr/>
          <p:nvPr/>
        </p:nvPicPr>
        <p:blipFill>
          <a:blip r:embed="rId4"/>
          <a:stretch/>
        </p:blipFill>
        <p:spPr>
          <a:xfrm>
            <a:off x="7668360" y="6307920"/>
            <a:ext cx="1189440" cy="4042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986840" y="5025960"/>
            <a:ext cx="5204160" cy="14616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000" b="1" strike="noStrike" spc="-1">
                <a:solidFill>
                  <a:srgbClr val="FFFFFF"/>
                </a:solidFill>
                <a:latin typeface="Calibri"/>
                <a:ea typeface="DejaVu Sans"/>
              </a:rPr>
              <a:t>IMPORTANTE! </a:t>
            </a:r>
            <a:endParaRPr lang="en-US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Cada item da NF-e gera um item da DUE e vários itens da DUE podem ser vinculados a um mesmo LPCO.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33880" y="84240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Informando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as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Nfe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na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DU-E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3"/>
          <a:srcRect t="18108" r="2539" b="7202"/>
          <a:stretch/>
        </p:blipFill>
        <p:spPr>
          <a:xfrm>
            <a:off x="528120" y="1340640"/>
            <a:ext cx="6080400" cy="2501280"/>
          </a:xfrm>
          <a:prstGeom prst="rect">
            <a:avLst/>
          </a:prstGeom>
          <a:ln>
            <a:noFill/>
          </a:ln>
        </p:spPr>
      </p:pic>
      <p:pic>
        <p:nvPicPr>
          <p:cNvPr id="158" name="Picture 2"/>
          <p:cNvPicPr/>
          <p:nvPr/>
        </p:nvPicPr>
        <p:blipFill>
          <a:blip r:embed="rId4"/>
          <a:stretch/>
        </p:blipFill>
        <p:spPr>
          <a:xfrm>
            <a:off x="7668360" y="6307920"/>
            <a:ext cx="1189440" cy="40428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507240" y="282240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Vinculando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o LPCO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ao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item da DU-E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5"/>
          <a:stretch/>
        </p:blipFill>
        <p:spPr>
          <a:xfrm>
            <a:off x="1547640" y="3501000"/>
            <a:ext cx="2866320" cy="16851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1" name="Picture 2"/>
          <p:cNvPicPr/>
          <p:nvPr/>
        </p:nvPicPr>
        <p:blipFill>
          <a:blip r:embed="rId6"/>
          <a:stretch/>
        </p:blipFill>
        <p:spPr>
          <a:xfrm>
            <a:off x="632880" y="5373360"/>
            <a:ext cx="7466760" cy="894600"/>
          </a:xfrm>
          <a:prstGeom prst="rect">
            <a:avLst/>
          </a:prstGeom>
          <a:ln w="9360">
            <a:solidFill>
              <a:srgbClr val="4F81BD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3ED84B-8281-4E19-A90C-C975053C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95" y="2492896"/>
            <a:ext cx="8292601" cy="224691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CCC5B02-0D8D-4764-B0A4-2A1443E3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7955"/>
            <a:ext cx="1190000" cy="4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524669F-1A06-43DD-9213-3B9A70AF9C62}"/>
              </a:ext>
            </a:extLst>
          </p:cNvPr>
          <p:cNvSpPr/>
          <p:nvPr/>
        </p:nvSpPr>
        <p:spPr>
          <a:xfrm>
            <a:off x="494794" y="4739811"/>
            <a:ext cx="7245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prstClr val="black"/>
                </a:solidFill>
                <a:cs typeface="Arial" charset="0"/>
              </a:rPr>
              <a:t>Por nota, por DU-E, por contêiner ou por documento de transporte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D4A227A2-2A50-477A-A743-37E2196391EA}"/>
              </a:ext>
            </a:extLst>
          </p:cNvPr>
          <p:cNvSpPr/>
          <p:nvPr/>
        </p:nvSpPr>
        <p:spPr>
          <a:xfrm>
            <a:off x="494794" y="446304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pc="-1" dirty="0" err="1">
                <a:solidFill>
                  <a:srgbClr val="002060"/>
                </a:solidFill>
                <a:latin typeface="Calibri"/>
              </a:rPr>
              <a:t>Recepcionando</a:t>
            </a:r>
            <a:r>
              <a:rPr lang="en-US" sz="2800" b="1" spc="-1" dirty="0">
                <a:solidFill>
                  <a:srgbClr val="002060"/>
                </a:solidFill>
                <a:latin typeface="Calibri"/>
              </a:rPr>
              <a:t> a </a:t>
            </a:r>
            <a:r>
              <a:rPr lang="en-US" sz="2800" b="1" spc="-1" dirty="0" err="1">
                <a:solidFill>
                  <a:srgbClr val="002060"/>
                </a:solidFill>
                <a:latin typeface="Calibri"/>
              </a:rPr>
              <a:t>Carga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30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56FEDA-B671-449D-8B82-0B0AC398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40333"/>
            <a:ext cx="8499811" cy="229530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D614CBF-192B-4941-8199-B05915EBB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7955"/>
            <a:ext cx="1190000" cy="4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45F233A-2A96-43C9-BAFC-A654536E0496}"/>
              </a:ext>
            </a:extLst>
          </p:cNvPr>
          <p:cNvSpPr/>
          <p:nvPr/>
        </p:nvSpPr>
        <p:spPr>
          <a:xfrm>
            <a:off x="467544" y="473564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prstClr val="black"/>
                </a:solidFill>
                <a:cs typeface="Arial" charset="0"/>
              </a:rPr>
              <a:t>Por DU-E, por contêiner ou por documento de transporte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BC2B6FB-1FB1-4D55-83FE-D6CAD972FC05}"/>
              </a:ext>
            </a:extLst>
          </p:cNvPr>
          <p:cNvSpPr/>
          <p:nvPr/>
        </p:nvSpPr>
        <p:spPr>
          <a:xfrm>
            <a:off x="467544" y="377803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Entregando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a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Carga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65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9DE947-4A8E-4E17-9693-CC4C2094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76872"/>
            <a:ext cx="8308046" cy="256204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4CA58A0-0336-403B-8E70-0A76B1100106}"/>
              </a:ext>
            </a:extLst>
          </p:cNvPr>
          <p:cNvSpPr/>
          <p:nvPr/>
        </p:nvSpPr>
        <p:spPr>
          <a:xfrm>
            <a:off x="467544" y="4940252"/>
            <a:ext cx="8308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prstClr val="black"/>
                </a:solidFill>
                <a:cs typeface="Arial" charset="0"/>
              </a:rPr>
              <a:t>Para a DU-E ficar “averbada” é necessário que a carga seja completamente exportada (CCE)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B67391BB-625C-47A3-BEE0-75EC9E1B3792}"/>
              </a:ext>
            </a:extLst>
          </p:cNvPr>
          <p:cNvSpPr/>
          <p:nvPr/>
        </p:nvSpPr>
        <p:spPr>
          <a:xfrm>
            <a:off x="467544" y="458313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Manifestando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a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carga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05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79160" y="1628640"/>
            <a:ext cx="8196480" cy="24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Migração para o Novo Processo de Exportação </a:t>
            </a:r>
            <a:endParaRPr lang="en-US" sz="225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en-US" sz="2250" b="0" strike="noStrike" spc="-1">
              <a:latin typeface="Arial"/>
            </a:endParaRPr>
          </a:p>
          <a:p>
            <a:pPr marL="800280" lvl="1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"/>
            </a:pPr>
            <a:r>
              <a:rPr lang="en-US" sz="225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Desligamento do sistema atual</a:t>
            </a: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para novos registros - </a:t>
            </a:r>
            <a:r>
              <a:rPr lang="en-US" sz="225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02 de julho </a:t>
            </a: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de 2018</a:t>
            </a:r>
            <a:endParaRPr lang="en-US" sz="2250" b="0" strike="noStrike" spc="-1">
              <a:latin typeface="Arial"/>
            </a:endParaRPr>
          </a:p>
          <a:p>
            <a:pPr marL="800280" lvl="1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"/>
            </a:pP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Migração durante a coexistência → maior segurança</a:t>
            </a:r>
            <a:endParaRPr lang="en-US" sz="2250" b="0" strike="noStrike" spc="-1">
              <a:latin typeface="Arial"/>
            </a:endParaRPr>
          </a:p>
          <a:p>
            <a:pPr marL="800280" lvl="1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"/>
            </a:pP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Notícia Siscomex Exportação nº 017/2018 de 21/03/2018</a:t>
            </a:r>
            <a:endParaRPr lang="en-US" sz="225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67640" y="620640"/>
            <a:ext cx="7920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4F81BD"/>
                </a:solidFill>
                <a:latin typeface="Calibri"/>
                <a:ea typeface="DejaVu Sans"/>
              </a:rPr>
              <a:t>IMPLANTAÇÃO do PORTAL ÚNICO</a:t>
            </a:r>
            <a:br/>
            <a:r>
              <a:rPr lang="en-US" sz="3000" b="1" strike="noStrike" spc="-1">
                <a:solidFill>
                  <a:srgbClr val="002060"/>
                </a:solidFill>
                <a:latin typeface="Calibri"/>
                <a:ea typeface="DejaVu Sans"/>
              </a:rPr>
              <a:t>Momento atual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000" b="0" strike="noStrike" spc="-1"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3"/>
          <a:stretch/>
        </p:blipFill>
        <p:spPr>
          <a:xfrm>
            <a:off x="7668360" y="6307920"/>
            <a:ext cx="1189440" cy="404280"/>
          </a:xfrm>
          <a:prstGeom prst="rect">
            <a:avLst/>
          </a:prstGeom>
          <a:ln>
            <a:noFill/>
          </a:ln>
        </p:spPr>
      </p:pic>
      <p:grpSp>
        <p:nvGrpSpPr>
          <p:cNvPr id="166" name="Group 3"/>
          <p:cNvGrpSpPr/>
          <p:nvPr/>
        </p:nvGrpSpPr>
        <p:grpSpPr>
          <a:xfrm>
            <a:off x="1115640" y="4676040"/>
            <a:ext cx="6587640" cy="2156760"/>
            <a:chOff x="1115640" y="4676040"/>
            <a:chExt cx="6587640" cy="2156760"/>
          </a:xfrm>
        </p:grpSpPr>
        <p:grpSp>
          <p:nvGrpSpPr>
            <p:cNvPr id="167" name="Group 4"/>
            <p:cNvGrpSpPr/>
            <p:nvPr/>
          </p:nvGrpSpPr>
          <p:grpSpPr>
            <a:xfrm>
              <a:off x="5155200" y="4676040"/>
              <a:ext cx="2548080" cy="1439280"/>
              <a:chOff x="5155200" y="4676040"/>
              <a:chExt cx="2548080" cy="1439280"/>
            </a:xfrm>
          </p:grpSpPr>
          <p:pic>
            <p:nvPicPr>
              <p:cNvPr id="168" name="Imagem 7"/>
              <p:cNvPicPr/>
              <p:nvPr/>
            </p:nvPicPr>
            <p:blipFill>
              <a:blip r:embed="rId4"/>
              <a:stretch/>
            </p:blipFill>
            <p:spPr>
              <a:xfrm>
                <a:off x="5155200" y="4676040"/>
                <a:ext cx="2548080" cy="8607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9" name="Imagem 3"/>
              <p:cNvPicPr/>
              <p:nvPr/>
            </p:nvPicPr>
            <p:blipFill>
              <a:blip r:embed="rId5"/>
              <a:stretch/>
            </p:blipFill>
            <p:spPr>
              <a:xfrm>
                <a:off x="5410080" y="5537520"/>
                <a:ext cx="2038680" cy="5778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70" name="Imagem 9"/>
            <p:cNvPicPr/>
            <p:nvPr/>
          </p:nvPicPr>
          <p:blipFill>
            <a:blip r:embed="rId6"/>
            <a:stretch/>
          </p:blipFill>
          <p:spPr>
            <a:xfrm>
              <a:off x="1115640" y="5233680"/>
              <a:ext cx="3084480" cy="77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1" name="CustomShape 5"/>
            <p:cNvSpPr/>
            <p:nvPr/>
          </p:nvSpPr>
          <p:spPr>
            <a:xfrm rot="18364800" flipV="1">
              <a:off x="4062600" y="5343480"/>
              <a:ext cx="1266480" cy="123048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73400" y="355320"/>
            <a:ext cx="7200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04440" y="487440"/>
            <a:ext cx="799956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2060"/>
                </a:solidFill>
                <a:latin typeface="Calibri"/>
                <a:ea typeface="DejaVu Sans"/>
              </a:rPr>
              <a:t>Cronograma de desligamento dos sistemas atuais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00" b="0" strike="noStrike" spc="-1"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3"/>
          <a:stretch/>
        </p:blipFill>
        <p:spPr>
          <a:xfrm>
            <a:off x="7668360" y="6307920"/>
            <a:ext cx="1189440" cy="404280"/>
          </a:xfrm>
          <a:prstGeom prst="rect">
            <a:avLst/>
          </a:prstGeom>
          <a:ln>
            <a:noFill/>
          </a:ln>
        </p:spPr>
      </p:pic>
      <p:grpSp>
        <p:nvGrpSpPr>
          <p:cNvPr id="175" name="Group 3"/>
          <p:cNvGrpSpPr/>
          <p:nvPr/>
        </p:nvGrpSpPr>
        <p:grpSpPr>
          <a:xfrm>
            <a:off x="1044000" y="1775160"/>
            <a:ext cx="6910560" cy="3930463"/>
            <a:chOff x="1044000" y="1712160"/>
            <a:chExt cx="6910560" cy="3767040"/>
          </a:xfrm>
        </p:grpSpPr>
        <p:sp>
          <p:nvSpPr>
            <p:cNvPr id="176" name="CustomShape 4"/>
            <p:cNvSpPr/>
            <p:nvPr/>
          </p:nvSpPr>
          <p:spPr>
            <a:xfrm>
              <a:off x="1475280" y="2580120"/>
              <a:ext cx="6479280" cy="6386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92D050"/>
                  </a:solidFill>
                  <a:latin typeface="Calibri"/>
                  <a:ea typeface="DejaVu Sans"/>
                </a:rPr>
                <a:t>Dia 04/06 </a:t>
              </a: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NovoEx: 3 códigos de exportação temporária e 5 de exportação definitiva sem expectativa de recebimento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77" name="CustomShape 5"/>
            <p:cNvSpPr/>
            <p:nvPr/>
          </p:nvSpPr>
          <p:spPr>
            <a:xfrm>
              <a:off x="1475280" y="2146320"/>
              <a:ext cx="6479280" cy="364320"/>
            </a:xfrm>
            <a:prstGeom prst="rect">
              <a:avLst/>
            </a:prstGeom>
            <a:ln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92D050"/>
                  </a:solidFill>
                  <a:latin typeface="Calibri"/>
                  <a:ea typeface="DejaVu Sans"/>
                </a:rPr>
                <a:t>Dia 07/05</a:t>
              </a: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DE-HOD: Registro de DE a posteriori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78" name="CustomShape 6"/>
            <p:cNvSpPr/>
            <p:nvPr/>
          </p:nvSpPr>
          <p:spPr>
            <a:xfrm>
              <a:off x="1475280" y="3291120"/>
              <a:ext cx="6479280" cy="912960"/>
            </a:xfrm>
            <a:prstGeom prst="rect">
              <a:avLst/>
            </a:prstGeom>
            <a:ln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92D050"/>
                  </a:solidFill>
                  <a:latin typeface="Calibri"/>
                  <a:ea typeface="DejaVu Sans"/>
                </a:rPr>
                <a:t>Dia 02/07 </a:t>
              </a: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NovoEx: Desativação total dos códigos de enquadramento para novos registro (RE e RC) e</a:t>
              </a:r>
              <a:endParaRPr lang="en-US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DSE p/ operações sem cobertura cambial 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79" name="CustomShape 7"/>
            <p:cNvSpPr/>
            <p:nvPr/>
          </p:nvSpPr>
          <p:spPr>
            <a:xfrm>
              <a:off x="1475280" y="1712160"/>
              <a:ext cx="6479280" cy="36432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92D050"/>
                  </a:solidFill>
                  <a:latin typeface="Calibri"/>
                  <a:ea typeface="DejaVu Sans"/>
                </a:rPr>
                <a:t>Dia 16/04 </a:t>
              </a: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DSE-HOD para operações com cobertura cambial 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80" name="CustomShape 8"/>
            <p:cNvSpPr/>
            <p:nvPr/>
          </p:nvSpPr>
          <p:spPr>
            <a:xfrm rot="16200000">
              <a:off x="-656640" y="3413880"/>
              <a:ext cx="3766320" cy="364320"/>
            </a:xfrm>
            <a:prstGeom prst="rect">
              <a:avLst/>
            </a:prstGeom>
            <a:solidFill>
              <a:schemeClr val="bg1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4F81BD"/>
                  </a:solidFill>
                  <a:latin typeface="Calibri"/>
                  <a:ea typeface="DejaVu Sans"/>
                </a:rPr>
                <a:t>2018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81" name="CustomShape 9"/>
            <p:cNvSpPr/>
            <p:nvPr/>
          </p:nvSpPr>
          <p:spPr>
            <a:xfrm>
              <a:off x="1475280" y="4278960"/>
              <a:ext cx="6479280" cy="118728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Validade 60 dias dos RE emitidos até 1º de julho → desligamento da DE posterior ao do NOVOEX . </a:t>
              </a:r>
              <a:endParaRPr lang="en-US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92D050"/>
                  </a:solidFill>
                  <a:latin typeface="Calibri"/>
                  <a:ea typeface="DejaVu Sans"/>
                </a:rPr>
                <a:t>Set/2018</a:t>
              </a:r>
              <a:r>
                <a:rPr lang="en-US" sz="18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Desligamento dos sistemas DE-HOD e DE-Web para novos registros. 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182" name="CustomShape 10"/>
          <p:cNvSpPr/>
          <p:nvPr/>
        </p:nvSpPr>
        <p:spPr>
          <a:xfrm>
            <a:off x="1562760" y="5861880"/>
            <a:ext cx="7473240" cy="9129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404040"/>
                </a:solidFill>
                <a:latin typeface="Calibri"/>
                <a:ea typeface="DejaVu Sans"/>
              </a:rPr>
              <a:t>Recomenda-se a migração direta dos exportadores que ainda utilizando o “Siscomex Exportação grande porte” para o Novo Processo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404040"/>
                </a:solidFill>
                <a:latin typeface="Calibri"/>
                <a:ea typeface="DejaVu Sans"/>
              </a:rPr>
              <a:t>de Exportação.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" name="CustomShape 7">
            <a:extLst>
              <a:ext uri="{FF2B5EF4-FFF2-40B4-BE49-F238E27FC236}">
                <a16:creationId xmlns:a16="http://schemas.microsoft.com/office/drawing/2014/main" id="{B1CAED0C-68FB-4B28-AB22-B8FC44F975E7}"/>
              </a:ext>
            </a:extLst>
          </p:cNvPr>
          <p:cNvSpPr/>
          <p:nvPr/>
        </p:nvSpPr>
        <p:spPr>
          <a:xfrm>
            <a:off x="1475280" y="1331238"/>
            <a:ext cx="6479280" cy="375818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92D050"/>
                </a:solidFill>
                <a:latin typeface="Calibri"/>
                <a:ea typeface="DejaVu Sans"/>
              </a:rPr>
              <a:t>Dia</a:t>
            </a:r>
            <a:r>
              <a:rPr lang="en-US" sz="1800" b="1" strike="noStrike" spc="-1" dirty="0">
                <a:solidFill>
                  <a:srgbClr val="92D050"/>
                </a:solidFill>
                <a:latin typeface="Calibri"/>
                <a:ea typeface="DejaVu Sans"/>
              </a:rPr>
              <a:t> 12/04 </a:t>
            </a:r>
            <a:r>
              <a:rPr lang="en-US" sz="18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Exportação</a:t>
            </a:r>
            <a:r>
              <a:rPr lang="en-US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de </a:t>
            </a:r>
            <a:r>
              <a:rPr lang="en-US" sz="18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proteína</a:t>
            </a:r>
            <a:r>
              <a:rPr lang="en-US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animal pela DU-E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0" y="332640"/>
            <a:ext cx="9143280" cy="6120000"/>
          </a:xfrm>
          <a:prstGeom prst="rect">
            <a:avLst/>
          </a:prstGeom>
          <a:solidFill>
            <a:srgbClr val="4A7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0" y="2229098"/>
            <a:ext cx="914328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6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GRATO! </a:t>
            </a:r>
            <a:endParaRPr lang="en-US" sz="64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2195640" y="6068880"/>
            <a:ext cx="475164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6" name="Imagem 1"/>
          <p:cNvPicPr/>
          <p:nvPr/>
        </p:nvPicPr>
        <p:blipFill>
          <a:blip r:embed="rId3"/>
          <a:stretch/>
        </p:blipFill>
        <p:spPr>
          <a:xfrm>
            <a:off x="3190680" y="1007820"/>
            <a:ext cx="2761560" cy="932760"/>
          </a:xfrm>
          <a:prstGeom prst="rect">
            <a:avLst/>
          </a:prstGeom>
          <a:ln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3564000" y="5472000"/>
            <a:ext cx="5832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Calibri"/>
                <a:ea typeface="DejaVu Sans"/>
              </a:rPr>
              <a:t>siscomex@mdic.gov.br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67640" y="620640"/>
            <a:ext cx="7200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F81BD"/>
                </a:solidFill>
                <a:latin typeface="Calibri"/>
                <a:ea typeface="DejaVu Sans"/>
              </a:rPr>
              <a:t>PORTAL ÚNICO DE COMÉRCIO EXTERIOR</a:t>
            </a:r>
            <a:br/>
            <a:r>
              <a:rPr lang="en-US" sz="3000" b="1" strike="noStrike" spc="-1">
                <a:solidFill>
                  <a:srgbClr val="002060"/>
                </a:solidFill>
                <a:latin typeface="Calibri"/>
                <a:ea typeface="DejaVu Sans"/>
              </a:rPr>
              <a:t>Novo Processo de Exportação</a:t>
            </a:r>
            <a:endParaRPr lang="en-US" sz="3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0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95640" y="1628640"/>
            <a:ext cx="8496720" cy="328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Simplificação que proporciona </a:t>
            </a: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maior eficiência,</a:t>
            </a: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previsibilidade e redução de custos</a:t>
            </a: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para os operadores</a:t>
            </a:r>
            <a:endParaRPr lang="en-US" sz="225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Em operação desde março de 2017</a:t>
            </a:r>
            <a:endParaRPr lang="en-US" sz="225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Eliminação de documentos 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→ Declaração Única de Exportação (DUE)</a:t>
            </a:r>
            <a:endParaRPr lang="en-US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Integração</a:t>
            </a: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 com a Nota Fiscal eletrônica</a:t>
            </a:r>
            <a:endParaRPr lang="en-US" sz="225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60% de redução no preenchimento de dados </a:t>
            </a:r>
            <a:r>
              <a:rPr lang="en-US" sz="2250" b="0" strike="noStrike" spc="-1">
                <a:solidFill>
                  <a:srgbClr val="000000"/>
                </a:solidFill>
                <a:latin typeface="Calibri"/>
                <a:ea typeface="DejaVu Sans"/>
              </a:rPr>
              <a:t>(de 98 para 36 dados)</a:t>
            </a:r>
            <a:endParaRPr lang="en-US" sz="225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Novo tratamento administrativo</a:t>
            </a:r>
            <a:endParaRPr lang="en-US" sz="225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buClr>
                <a:srgbClr val="E46C0A"/>
              </a:buClr>
              <a:buFont typeface="Wingdings" charset="2"/>
              <a:buChar char=""/>
            </a:pPr>
            <a:r>
              <a:rPr lang="en-US" sz="2250" b="1" strike="noStrike" spc="-1">
                <a:solidFill>
                  <a:srgbClr val="000000"/>
                </a:solidFill>
                <a:latin typeface="Calibri"/>
                <a:ea typeface="DejaVu Sans"/>
              </a:rPr>
              <a:t>Sistema de controle de carga</a:t>
            </a:r>
            <a:endParaRPr lang="en-US" sz="2250" b="0" strike="noStrike" spc="-1"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3"/>
          <a:stretch/>
        </p:blipFill>
        <p:spPr>
          <a:xfrm>
            <a:off x="7668360" y="6307920"/>
            <a:ext cx="1268640" cy="43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67640" y="242640"/>
            <a:ext cx="7848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4F81BD"/>
                </a:solidFill>
                <a:latin typeface="Calibri"/>
                <a:ea typeface="DejaVu Sans"/>
              </a:rPr>
              <a:t>CENÁRIO BASE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Calibri"/>
                <a:ea typeface="DejaVu Sans"/>
              </a:rPr>
              <a:t>Comércio exterior complexo e burocrático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91" name="Group 2"/>
          <p:cNvGrpSpPr/>
          <p:nvPr/>
        </p:nvGrpSpPr>
        <p:grpSpPr>
          <a:xfrm>
            <a:off x="314280" y="1340640"/>
            <a:ext cx="8649360" cy="5463000"/>
            <a:chOff x="314280" y="1340640"/>
            <a:chExt cx="8649360" cy="5463000"/>
          </a:xfrm>
        </p:grpSpPr>
        <p:pic>
          <p:nvPicPr>
            <p:cNvPr id="92" name="Imagem 2"/>
            <p:cNvPicPr/>
            <p:nvPr/>
          </p:nvPicPr>
          <p:blipFill>
            <a:blip r:embed="rId3"/>
            <a:stretch/>
          </p:blipFill>
          <p:spPr>
            <a:xfrm>
              <a:off x="314280" y="1340640"/>
              <a:ext cx="8649360" cy="5463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2"/>
            <p:cNvPicPr/>
            <p:nvPr/>
          </p:nvPicPr>
          <p:blipFill>
            <a:blip r:embed="rId4"/>
            <a:stretch/>
          </p:blipFill>
          <p:spPr>
            <a:xfrm>
              <a:off x="2546640" y="1815120"/>
              <a:ext cx="911880" cy="6472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95640" y="116640"/>
            <a:ext cx="7848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4F81BD"/>
                </a:solidFill>
                <a:latin typeface="Calibri"/>
                <a:ea typeface="DejaVu Sans"/>
              </a:rPr>
              <a:t>CENÁRIO COM PORTAL ÚNICO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Calibri"/>
                <a:ea typeface="DejaVu Sans"/>
              </a:rPr>
              <a:t>Comércio exterior simples e eficiente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95" name="Group 2"/>
          <p:cNvGrpSpPr/>
          <p:nvPr/>
        </p:nvGrpSpPr>
        <p:grpSpPr>
          <a:xfrm>
            <a:off x="395640" y="1070640"/>
            <a:ext cx="8358480" cy="5786640"/>
            <a:chOff x="395640" y="1070640"/>
            <a:chExt cx="8358480" cy="5786640"/>
          </a:xfrm>
        </p:grpSpPr>
        <p:pic>
          <p:nvPicPr>
            <p:cNvPr id="96" name="Imagem 1"/>
            <p:cNvPicPr/>
            <p:nvPr/>
          </p:nvPicPr>
          <p:blipFill>
            <a:blip r:embed="rId3"/>
            <a:stretch/>
          </p:blipFill>
          <p:spPr>
            <a:xfrm>
              <a:off x="395640" y="1070640"/>
              <a:ext cx="8358480" cy="5786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2"/>
            <p:cNvPicPr/>
            <p:nvPr/>
          </p:nvPicPr>
          <p:blipFill>
            <a:blip r:embed="rId4"/>
            <a:stretch/>
          </p:blipFill>
          <p:spPr>
            <a:xfrm>
              <a:off x="2771640" y="1720440"/>
              <a:ext cx="911880" cy="64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8" name="Picture 2"/>
          <p:cNvPicPr/>
          <p:nvPr/>
        </p:nvPicPr>
        <p:blipFill>
          <a:blip r:embed="rId5"/>
          <a:stretch/>
        </p:blipFill>
        <p:spPr>
          <a:xfrm>
            <a:off x="7812360" y="6408360"/>
            <a:ext cx="1189440" cy="40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630160" y="2637000"/>
            <a:ext cx="1199880" cy="71424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LPCO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 flipH="1">
            <a:off x="4838400" y="4003200"/>
            <a:ext cx="1964160" cy="108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Line 3"/>
          <p:cNvSpPr/>
          <p:nvPr/>
        </p:nvSpPr>
        <p:spPr>
          <a:xfrm>
            <a:off x="298800" y="5604120"/>
            <a:ext cx="299268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grpSp>
        <p:nvGrpSpPr>
          <p:cNvPr id="102" name="Group 4"/>
          <p:cNvGrpSpPr/>
          <p:nvPr/>
        </p:nvGrpSpPr>
        <p:grpSpPr>
          <a:xfrm>
            <a:off x="3718800" y="5459040"/>
            <a:ext cx="982800" cy="553320"/>
            <a:chOff x="3718800" y="5459040"/>
            <a:chExt cx="982800" cy="553320"/>
          </a:xfrm>
        </p:grpSpPr>
        <p:sp>
          <p:nvSpPr>
            <p:cNvPr id="103" name="CustomShape 5"/>
            <p:cNvSpPr/>
            <p:nvPr/>
          </p:nvSpPr>
          <p:spPr>
            <a:xfrm flipH="1">
              <a:off x="3718800" y="5459040"/>
              <a:ext cx="234720" cy="5533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C0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6"/>
            <p:cNvSpPr/>
            <p:nvPr/>
          </p:nvSpPr>
          <p:spPr>
            <a:xfrm>
              <a:off x="4398120" y="5459040"/>
              <a:ext cx="303480" cy="5533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C0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05" name="Group 7"/>
          <p:cNvGrpSpPr/>
          <p:nvPr/>
        </p:nvGrpSpPr>
        <p:grpSpPr>
          <a:xfrm>
            <a:off x="2630160" y="5435640"/>
            <a:ext cx="3261240" cy="1086480"/>
            <a:chOff x="2630160" y="5435640"/>
            <a:chExt cx="3261240" cy="1086480"/>
          </a:xfrm>
        </p:grpSpPr>
        <p:sp>
          <p:nvSpPr>
            <p:cNvPr id="106" name="CustomShape 8"/>
            <p:cNvSpPr/>
            <p:nvPr/>
          </p:nvSpPr>
          <p:spPr>
            <a:xfrm flipH="1">
              <a:off x="3480120" y="5586480"/>
              <a:ext cx="261360" cy="351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CustomShape 9"/>
            <p:cNvSpPr/>
            <p:nvPr/>
          </p:nvSpPr>
          <p:spPr>
            <a:xfrm>
              <a:off x="4521240" y="5435640"/>
              <a:ext cx="361080" cy="510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10"/>
            <p:cNvSpPr/>
            <p:nvPr/>
          </p:nvSpPr>
          <p:spPr>
            <a:xfrm>
              <a:off x="2630160" y="6024960"/>
              <a:ext cx="1493280" cy="497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30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SEFAZ A</a:t>
              </a:r>
              <a:endParaRPr lang="en-US" sz="3000" b="0" strike="noStrike" spc="-1">
                <a:latin typeface="Arial"/>
              </a:endParaRPr>
            </a:p>
          </p:txBody>
        </p:sp>
        <p:sp>
          <p:nvSpPr>
            <p:cNvPr id="109" name="CustomShape 11"/>
            <p:cNvSpPr/>
            <p:nvPr/>
          </p:nvSpPr>
          <p:spPr>
            <a:xfrm>
              <a:off x="4398120" y="6024960"/>
              <a:ext cx="1493280" cy="496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30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SEFAZ B</a:t>
              </a:r>
              <a:endParaRPr lang="en-US" sz="3000" b="0" strike="noStrike" spc="-1">
                <a:latin typeface="Arial"/>
              </a:endParaRPr>
            </a:p>
          </p:txBody>
        </p:sp>
      </p:grpSp>
      <p:sp>
        <p:nvSpPr>
          <p:cNvPr id="110" name="CustomShape 12"/>
          <p:cNvSpPr/>
          <p:nvPr/>
        </p:nvSpPr>
        <p:spPr>
          <a:xfrm>
            <a:off x="285840" y="5373360"/>
            <a:ext cx="3058920" cy="3870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950" b="1" strike="noStrike" spc="-1">
                <a:solidFill>
                  <a:srgbClr val="262626"/>
                </a:solidFill>
                <a:latin typeface="Calibri"/>
                <a:ea typeface="DejaVu Sans"/>
              </a:rPr>
              <a:t>Memorando de Exportação  </a:t>
            </a:r>
            <a:endParaRPr lang="en-US" sz="1950" b="0" strike="noStrike" spc="-1">
              <a:latin typeface="Arial"/>
            </a:endParaRPr>
          </a:p>
        </p:txBody>
      </p:sp>
      <p:sp>
        <p:nvSpPr>
          <p:cNvPr id="111" name="CustomShape 13"/>
          <p:cNvSpPr/>
          <p:nvPr/>
        </p:nvSpPr>
        <p:spPr>
          <a:xfrm>
            <a:off x="7056900" y="3872880"/>
            <a:ext cx="442800" cy="116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4780A"/>
            </a:solidFill>
            <a:custDash>
              <a:ds d="300000" sp="100000"/>
            </a:custDash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4"/>
          <p:cNvSpPr/>
          <p:nvPr/>
        </p:nvSpPr>
        <p:spPr>
          <a:xfrm flipH="1">
            <a:off x="4931280" y="3815280"/>
            <a:ext cx="1608120" cy="16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5"/>
          <p:cNvSpPr/>
          <p:nvPr/>
        </p:nvSpPr>
        <p:spPr>
          <a:xfrm flipH="1">
            <a:off x="4931280" y="3864405"/>
            <a:ext cx="1650960" cy="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6"/>
          <p:cNvSpPr/>
          <p:nvPr/>
        </p:nvSpPr>
        <p:spPr>
          <a:xfrm flipH="1">
            <a:off x="4100760" y="4062600"/>
            <a:ext cx="4320" cy="79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17"/>
          <p:cNvSpPr/>
          <p:nvPr/>
        </p:nvSpPr>
        <p:spPr>
          <a:xfrm flipH="1">
            <a:off x="4047609" y="4006800"/>
            <a:ext cx="1800" cy="82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18"/>
          <p:cNvSpPr/>
          <p:nvPr/>
        </p:nvSpPr>
        <p:spPr>
          <a:xfrm flipH="1" flipV="1">
            <a:off x="1618920" y="4068000"/>
            <a:ext cx="2137680" cy="1010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E4780A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19"/>
          <p:cNvSpPr/>
          <p:nvPr/>
        </p:nvSpPr>
        <p:spPr>
          <a:xfrm>
            <a:off x="2483640" y="1628640"/>
            <a:ext cx="1083240" cy="464040"/>
          </a:xfrm>
          <a:prstGeom prst="roundRect">
            <a:avLst>
              <a:gd name="adj" fmla="val 16667"/>
            </a:avLst>
          </a:prstGeom>
          <a:solidFill>
            <a:srgbClr val="E4780A"/>
          </a:solidFill>
          <a:ln>
            <a:solidFill>
              <a:srgbClr val="E4780A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NF-e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18" name="CustomShape 20"/>
          <p:cNvSpPr/>
          <p:nvPr/>
        </p:nvSpPr>
        <p:spPr>
          <a:xfrm flipV="1">
            <a:off x="3863367" y="3983400"/>
            <a:ext cx="2356200" cy="132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E4780A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1"/>
          <p:cNvSpPr/>
          <p:nvPr/>
        </p:nvSpPr>
        <p:spPr>
          <a:xfrm flipV="1">
            <a:off x="4432931" y="4212360"/>
            <a:ext cx="360" cy="1010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E4780A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0" name="Group 22"/>
          <p:cNvGrpSpPr/>
          <p:nvPr/>
        </p:nvGrpSpPr>
        <p:grpSpPr>
          <a:xfrm>
            <a:off x="866160" y="3987360"/>
            <a:ext cx="3956400" cy="1556280"/>
            <a:chOff x="866160" y="3987360"/>
            <a:chExt cx="3956400" cy="1556280"/>
          </a:xfrm>
        </p:grpSpPr>
        <p:sp>
          <p:nvSpPr>
            <p:cNvPr id="121" name="CustomShape 23"/>
            <p:cNvSpPr/>
            <p:nvPr/>
          </p:nvSpPr>
          <p:spPr>
            <a:xfrm>
              <a:off x="866160" y="3987360"/>
              <a:ext cx="2765880" cy="133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chemeClr val="bg1">
                  <a:lumMod val="50000"/>
                </a:schemeClr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CustomShape 24"/>
            <p:cNvSpPr/>
            <p:nvPr/>
          </p:nvSpPr>
          <p:spPr>
            <a:xfrm>
              <a:off x="3647160" y="4901400"/>
              <a:ext cx="1175400" cy="6422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34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SPED</a:t>
              </a:r>
              <a:endParaRPr lang="en-US" sz="3400" b="0" strike="noStrike" spc="-1">
                <a:latin typeface="Arial"/>
              </a:endParaRPr>
            </a:p>
          </p:txBody>
        </p:sp>
      </p:grpSp>
      <p:sp>
        <p:nvSpPr>
          <p:cNvPr id="123" name="CustomShape 25"/>
          <p:cNvSpPr/>
          <p:nvPr/>
        </p:nvSpPr>
        <p:spPr>
          <a:xfrm flipH="1">
            <a:off x="4247640" y="2597760"/>
            <a:ext cx="620640" cy="57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6"/>
          <p:cNvSpPr/>
          <p:nvPr/>
        </p:nvSpPr>
        <p:spPr>
          <a:xfrm>
            <a:off x="251640" y="3231000"/>
            <a:ext cx="1879200" cy="8010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700" b="1" strike="noStrike" spc="-1">
                <a:solidFill>
                  <a:srgbClr val="FFFFFF"/>
                </a:solidFill>
                <a:latin typeface="Calibri"/>
                <a:ea typeface="DejaVu Sans"/>
              </a:rPr>
              <a:t>Exportador</a:t>
            </a:r>
            <a:endParaRPr lang="en-US" sz="2700" b="0" strike="noStrike" spc="-1">
              <a:latin typeface="Arial"/>
            </a:endParaRPr>
          </a:p>
        </p:txBody>
      </p:sp>
      <p:sp>
        <p:nvSpPr>
          <p:cNvPr id="125" name="CustomShape 27"/>
          <p:cNvSpPr/>
          <p:nvPr/>
        </p:nvSpPr>
        <p:spPr>
          <a:xfrm>
            <a:off x="2131200" y="3632040"/>
            <a:ext cx="1344600" cy="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E4780A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8"/>
          <p:cNvSpPr/>
          <p:nvPr/>
        </p:nvSpPr>
        <p:spPr>
          <a:xfrm>
            <a:off x="3523320" y="3172680"/>
            <a:ext cx="1407960" cy="91728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28440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DUE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27" name="CustomShape 29"/>
          <p:cNvSpPr/>
          <p:nvPr/>
        </p:nvSpPr>
        <p:spPr>
          <a:xfrm>
            <a:off x="6331680" y="3172680"/>
            <a:ext cx="1407960" cy="91584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CCT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28" name="CustomShape 30"/>
          <p:cNvSpPr/>
          <p:nvPr/>
        </p:nvSpPr>
        <p:spPr>
          <a:xfrm>
            <a:off x="7462080" y="2799720"/>
            <a:ext cx="131364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6600"/>
                </a:solidFill>
                <a:latin typeface="Calibri"/>
                <a:ea typeface="DejaVu Sans"/>
              </a:rPr>
              <a:t>Controle de Carga e Trânsito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29" name="CustomShape 31"/>
          <p:cNvSpPr/>
          <p:nvPr/>
        </p:nvSpPr>
        <p:spPr>
          <a:xfrm>
            <a:off x="7026120" y="1506960"/>
            <a:ext cx="9360" cy="1633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E4780A"/>
            </a:solidFill>
            <a:custDash>
              <a:ds d="300000" sp="100000"/>
            </a:custDash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32"/>
          <p:cNvSpPr/>
          <p:nvPr/>
        </p:nvSpPr>
        <p:spPr>
          <a:xfrm>
            <a:off x="4887360" y="3524400"/>
            <a:ext cx="1362240" cy="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33"/>
          <p:cNvSpPr/>
          <p:nvPr/>
        </p:nvSpPr>
        <p:spPr>
          <a:xfrm>
            <a:off x="4823280" y="1945080"/>
            <a:ext cx="1406520" cy="84888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Despacho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(GR)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32" name="Line 34"/>
          <p:cNvSpPr/>
          <p:nvPr/>
        </p:nvSpPr>
        <p:spPr>
          <a:xfrm>
            <a:off x="1171080" y="1291320"/>
            <a:ext cx="20160" cy="1939320"/>
          </a:xfrm>
          <a:prstGeom prst="line">
            <a:avLst/>
          </a:prstGeom>
          <a:ln w="57240">
            <a:solidFill>
              <a:srgbClr val="E4780A"/>
            </a:solidFill>
            <a:custDash>
              <a:ds d="3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35"/>
          <p:cNvSpPr/>
          <p:nvPr/>
        </p:nvSpPr>
        <p:spPr>
          <a:xfrm>
            <a:off x="242280" y="908640"/>
            <a:ext cx="1851120" cy="44784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700" b="1" strike="noStrike" spc="-1">
                <a:solidFill>
                  <a:srgbClr val="FFFFFF"/>
                </a:solidFill>
                <a:latin typeface="Calibri"/>
                <a:ea typeface="DejaVu Sans"/>
              </a:rPr>
              <a:t>Fabricante</a:t>
            </a:r>
            <a:endParaRPr lang="en-US" sz="2700" b="0" strike="noStrike" spc="-1">
              <a:latin typeface="Arial"/>
            </a:endParaRPr>
          </a:p>
        </p:txBody>
      </p:sp>
      <p:sp>
        <p:nvSpPr>
          <p:cNvPr id="134" name="CustomShape 36"/>
          <p:cNvSpPr/>
          <p:nvPr/>
        </p:nvSpPr>
        <p:spPr>
          <a:xfrm flipV="1">
            <a:off x="3801240" y="2375280"/>
            <a:ext cx="98100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37"/>
          <p:cNvSpPr/>
          <p:nvPr/>
        </p:nvSpPr>
        <p:spPr>
          <a:xfrm flipH="1" flipV="1">
            <a:off x="6229800" y="2369160"/>
            <a:ext cx="652680" cy="83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66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38"/>
          <p:cNvSpPr/>
          <p:nvPr/>
        </p:nvSpPr>
        <p:spPr>
          <a:xfrm flipV="1">
            <a:off x="1185480" y="1506600"/>
            <a:ext cx="5823720" cy="13680"/>
          </a:xfrm>
          <a:prstGeom prst="line">
            <a:avLst/>
          </a:prstGeom>
          <a:ln w="57240">
            <a:solidFill>
              <a:srgbClr val="E4780A"/>
            </a:solidFill>
            <a:custDash>
              <a:ds d="3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2"/>
          <p:cNvPicPr/>
          <p:nvPr/>
        </p:nvPicPr>
        <p:blipFill>
          <a:blip r:embed="rId3"/>
          <a:stretch/>
        </p:blipFill>
        <p:spPr>
          <a:xfrm>
            <a:off x="299160" y="183240"/>
            <a:ext cx="1189440" cy="404280"/>
          </a:xfrm>
          <a:prstGeom prst="rect">
            <a:avLst/>
          </a:prstGeom>
          <a:ln>
            <a:noFill/>
          </a:ln>
        </p:spPr>
      </p:pic>
      <p:sp>
        <p:nvSpPr>
          <p:cNvPr id="139" name="CustomShape 39"/>
          <p:cNvSpPr/>
          <p:nvPr/>
        </p:nvSpPr>
        <p:spPr>
          <a:xfrm>
            <a:off x="3483360" y="188640"/>
            <a:ext cx="549324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2500" b="1" strike="noStrike" spc="-1">
                <a:solidFill>
                  <a:srgbClr val="006600"/>
                </a:solidFill>
                <a:latin typeface="Myriad Pro"/>
                <a:ea typeface="Tahoma"/>
              </a:rPr>
              <a:t>Novo Processo de Exportação</a:t>
            </a:r>
            <a:endParaRPr lang="en-US" sz="25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300" b="1" strike="noStrike" spc="-1">
                <a:solidFill>
                  <a:srgbClr val="006600"/>
                </a:solidFill>
                <a:latin typeface="Myriad Pro"/>
                <a:ea typeface="Tahoma"/>
              </a:rPr>
              <a:t>Integração DUE e LPCO </a:t>
            </a:r>
            <a:endParaRPr lang="en-US" sz="2300" b="0" strike="noStrike" spc="-1">
              <a:latin typeface="Arial"/>
            </a:endParaRPr>
          </a:p>
        </p:txBody>
      </p:sp>
      <p:sp>
        <p:nvSpPr>
          <p:cNvPr id="140" name="CustomShape 40"/>
          <p:cNvSpPr/>
          <p:nvPr/>
        </p:nvSpPr>
        <p:spPr>
          <a:xfrm>
            <a:off x="4419720" y="32767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EC0E6DC-8DEB-4F89-9EBA-CAA1A1918493}"/>
              </a:ext>
            </a:extLst>
          </p:cNvPr>
          <p:cNvGrpSpPr/>
          <p:nvPr/>
        </p:nvGrpSpPr>
        <p:grpSpPr>
          <a:xfrm>
            <a:off x="6092640" y="4899240"/>
            <a:ext cx="2947680" cy="1876320"/>
            <a:chOff x="6092640" y="4899240"/>
            <a:chExt cx="2947680" cy="1876320"/>
          </a:xfrm>
        </p:grpSpPr>
        <p:pic>
          <p:nvPicPr>
            <p:cNvPr id="136" name="Picture 2"/>
            <p:cNvPicPr/>
            <p:nvPr/>
          </p:nvPicPr>
          <p:blipFill>
            <a:blip r:embed="rId4"/>
            <a:stretch/>
          </p:blipFill>
          <p:spPr>
            <a:xfrm>
              <a:off x="6494760" y="4899240"/>
              <a:ext cx="2009880" cy="84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Imagem 4"/>
            <p:cNvPicPr/>
            <p:nvPr/>
          </p:nvPicPr>
          <p:blipFill>
            <a:blip r:embed="rId5"/>
            <a:stretch/>
          </p:blipFill>
          <p:spPr>
            <a:xfrm>
              <a:off x="7596720" y="5492880"/>
              <a:ext cx="1443600" cy="95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Imagem 2"/>
            <p:cNvPicPr/>
            <p:nvPr/>
          </p:nvPicPr>
          <p:blipFill>
            <a:blip r:embed="rId6"/>
            <a:stretch/>
          </p:blipFill>
          <p:spPr>
            <a:xfrm>
              <a:off x="6092640" y="5735880"/>
              <a:ext cx="1875600" cy="10396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3" name="Imagem 6"/>
          <p:cNvPicPr/>
          <p:nvPr/>
        </p:nvPicPr>
        <p:blipFill>
          <a:blip r:embed="rId7"/>
          <a:stretch/>
        </p:blipFill>
        <p:spPr>
          <a:xfrm>
            <a:off x="7151400" y="1116360"/>
            <a:ext cx="1171080" cy="1171080"/>
          </a:xfrm>
          <a:prstGeom prst="rect">
            <a:avLst/>
          </a:prstGeom>
          <a:ln>
            <a:noFill/>
          </a:ln>
        </p:spPr>
      </p:pic>
      <p:pic>
        <p:nvPicPr>
          <p:cNvPr id="144" name="Imagem 8"/>
          <p:cNvPicPr/>
          <p:nvPr/>
        </p:nvPicPr>
        <p:blipFill>
          <a:blip r:embed="rId8"/>
          <a:stretch/>
        </p:blipFill>
        <p:spPr>
          <a:xfrm>
            <a:off x="2250000" y="275760"/>
            <a:ext cx="1205640" cy="121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incorporada">
            <a:extLst>
              <a:ext uri="{FF2B5EF4-FFF2-40B4-BE49-F238E27FC236}">
                <a16:creationId xmlns:a16="http://schemas.microsoft.com/office/drawing/2014/main" id="{128C9BA8-55C1-4980-8A6C-2B5ACF75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" y="1777047"/>
            <a:ext cx="7923136" cy="139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33">
            <a:extLst>
              <a:ext uri="{FF2B5EF4-FFF2-40B4-BE49-F238E27FC236}">
                <a16:creationId xmlns:a16="http://schemas.microsoft.com/office/drawing/2014/main" id="{4AC255AB-6359-40D6-AB65-30C0EBE14D31}"/>
              </a:ext>
            </a:extLst>
          </p:cNvPr>
          <p:cNvSpPr/>
          <p:nvPr/>
        </p:nvSpPr>
        <p:spPr>
          <a:xfrm>
            <a:off x="1236701" y="3312241"/>
            <a:ext cx="1406520" cy="84888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Despacho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(GR)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" name="CustomShape 33">
            <a:extLst>
              <a:ext uri="{FF2B5EF4-FFF2-40B4-BE49-F238E27FC236}">
                <a16:creationId xmlns:a16="http://schemas.microsoft.com/office/drawing/2014/main" id="{41A9C85D-F123-4754-9B3E-CFAD9CBAAB60}"/>
              </a:ext>
            </a:extLst>
          </p:cNvPr>
          <p:cNvSpPr/>
          <p:nvPr/>
        </p:nvSpPr>
        <p:spPr>
          <a:xfrm>
            <a:off x="1236701" y="4301397"/>
            <a:ext cx="1406520" cy="84888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Conferência</a:t>
            </a:r>
            <a:r>
              <a:rPr lang="en-US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n-US" b="1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Aduanteira</a:t>
            </a:r>
            <a:r>
              <a:rPr lang="en-US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 (CA)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7E06884-140E-4350-85A0-944D2BF442DA}"/>
              </a:ext>
            </a:extLst>
          </p:cNvPr>
          <p:cNvSpPr/>
          <p:nvPr/>
        </p:nvSpPr>
        <p:spPr>
          <a:xfrm>
            <a:off x="4023954" y="4436037"/>
            <a:ext cx="1199880" cy="71424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LPCO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052BF0E4-A952-409A-A772-3003019D66A7}"/>
              </a:ext>
            </a:extLst>
          </p:cNvPr>
          <p:cNvSpPr/>
          <p:nvPr/>
        </p:nvSpPr>
        <p:spPr>
          <a:xfrm>
            <a:off x="4023954" y="3312241"/>
            <a:ext cx="1199880" cy="71424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TA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" name="CustomShape 29">
            <a:extLst>
              <a:ext uri="{FF2B5EF4-FFF2-40B4-BE49-F238E27FC236}">
                <a16:creationId xmlns:a16="http://schemas.microsoft.com/office/drawing/2014/main" id="{982EE8C2-589A-47F2-827C-FAF742785E29}"/>
              </a:ext>
            </a:extLst>
          </p:cNvPr>
          <p:cNvSpPr/>
          <p:nvPr/>
        </p:nvSpPr>
        <p:spPr>
          <a:xfrm>
            <a:off x="6533965" y="3249783"/>
            <a:ext cx="1338839" cy="77669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CCT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A69EA383-6FBA-40B3-B2E1-F99061908079}"/>
              </a:ext>
            </a:extLst>
          </p:cNvPr>
          <p:cNvSpPr/>
          <p:nvPr/>
        </p:nvSpPr>
        <p:spPr>
          <a:xfrm>
            <a:off x="539640" y="620640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Integração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entres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os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módulos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do Portal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Único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27F5B0-0C71-486D-AF82-3E915FF6BDA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70797" y="6352942"/>
            <a:ext cx="1189440" cy="40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F84466-07A3-4A34-93C5-2BFFF54C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619125"/>
            <a:ext cx="65151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rcRect r="2192"/>
          <a:stretch/>
        </p:blipFill>
        <p:spPr>
          <a:xfrm>
            <a:off x="179640" y="1989000"/>
            <a:ext cx="8851320" cy="4133160"/>
          </a:xfrm>
          <a:prstGeom prst="rect">
            <a:avLst/>
          </a:prstGeom>
          <a:ln>
            <a:noFill/>
          </a:ln>
        </p:spPr>
      </p:pic>
      <p:pic>
        <p:nvPicPr>
          <p:cNvPr id="146" name="Picture 2"/>
          <p:cNvPicPr/>
          <p:nvPr/>
        </p:nvPicPr>
        <p:blipFill>
          <a:blip r:embed="rId3"/>
          <a:stretch/>
        </p:blipFill>
        <p:spPr>
          <a:xfrm>
            <a:off x="7668360" y="6307920"/>
            <a:ext cx="1189440" cy="40428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539640" y="620640"/>
            <a:ext cx="860436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Como registrar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uma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DU-E e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vincular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o LPCO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444360" y="2139840"/>
            <a:ext cx="2087640" cy="269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2"/>
          <a:srcRect r="2334"/>
          <a:stretch/>
        </p:blipFill>
        <p:spPr>
          <a:xfrm>
            <a:off x="179640" y="1845720"/>
            <a:ext cx="8857080" cy="4637880"/>
          </a:xfrm>
          <a:prstGeom prst="rect">
            <a:avLst/>
          </a:prstGeom>
          <a:ln>
            <a:noFill/>
          </a:ln>
        </p:spPr>
      </p:pic>
      <p:pic>
        <p:nvPicPr>
          <p:cNvPr id="150" name="Picture 2"/>
          <p:cNvPicPr/>
          <p:nvPr/>
        </p:nvPicPr>
        <p:blipFill>
          <a:blip r:embed="rId3"/>
          <a:stretch/>
        </p:blipFill>
        <p:spPr>
          <a:xfrm>
            <a:off x="7668360" y="6307920"/>
            <a:ext cx="1189440" cy="40428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539640" y="620640"/>
            <a:ext cx="8819640" cy="841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A74A6"/>
                </a:solidFill>
                <a:latin typeface="Calibri"/>
                <a:ea typeface="DejaVu Sans"/>
              </a:rPr>
              <a:t>NOVO PROCESSO de EXPORTAÇÃO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2060"/>
                </a:solidFill>
                <a:latin typeface="Calibri"/>
                <a:ea typeface="DejaVu Sans"/>
              </a:rPr>
              <a:t>Registrando a Declaração Única de Exportação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6372360" y="1945440"/>
            <a:ext cx="2375640" cy="287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10105</TotalTime>
  <Words>779</Words>
  <Application>Microsoft Office PowerPoint</Application>
  <PresentationFormat>Apresentação na tela (4:3)</PresentationFormat>
  <Paragraphs>139</Paragraphs>
  <Slides>17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Microsoft YaHei</vt:lpstr>
      <vt:lpstr>Arial</vt:lpstr>
      <vt:lpstr>Calibri</vt:lpstr>
      <vt:lpstr>DejaVu Sans</vt:lpstr>
      <vt:lpstr>Myriad Pro</vt:lpstr>
      <vt:lpstr>Symbol</vt:lpstr>
      <vt:lpstr>Tahoma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Willyam</dc:creator>
  <dc:description/>
  <cp:lastModifiedBy>Vladimir de Macedo Souza</cp:lastModifiedBy>
  <cp:revision>565</cp:revision>
  <cp:lastPrinted>2017-03-17T21:17:13Z</cp:lastPrinted>
  <dcterms:created xsi:type="dcterms:W3CDTF">2016-07-06T13:50:32Z</dcterms:created>
  <dcterms:modified xsi:type="dcterms:W3CDTF">2018-04-03T00:05:51Z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