
<file path=[Content_Types].xml><?xml version="1.0" encoding="utf-8"?>
<Types xmlns="http://schemas.openxmlformats.org/package/2006/content-types">
  <Default Extension="1" ContentType="image/jpeg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4"/>
  </p:sldMasterIdLst>
  <p:notesMasterIdLst>
    <p:notesMasterId r:id="rId18"/>
  </p:notesMasterIdLst>
  <p:sldIdLst>
    <p:sldId id="296" r:id="rId5"/>
    <p:sldId id="345" r:id="rId6"/>
    <p:sldId id="369" r:id="rId7"/>
    <p:sldId id="15707" r:id="rId8"/>
    <p:sldId id="15708" r:id="rId9"/>
    <p:sldId id="15697" r:id="rId10"/>
    <p:sldId id="1578" r:id="rId11"/>
    <p:sldId id="1575" r:id="rId12"/>
    <p:sldId id="15711" r:id="rId13"/>
    <p:sldId id="15709" r:id="rId14"/>
    <p:sldId id="15712" r:id="rId15"/>
    <p:sldId id="15710" r:id="rId16"/>
    <p:sldId id="338" r:id="rId17"/>
  </p:sldIdLst>
  <p:sldSz cx="18288000" cy="10287000"/>
  <p:notesSz cx="6797675" cy="9926638"/>
  <p:embeddedFontLs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Bold" panose="020B0806030504020204" charset="0"/>
      <p:regular r:id="rId23"/>
      <p:bold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475C09-ACD3-7CDA-92FD-2FC9D22FD24C}" name="Patrícia Feitosa Bonfim Stelling" initials="PF" userId="S::patricia.stelling@epe.gov.br::99989aac-ef5e-47da-b856-fda44dcda7a9" providerId="AD"/>
  <p188:author id="{6AEE0568-9883-C707-DDAA-A3BA742DBBAA}" name="Gabriel da Silva A. Jorge" initials="Gd" userId="S::gabriel.jorge@epe.gov.br::e70c6fea-478f-4899-a388-19795b7e8b60" providerId="AD"/>
  <p188:author id="{F0B175B0-3E14-77F8-94C0-5631CDC5CBBE}" name="SDB" initials="SDB" userId="SDB" providerId="None"/>
  <p188:author id="{02F137CA-69ED-0292-1193-97CFC58CA7A9}" name="Filipe de Padua Fernandes Silva" initials="FdPFS" userId="S::filipe.silva@epe.gov.br::38a6e2b4-0a71-4a67-8046-8efb3a4932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E19"/>
    <a:srgbClr val="44546A"/>
    <a:srgbClr val="009999"/>
    <a:srgbClr val="CC99FF"/>
    <a:srgbClr val="F5BC3F"/>
    <a:srgbClr val="C70558"/>
    <a:srgbClr val="5CAE6E"/>
    <a:srgbClr val="FFFFFF"/>
    <a:srgbClr val="7F7F7F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9" autoAdjust="0"/>
    <p:restoredTop sz="94660"/>
  </p:normalViewPr>
  <p:slideViewPr>
    <p:cSldViewPr snapToGrid="0">
      <p:cViewPr varScale="1">
        <p:scale>
          <a:sx n="51" d="100"/>
          <a:sy n="51" d="100"/>
        </p:scale>
        <p:origin x="830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1"/><Relationship Id="rId1" Type="http://schemas.openxmlformats.org/officeDocument/2006/relationships/image" Target="../media/image2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1"/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0DD08-D58E-411F-8B0B-3DB9689CB5D0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A5B9FFD-4371-4139-B2A0-E84621136DC2}">
      <dgm:prSet phldrT="[Texto]"/>
      <dgm:spPr/>
      <dgm:t>
        <a:bodyPr/>
        <a:lstStyle/>
        <a:p>
          <a:r>
            <a:rPr lang="en-US" dirty="0" err="1"/>
            <a:t>Diversificação</a:t>
          </a:r>
          <a:endParaRPr lang="pt-BR" dirty="0"/>
        </a:p>
      </dgm:t>
    </dgm:pt>
    <dgm:pt modelId="{F2293CD0-31B8-4861-91EB-7E3CDB3D364C}" type="parTrans" cxnId="{773F769B-888F-4C1B-8A84-B9ECF1A0604C}">
      <dgm:prSet/>
      <dgm:spPr/>
      <dgm:t>
        <a:bodyPr/>
        <a:lstStyle/>
        <a:p>
          <a:endParaRPr lang="pt-BR"/>
        </a:p>
      </dgm:t>
    </dgm:pt>
    <dgm:pt modelId="{FA247DD4-F0D3-4FA4-A00A-C34D7F5D18C8}" type="sibTrans" cxnId="{773F769B-888F-4C1B-8A84-B9ECF1A0604C}">
      <dgm:prSet/>
      <dgm:spPr/>
      <dgm:t>
        <a:bodyPr/>
        <a:lstStyle/>
        <a:p>
          <a:endParaRPr lang="pt-BR"/>
        </a:p>
      </dgm:t>
    </dgm:pt>
    <dgm:pt modelId="{5BBDCD92-7A79-482E-8F9E-37B246445ACC}">
      <dgm:prSet phldrT="[Texto]"/>
      <dgm:spPr/>
      <dgm:t>
        <a:bodyPr/>
        <a:lstStyle/>
        <a:p>
          <a:r>
            <a:rPr lang="en-US" dirty="0" err="1"/>
            <a:t>Empresas</a:t>
          </a:r>
          <a:r>
            <a:rPr lang="en-US" dirty="0"/>
            <a:t> </a:t>
          </a:r>
          <a:r>
            <a:rPr lang="en-US" dirty="0" err="1"/>
            <a:t>petrolíferas</a:t>
          </a:r>
          <a:r>
            <a:rPr lang="en-US" dirty="0"/>
            <a:t> </a:t>
          </a:r>
          <a:r>
            <a:rPr lang="en-US" dirty="0" err="1"/>
            <a:t>estão</a:t>
          </a:r>
          <a:r>
            <a:rPr lang="en-US" dirty="0"/>
            <a:t> se </a:t>
          </a:r>
          <a:r>
            <a:rPr lang="en-US" dirty="0" err="1"/>
            <a:t>transformando</a:t>
          </a:r>
          <a:r>
            <a:rPr lang="en-US" dirty="0"/>
            <a:t> </a:t>
          </a:r>
          <a:r>
            <a:rPr lang="en-US" dirty="0" err="1"/>
            <a:t>em</a:t>
          </a:r>
          <a:r>
            <a:rPr lang="en-US" dirty="0"/>
            <a:t> "</a:t>
          </a:r>
          <a:r>
            <a:rPr lang="en-US" dirty="0" err="1"/>
            <a:t>empresas</a:t>
          </a:r>
          <a:r>
            <a:rPr lang="en-US" dirty="0"/>
            <a:t> de </a:t>
          </a:r>
          <a:r>
            <a:rPr lang="en-US" dirty="0" err="1"/>
            <a:t>energia</a:t>
          </a:r>
          <a:r>
            <a:rPr lang="en-US" dirty="0"/>
            <a:t>", </a:t>
          </a:r>
          <a:r>
            <a:rPr lang="en-US" dirty="0" err="1"/>
            <a:t>investindo</a:t>
          </a:r>
          <a:r>
            <a:rPr lang="en-US" dirty="0"/>
            <a:t> </a:t>
          </a:r>
          <a:r>
            <a:rPr lang="en-US" dirty="0" err="1"/>
            <a:t>em</a:t>
          </a:r>
          <a:r>
            <a:rPr lang="en-US" dirty="0"/>
            <a:t> </a:t>
          </a:r>
          <a:r>
            <a:rPr lang="en-US" dirty="0" err="1"/>
            <a:t>fontes</a:t>
          </a:r>
          <a:r>
            <a:rPr lang="en-US" dirty="0"/>
            <a:t> </a:t>
          </a:r>
          <a:r>
            <a:rPr lang="en-US" dirty="0" err="1"/>
            <a:t>renováveis</a:t>
          </a:r>
          <a:r>
            <a:rPr lang="en-US" dirty="0"/>
            <a:t>, </a:t>
          </a:r>
          <a:r>
            <a:rPr lang="en-US" dirty="0" err="1"/>
            <a:t>sem</a:t>
          </a:r>
          <a:r>
            <a:rPr lang="en-US" dirty="0"/>
            <a:t> </a:t>
          </a:r>
          <a:r>
            <a:rPr lang="en-US" dirty="0" err="1"/>
            <a:t>abandonar</a:t>
          </a:r>
          <a:r>
            <a:rPr lang="en-US" dirty="0"/>
            <a:t> </a:t>
          </a:r>
          <a:r>
            <a:rPr lang="en-US" dirty="0" err="1"/>
            <a:t>os</a:t>
          </a:r>
          <a:r>
            <a:rPr lang="en-US" dirty="0"/>
            <a:t> </a:t>
          </a:r>
          <a:r>
            <a:rPr lang="en-US" dirty="0" err="1"/>
            <a:t>investimentos</a:t>
          </a:r>
          <a:r>
            <a:rPr lang="en-US" dirty="0"/>
            <a:t> </a:t>
          </a:r>
          <a:r>
            <a:rPr lang="en-US" dirty="0" err="1"/>
            <a:t>tradicionais</a:t>
          </a:r>
          <a:r>
            <a:rPr lang="en-US" dirty="0"/>
            <a:t>.</a:t>
          </a:r>
          <a:endParaRPr lang="pt-BR" dirty="0"/>
        </a:p>
      </dgm:t>
    </dgm:pt>
    <dgm:pt modelId="{155D5953-07C3-409F-AB0C-A6CDC55A5BBB}" type="parTrans" cxnId="{90A14CA4-48CD-4D22-86BD-5C817D095551}">
      <dgm:prSet/>
      <dgm:spPr/>
      <dgm:t>
        <a:bodyPr/>
        <a:lstStyle/>
        <a:p>
          <a:endParaRPr lang="pt-BR"/>
        </a:p>
      </dgm:t>
    </dgm:pt>
    <dgm:pt modelId="{82859E10-86E8-4CBA-88F2-D448CDE15214}" type="sibTrans" cxnId="{90A14CA4-48CD-4D22-86BD-5C817D095551}">
      <dgm:prSet/>
      <dgm:spPr/>
      <dgm:t>
        <a:bodyPr/>
        <a:lstStyle/>
        <a:p>
          <a:endParaRPr lang="pt-BR"/>
        </a:p>
      </dgm:t>
    </dgm:pt>
    <dgm:pt modelId="{AE91AFA7-4F7E-4B77-BAFA-4B3D0728BDDC}">
      <dgm:prSet phldrT="[Texto]"/>
      <dgm:spPr/>
      <dgm:t>
        <a:bodyPr/>
        <a:lstStyle/>
        <a:p>
          <a:r>
            <a:rPr lang="en-US" dirty="0" err="1"/>
            <a:t>Evitar</a:t>
          </a:r>
          <a:r>
            <a:rPr lang="en-US" dirty="0"/>
            <a:t> o </a:t>
          </a:r>
          <a:r>
            <a:rPr lang="en-US" dirty="0" err="1"/>
            <a:t>Trancamento</a:t>
          </a:r>
          <a:r>
            <a:rPr lang="en-US" dirty="0"/>
            <a:t> </a:t>
          </a:r>
          <a:r>
            <a:rPr lang="en-US" dirty="0" err="1"/>
            <a:t>Tecnológico</a:t>
          </a:r>
          <a:endParaRPr lang="pt-BR" dirty="0"/>
        </a:p>
      </dgm:t>
    </dgm:pt>
    <dgm:pt modelId="{979B2C54-7761-48CC-9847-91A124496F17}" type="parTrans" cxnId="{74A0D36B-AE83-419D-BA2A-72DD164AEEF9}">
      <dgm:prSet/>
      <dgm:spPr/>
      <dgm:t>
        <a:bodyPr/>
        <a:lstStyle/>
        <a:p>
          <a:endParaRPr lang="pt-BR"/>
        </a:p>
      </dgm:t>
    </dgm:pt>
    <dgm:pt modelId="{65CC9F37-D1E6-4F73-A125-371C6D06C0F2}" type="sibTrans" cxnId="{74A0D36B-AE83-419D-BA2A-72DD164AEEF9}">
      <dgm:prSet/>
      <dgm:spPr/>
      <dgm:t>
        <a:bodyPr/>
        <a:lstStyle/>
        <a:p>
          <a:endParaRPr lang="pt-BR"/>
        </a:p>
      </dgm:t>
    </dgm:pt>
    <dgm:pt modelId="{868BCFF8-16E2-4147-BB9C-E2E9A156B26C}">
      <dgm:prSet phldrT="[Texto]"/>
      <dgm:spPr/>
      <dgm:t>
        <a:bodyPr/>
        <a:lstStyle/>
        <a:p>
          <a:r>
            <a:rPr lang="en-US" dirty="0"/>
            <a:t>As </a:t>
          </a:r>
          <a:r>
            <a:rPr lang="en-US" dirty="0" err="1"/>
            <a:t>empresas</a:t>
          </a:r>
          <a:r>
            <a:rPr lang="en-US" dirty="0"/>
            <a:t> </a:t>
          </a:r>
          <a:r>
            <a:rPr lang="en-US" dirty="0" err="1"/>
            <a:t>buscam</a:t>
          </a:r>
          <a:r>
            <a:rPr lang="en-US" dirty="0"/>
            <a:t> </a:t>
          </a:r>
          <a:r>
            <a:rPr lang="en-US" dirty="0" err="1"/>
            <a:t>equilibrar</a:t>
          </a:r>
          <a:r>
            <a:rPr lang="en-US" dirty="0"/>
            <a:t> a </a:t>
          </a:r>
          <a:r>
            <a:rPr lang="en-US" dirty="0" err="1"/>
            <a:t>transição</a:t>
          </a:r>
          <a:r>
            <a:rPr lang="en-US" dirty="0"/>
            <a:t> </a:t>
          </a:r>
          <a:r>
            <a:rPr lang="en-US" dirty="0" err="1"/>
            <a:t>energética</a:t>
          </a:r>
          <a:r>
            <a:rPr lang="en-US" dirty="0"/>
            <a:t> com a </a:t>
          </a:r>
          <a:r>
            <a:rPr lang="en-US" dirty="0" err="1"/>
            <a:t>manutenção</a:t>
          </a:r>
          <a:r>
            <a:rPr lang="en-US" dirty="0"/>
            <a:t> de </a:t>
          </a:r>
          <a:r>
            <a:rPr lang="en-US" dirty="0" err="1"/>
            <a:t>suas</a:t>
          </a:r>
          <a:r>
            <a:rPr lang="en-US" dirty="0"/>
            <a:t> </a:t>
          </a:r>
          <a:r>
            <a:rPr lang="en-US" dirty="0" err="1"/>
            <a:t>operações</a:t>
          </a:r>
          <a:r>
            <a:rPr lang="en-US" dirty="0"/>
            <a:t> </a:t>
          </a:r>
          <a:r>
            <a:rPr lang="en-US" dirty="0" err="1"/>
            <a:t>tradicionais</a:t>
          </a:r>
          <a:r>
            <a:rPr lang="en-US" dirty="0"/>
            <a:t> de </a:t>
          </a:r>
          <a:r>
            <a:rPr lang="en-US" dirty="0" err="1"/>
            <a:t>óleo</a:t>
          </a:r>
          <a:r>
            <a:rPr lang="en-US" dirty="0"/>
            <a:t> e </a:t>
          </a:r>
          <a:r>
            <a:rPr lang="en-US" dirty="0" err="1"/>
            <a:t>gás</a:t>
          </a:r>
          <a:r>
            <a:rPr lang="en-US" dirty="0"/>
            <a:t>.</a:t>
          </a:r>
          <a:endParaRPr lang="pt-BR" dirty="0"/>
        </a:p>
      </dgm:t>
    </dgm:pt>
    <dgm:pt modelId="{D82453F5-8417-4B0C-A219-6F88042AFA96}" type="parTrans" cxnId="{3FA96D63-0AD1-4C63-A70F-10BB0456773D}">
      <dgm:prSet/>
      <dgm:spPr/>
      <dgm:t>
        <a:bodyPr/>
        <a:lstStyle/>
        <a:p>
          <a:endParaRPr lang="pt-BR"/>
        </a:p>
      </dgm:t>
    </dgm:pt>
    <dgm:pt modelId="{73506E5B-DCC0-49CE-A607-1DBB13F2B075}" type="sibTrans" cxnId="{3FA96D63-0AD1-4C63-A70F-10BB0456773D}">
      <dgm:prSet/>
      <dgm:spPr/>
      <dgm:t>
        <a:bodyPr/>
        <a:lstStyle/>
        <a:p>
          <a:endParaRPr lang="pt-BR"/>
        </a:p>
      </dgm:t>
    </dgm:pt>
    <dgm:pt modelId="{8A7831A8-7F1C-4BE6-937B-B2ED26AFF52F}">
      <dgm:prSet phldrT="[Texto]"/>
      <dgm:spPr/>
      <dgm:t>
        <a:bodyPr/>
        <a:lstStyle/>
        <a:p>
          <a:r>
            <a:rPr lang="en-US" dirty="0" err="1"/>
            <a:t>Sustentabilidade</a:t>
          </a:r>
          <a:r>
            <a:rPr lang="en-US" dirty="0"/>
            <a:t> dos </a:t>
          </a:r>
          <a:r>
            <a:rPr lang="en-US" dirty="0" err="1"/>
            <a:t>negócios</a:t>
          </a:r>
          <a:endParaRPr lang="pt-BR" dirty="0"/>
        </a:p>
      </dgm:t>
    </dgm:pt>
    <dgm:pt modelId="{3664CB45-AEF8-4780-8456-C47FC597A9D8}" type="parTrans" cxnId="{B125C98A-D17D-4154-80E9-57D5E89AF5A3}">
      <dgm:prSet/>
      <dgm:spPr/>
      <dgm:t>
        <a:bodyPr/>
        <a:lstStyle/>
        <a:p>
          <a:endParaRPr lang="pt-BR"/>
        </a:p>
      </dgm:t>
    </dgm:pt>
    <dgm:pt modelId="{47DF731D-BFAE-4EB2-988B-320B1158AE50}" type="sibTrans" cxnId="{B125C98A-D17D-4154-80E9-57D5E89AF5A3}">
      <dgm:prSet/>
      <dgm:spPr/>
      <dgm:t>
        <a:bodyPr/>
        <a:lstStyle/>
        <a:p>
          <a:endParaRPr lang="pt-BR"/>
        </a:p>
      </dgm:t>
    </dgm:pt>
    <dgm:pt modelId="{5E5E7B1A-6891-45DE-8123-5464B5F2E441}">
      <dgm:prSet phldrT="[Texto]"/>
      <dgm:spPr/>
      <dgm:t>
        <a:bodyPr/>
        <a:lstStyle/>
        <a:p>
          <a:r>
            <a:rPr lang="en-US" dirty="0"/>
            <a:t>As </a:t>
          </a:r>
          <a:r>
            <a:rPr lang="en-US" dirty="0" err="1"/>
            <a:t>empresas</a:t>
          </a:r>
          <a:r>
            <a:rPr lang="en-US" dirty="0"/>
            <a:t> </a:t>
          </a:r>
          <a:r>
            <a:rPr lang="en-US" dirty="0" err="1"/>
            <a:t>são</a:t>
          </a:r>
          <a:r>
            <a:rPr lang="en-US" dirty="0"/>
            <a:t> </a:t>
          </a:r>
          <a:r>
            <a:rPr lang="en-US" dirty="0" err="1"/>
            <a:t>avaliadas</a:t>
          </a:r>
          <a:r>
            <a:rPr lang="en-US" dirty="0"/>
            <a:t> com base </a:t>
          </a:r>
          <a:r>
            <a:rPr lang="en-US" dirty="0" err="1"/>
            <a:t>em</a:t>
          </a:r>
          <a:r>
            <a:rPr lang="en-US" dirty="0"/>
            <a:t> </a:t>
          </a:r>
          <a:r>
            <a:rPr lang="en-US" dirty="0" err="1"/>
            <a:t>critérios</a:t>
          </a:r>
          <a:r>
            <a:rPr lang="en-US" dirty="0"/>
            <a:t> de </a:t>
          </a:r>
          <a:r>
            <a:rPr lang="en-US" dirty="0" err="1"/>
            <a:t>diversificação</a:t>
          </a:r>
          <a:r>
            <a:rPr lang="en-US" dirty="0"/>
            <a:t> e </a:t>
          </a:r>
          <a:r>
            <a:rPr lang="en-US" dirty="0" err="1"/>
            <a:t>resiliência</a:t>
          </a:r>
          <a:r>
            <a:rPr lang="en-US" dirty="0"/>
            <a:t> </a:t>
          </a:r>
          <a:r>
            <a:rPr lang="en-US" dirty="0" err="1"/>
            <a:t>diante</a:t>
          </a:r>
          <a:r>
            <a:rPr lang="en-US" dirty="0"/>
            <a:t> da </a:t>
          </a:r>
          <a:r>
            <a:rPr lang="en-US" dirty="0" err="1"/>
            <a:t>transição</a:t>
          </a:r>
          <a:r>
            <a:rPr lang="en-US" dirty="0"/>
            <a:t> </a:t>
          </a:r>
          <a:r>
            <a:rPr lang="en-US" dirty="0" err="1"/>
            <a:t>energética</a:t>
          </a:r>
          <a:r>
            <a:rPr lang="en-US" dirty="0"/>
            <a:t>.</a:t>
          </a:r>
          <a:endParaRPr lang="pt-BR" dirty="0"/>
        </a:p>
      </dgm:t>
    </dgm:pt>
    <dgm:pt modelId="{E8B840F2-E244-4A2F-80DD-67035AACCE9E}" type="parTrans" cxnId="{EC5E5607-AD00-4BF3-BC91-7A55CBA3C42F}">
      <dgm:prSet/>
      <dgm:spPr/>
      <dgm:t>
        <a:bodyPr/>
        <a:lstStyle/>
        <a:p>
          <a:endParaRPr lang="pt-BR"/>
        </a:p>
      </dgm:t>
    </dgm:pt>
    <dgm:pt modelId="{B56A9A63-244D-4B06-9A1F-BE062465737A}" type="sibTrans" cxnId="{EC5E5607-AD00-4BF3-BC91-7A55CBA3C42F}">
      <dgm:prSet/>
      <dgm:spPr/>
      <dgm:t>
        <a:bodyPr/>
        <a:lstStyle/>
        <a:p>
          <a:endParaRPr lang="pt-BR"/>
        </a:p>
      </dgm:t>
    </dgm:pt>
    <dgm:pt modelId="{1A3FE403-497F-49DF-9E3B-71D41D08A605}" type="pres">
      <dgm:prSet presAssocID="{D620DD08-D58E-411F-8B0B-3DB9689CB5D0}" presName="Name0" presStyleCnt="0">
        <dgm:presLayoutVars>
          <dgm:dir/>
          <dgm:resizeHandles val="exact"/>
        </dgm:presLayoutVars>
      </dgm:prSet>
      <dgm:spPr/>
    </dgm:pt>
    <dgm:pt modelId="{FB218743-8FF4-4246-9C6C-39841365B517}" type="pres">
      <dgm:prSet presAssocID="{EA5B9FFD-4371-4139-B2A0-E84621136DC2}" presName="composite" presStyleCnt="0"/>
      <dgm:spPr/>
    </dgm:pt>
    <dgm:pt modelId="{09DFC5AA-6C46-4B5B-8DD9-3BCEB18A655F}" type="pres">
      <dgm:prSet presAssocID="{EA5B9FFD-4371-4139-B2A0-E84621136DC2}" presName="rect1" presStyleLbl="trAlignAcc1" presStyleIdx="0" presStyleCnt="3">
        <dgm:presLayoutVars>
          <dgm:bulletEnabled val="1"/>
        </dgm:presLayoutVars>
      </dgm:prSet>
      <dgm:spPr/>
    </dgm:pt>
    <dgm:pt modelId="{D1672DD0-25B3-452F-91CA-32BC6C39A09D}" type="pres">
      <dgm:prSet presAssocID="{EA5B9FFD-4371-4139-B2A0-E84621136DC2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413E4B8F-5CD9-4821-88F7-28F8A32342D6}" type="pres">
      <dgm:prSet presAssocID="{FA247DD4-F0D3-4FA4-A00A-C34D7F5D18C8}" presName="sibTrans" presStyleCnt="0"/>
      <dgm:spPr/>
    </dgm:pt>
    <dgm:pt modelId="{93F86226-A796-4040-AEBA-E193F9B5AFC8}" type="pres">
      <dgm:prSet presAssocID="{AE91AFA7-4F7E-4B77-BAFA-4B3D0728BDDC}" presName="composite" presStyleCnt="0"/>
      <dgm:spPr/>
    </dgm:pt>
    <dgm:pt modelId="{76DB3582-5EAC-4118-8998-283A6B61DC53}" type="pres">
      <dgm:prSet presAssocID="{AE91AFA7-4F7E-4B77-BAFA-4B3D0728BDDC}" presName="rect1" presStyleLbl="trAlignAcc1" presStyleIdx="1" presStyleCnt="3">
        <dgm:presLayoutVars>
          <dgm:bulletEnabled val="1"/>
        </dgm:presLayoutVars>
      </dgm:prSet>
      <dgm:spPr/>
    </dgm:pt>
    <dgm:pt modelId="{A9F9F8C2-A69B-4E64-9E62-431F1C7C4F0C}" type="pres">
      <dgm:prSet presAssocID="{AE91AFA7-4F7E-4B77-BAFA-4B3D0728BDDC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636EB500-B7B0-473B-87F7-9C116ED78365}" type="pres">
      <dgm:prSet presAssocID="{65CC9F37-D1E6-4F73-A125-371C6D06C0F2}" presName="sibTrans" presStyleCnt="0"/>
      <dgm:spPr/>
    </dgm:pt>
    <dgm:pt modelId="{676793BD-3F6D-490A-8AB5-2C6953F170C5}" type="pres">
      <dgm:prSet presAssocID="{8A7831A8-7F1C-4BE6-937B-B2ED26AFF52F}" presName="composite" presStyleCnt="0"/>
      <dgm:spPr/>
    </dgm:pt>
    <dgm:pt modelId="{583740DB-09E4-4DF5-B248-874602FC21B4}" type="pres">
      <dgm:prSet presAssocID="{8A7831A8-7F1C-4BE6-937B-B2ED26AFF52F}" presName="rect1" presStyleLbl="trAlignAcc1" presStyleIdx="2" presStyleCnt="3">
        <dgm:presLayoutVars>
          <dgm:bulletEnabled val="1"/>
        </dgm:presLayoutVars>
      </dgm:prSet>
      <dgm:spPr/>
    </dgm:pt>
    <dgm:pt modelId="{A48C8508-613D-42EE-948C-AC1BD3ECC4ED}" type="pres">
      <dgm:prSet presAssocID="{8A7831A8-7F1C-4BE6-937B-B2ED26AFF52F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</dgm:ptLst>
  <dgm:cxnLst>
    <dgm:cxn modelId="{EC5E5607-AD00-4BF3-BC91-7A55CBA3C42F}" srcId="{8A7831A8-7F1C-4BE6-937B-B2ED26AFF52F}" destId="{5E5E7B1A-6891-45DE-8123-5464B5F2E441}" srcOrd="0" destOrd="0" parTransId="{E8B840F2-E244-4A2F-80DD-67035AACCE9E}" sibTransId="{B56A9A63-244D-4B06-9A1F-BE062465737A}"/>
    <dgm:cxn modelId="{64131F0C-0857-43FD-9B0E-C4C153934D28}" type="presOf" srcId="{868BCFF8-16E2-4147-BB9C-E2E9A156B26C}" destId="{76DB3582-5EAC-4118-8998-283A6B61DC53}" srcOrd="0" destOrd="1" presId="urn:microsoft.com/office/officeart/2008/layout/PictureStrips"/>
    <dgm:cxn modelId="{83892236-CCA9-44D4-AF54-F27EC084C753}" type="presOf" srcId="{5BBDCD92-7A79-482E-8F9E-37B246445ACC}" destId="{09DFC5AA-6C46-4B5B-8DD9-3BCEB18A655F}" srcOrd="0" destOrd="1" presId="urn:microsoft.com/office/officeart/2008/layout/PictureStrips"/>
    <dgm:cxn modelId="{3BEB0743-6481-47F0-A65C-B011F80A0E22}" type="presOf" srcId="{D620DD08-D58E-411F-8B0B-3DB9689CB5D0}" destId="{1A3FE403-497F-49DF-9E3B-71D41D08A605}" srcOrd="0" destOrd="0" presId="urn:microsoft.com/office/officeart/2008/layout/PictureStrips"/>
    <dgm:cxn modelId="{3FA96D63-0AD1-4C63-A70F-10BB0456773D}" srcId="{AE91AFA7-4F7E-4B77-BAFA-4B3D0728BDDC}" destId="{868BCFF8-16E2-4147-BB9C-E2E9A156B26C}" srcOrd="0" destOrd="0" parTransId="{D82453F5-8417-4B0C-A219-6F88042AFA96}" sibTransId="{73506E5B-DCC0-49CE-A607-1DBB13F2B075}"/>
    <dgm:cxn modelId="{74A0D36B-AE83-419D-BA2A-72DD164AEEF9}" srcId="{D620DD08-D58E-411F-8B0B-3DB9689CB5D0}" destId="{AE91AFA7-4F7E-4B77-BAFA-4B3D0728BDDC}" srcOrd="1" destOrd="0" parTransId="{979B2C54-7761-48CC-9847-91A124496F17}" sibTransId="{65CC9F37-D1E6-4F73-A125-371C6D06C0F2}"/>
    <dgm:cxn modelId="{9A343875-E778-4758-AA94-BC24A1387827}" type="presOf" srcId="{AE91AFA7-4F7E-4B77-BAFA-4B3D0728BDDC}" destId="{76DB3582-5EAC-4118-8998-283A6B61DC53}" srcOrd="0" destOrd="0" presId="urn:microsoft.com/office/officeart/2008/layout/PictureStrips"/>
    <dgm:cxn modelId="{B125C98A-D17D-4154-80E9-57D5E89AF5A3}" srcId="{D620DD08-D58E-411F-8B0B-3DB9689CB5D0}" destId="{8A7831A8-7F1C-4BE6-937B-B2ED26AFF52F}" srcOrd="2" destOrd="0" parTransId="{3664CB45-AEF8-4780-8456-C47FC597A9D8}" sibTransId="{47DF731D-BFAE-4EB2-988B-320B1158AE50}"/>
    <dgm:cxn modelId="{773F769B-888F-4C1B-8A84-B9ECF1A0604C}" srcId="{D620DD08-D58E-411F-8B0B-3DB9689CB5D0}" destId="{EA5B9FFD-4371-4139-B2A0-E84621136DC2}" srcOrd="0" destOrd="0" parTransId="{F2293CD0-31B8-4861-91EB-7E3CDB3D364C}" sibTransId="{FA247DD4-F0D3-4FA4-A00A-C34D7F5D18C8}"/>
    <dgm:cxn modelId="{90A14CA4-48CD-4D22-86BD-5C817D095551}" srcId="{EA5B9FFD-4371-4139-B2A0-E84621136DC2}" destId="{5BBDCD92-7A79-482E-8F9E-37B246445ACC}" srcOrd="0" destOrd="0" parTransId="{155D5953-07C3-409F-AB0C-A6CDC55A5BBB}" sibTransId="{82859E10-86E8-4CBA-88F2-D448CDE15214}"/>
    <dgm:cxn modelId="{71906AAB-99AE-4328-A751-B834FF344920}" type="presOf" srcId="{5E5E7B1A-6891-45DE-8123-5464B5F2E441}" destId="{583740DB-09E4-4DF5-B248-874602FC21B4}" srcOrd="0" destOrd="1" presId="urn:microsoft.com/office/officeart/2008/layout/PictureStrips"/>
    <dgm:cxn modelId="{D5AAFEF9-784A-48CC-B0C6-13E224223FA2}" type="presOf" srcId="{EA5B9FFD-4371-4139-B2A0-E84621136DC2}" destId="{09DFC5AA-6C46-4B5B-8DD9-3BCEB18A655F}" srcOrd="0" destOrd="0" presId="urn:microsoft.com/office/officeart/2008/layout/PictureStrips"/>
    <dgm:cxn modelId="{4B23FAFB-7E3C-4264-95DC-922007B79489}" type="presOf" srcId="{8A7831A8-7F1C-4BE6-937B-B2ED26AFF52F}" destId="{583740DB-09E4-4DF5-B248-874602FC21B4}" srcOrd="0" destOrd="0" presId="urn:microsoft.com/office/officeart/2008/layout/PictureStrips"/>
    <dgm:cxn modelId="{200C6D07-D2BD-402A-B8E1-E877D3AC2A6F}" type="presParOf" srcId="{1A3FE403-497F-49DF-9E3B-71D41D08A605}" destId="{FB218743-8FF4-4246-9C6C-39841365B517}" srcOrd="0" destOrd="0" presId="urn:microsoft.com/office/officeart/2008/layout/PictureStrips"/>
    <dgm:cxn modelId="{7B09CF6F-398D-4E2D-96D4-A39D3069C676}" type="presParOf" srcId="{FB218743-8FF4-4246-9C6C-39841365B517}" destId="{09DFC5AA-6C46-4B5B-8DD9-3BCEB18A655F}" srcOrd="0" destOrd="0" presId="urn:microsoft.com/office/officeart/2008/layout/PictureStrips"/>
    <dgm:cxn modelId="{818986E5-4B29-424B-A0C7-05D7577CB123}" type="presParOf" srcId="{FB218743-8FF4-4246-9C6C-39841365B517}" destId="{D1672DD0-25B3-452F-91CA-32BC6C39A09D}" srcOrd="1" destOrd="0" presId="urn:microsoft.com/office/officeart/2008/layout/PictureStrips"/>
    <dgm:cxn modelId="{41E5868B-5D24-4646-A899-64FACBE71016}" type="presParOf" srcId="{1A3FE403-497F-49DF-9E3B-71D41D08A605}" destId="{413E4B8F-5CD9-4821-88F7-28F8A32342D6}" srcOrd="1" destOrd="0" presId="urn:microsoft.com/office/officeart/2008/layout/PictureStrips"/>
    <dgm:cxn modelId="{C66F0AA8-4319-4121-940F-F61496682658}" type="presParOf" srcId="{1A3FE403-497F-49DF-9E3B-71D41D08A605}" destId="{93F86226-A796-4040-AEBA-E193F9B5AFC8}" srcOrd="2" destOrd="0" presId="urn:microsoft.com/office/officeart/2008/layout/PictureStrips"/>
    <dgm:cxn modelId="{76395E34-4270-4A1C-ABBE-C38F41AB1281}" type="presParOf" srcId="{93F86226-A796-4040-AEBA-E193F9B5AFC8}" destId="{76DB3582-5EAC-4118-8998-283A6B61DC53}" srcOrd="0" destOrd="0" presId="urn:microsoft.com/office/officeart/2008/layout/PictureStrips"/>
    <dgm:cxn modelId="{0AF9EBD6-7377-4DC5-B20D-C36384A830EB}" type="presParOf" srcId="{93F86226-A796-4040-AEBA-E193F9B5AFC8}" destId="{A9F9F8C2-A69B-4E64-9E62-431F1C7C4F0C}" srcOrd="1" destOrd="0" presId="urn:microsoft.com/office/officeart/2008/layout/PictureStrips"/>
    <dgm:cxn modelId="{8F196C97-A302-4CFC-A6B7-18BCEE078D8E}" type="presParOf" srcId="{1A3FE403-497F-49DF-9E3B-71D41D08A605}" destId="{636EB500-B7B0-473B-87F7-9C116ED78365}" srcOrd="3" destOrd="0" presId="urn:microsoft.com/office/officeart/2008/layout/PictureStrips"/>
    <dgm:cxn modelId="{CA2D58F7-F0A8-4EFA-ADAE-50292F03AFE6}" type="presParOf" srcId="{1A3FE403-497F-49DF-9E3B-71D41D08A605}" destId="{676793BD-3F6D-490A-8AB5-2C6953F170C5}" srcOrd="4" destOrd="0" presId="urn:microsoft.com/office/officeart/2008/layout/PictureStrips"/>
    <dgm:cxn modelId="{1A09AFC7-AC47-4586-A80A-AFE7DDFE6C1B}" type="presParOf" srcId="{676793BD-3F6D-490A-8AB5-2C6953F170C5}" destId="{583740DB-09E4-4DF5-B248-874602FC21B4}" srcOrd="0" destOrd="0" presId="urn:microsoft.com/office/officeart/2008/layout/PictureStrips"/>
    <dgm:cxn modelId="{0514A7C1-167A-4BAC-B0E4-E03FA8B94715}" type="presParOf" srcId="{676793BD-3F6D-490A-8AB5-2C6953F170C5}" destId="{A48C8508-613D-42EE-948C-AC1BD3ECC4E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F9F449-299F-4142-9BEA-5140DE7C9C12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C7F80531-B018-4E90-8B68-0C91EC1D8C04}">
      <dgm:prSet/>
      <dgm:spPr/>
      <dgm:t>
        <a:bodyPr/>
        <a:lstStyle/>
        <a:p>
          <a:r>
            <a:rPr lang="pt-BR" dirty="0"/>
            <a:t>Protagonismo</a:t>
          </a:r>
        </a:p>
      </dgm:t>
    </dgm:pt>
    <dgm:pt modelId="{A9476293-D219-4419-B60C-0C7564746448}" type="parTrans" cxnId="{63C43534-9DB6-413D-A1A9-6D291002019B}">
      <dgm:prSet/>
      <dgm:spPr/>
      <dgm:t>
        <a:bodyPr/>
        <a:lstStyle/>
        <a:p>
          <a:endParaRPr lang="pt-BR"/>
        </a:p>
      </dgm:t>
    </dgm:pt>
    <dgm:pt modelId="{CE12026D-8163-4144-BE8B-C25478395EA8}" type="sibTrans" cxnId="{63C43534-9DB6-413D-A1A9-6D291002019B}">
      <dgm:prSet/>
      <dgm:spPr/>
      <dgm:t>
        <a:bodyPr/>
        <a:lstStyle/>
        <a:p>
          <a:endParaRPr lang="pt-BR"/>
        </a:p>
      </dgm:t>
    </dgm:pt>
    <dgm:pt modelId="{147798E9-F65F-4FB0-8942-F9F413A24BC9}">
      <dgm:prSet/>
      <dgm:spPr/>
      <dgm:t>
        <a:bodyPr/>
        <a:lstStyle/>
        <a:p>
          <a:r>
            <a:rPr lang="pt-BR" dirty="0"/>
            <a:t>Estima-se que o </a:t>
          </a:r>
          <a:r>
            <a:rPr lang="pt-BR" dirty="0" err="1"/>
            <a:t>Pré</a:t>
          </a:r>
          <a:r>
            <a:rPr lang="pt-BR" dirty="0"/>
            <a:t>-Sal contenha cerca de 80 bilhões de barris de petróleo equivalente, reforçando o protagonismo do Brasil na exploração offshore.</a:t>
          </a:r>
        </a:p>
      </dgm:t>
    </dgm:pt>
    <dgm:pt modelId="{6194A53A-7636-4D7A-A1D4-45089AB534D1}" type="parTrans" cxnId="{36B247FA-9482-4C62-BF8C-59D7B01B9669}">
      <dgm:prSet/>
      <dgm:spPr/>
      <dgm:t>
        <a:bodyPr/>
        <a:lstStyle/>
        <a:p>
          <a:endParaRPr lang="pt-BR"/>
        </a:p>
      </dgm:t>
    </dgm:pt>
    <dgm:pt modelId="{8B287693-382E-4DBD-8DE2-D65A8FDC0C59}" type="sibTrans" cxnId="{36B247FA-9482-4C62-BF8C-59D7B01B9669}">
      <dgm:prSet/>
      <dgm:spPr/>
      <dgm:t>
        <a:bodyPr/>
        <a:lstStyle/>
        <a:p>
          <a:endParaRPr lang="pt-BR"/>
        </a:p>
      </dgm:t>
    </dgm:pt>
    <dgm:pt modelId="{66A08D66-4595-40A3-9B5C-CF73FBC285E3}">
      <dgm:prSet/>
      <dgm:spPr/>
      <dgm:t>
        <a:bodyPr/>
        <a:lstStyle/>
        <a:p>
          <a:r>
            <a:rPr lang="pt-BR" dirty="0"/>
            <a:t>Eficiência na produção</a:t>
          </a:r>
        </a:p>
      </dgm:t>
    </dgm:pt>
    <dgm:pt modelId="{22305C54-DB67-4F15-95AF-94456D521D7B}" type="parTrans" cxnId="{DF287AD9-9FEE-4AE7-8931-0D56010A674F}">
      <dgm:prSet/>
      <dgm:spPr/>
      <dgm:t>
        <a:bodyPr/>
        <a:lstStyle/>
        <a:p>
          <a:endParaRPr lang="pt-BR"/>
        </a:p>
      </dgm:t>
    </dgm:pt>
    <dgm:pt modelId="{E4BB2EA6-CBCC-4457-8FA5-EA6B08D0F30E}" type="sibTrans" cxnId="{DF287AD9-9FEE-4AE7-8931-0D56010A674F}">
      <dgm:prSet/>
      <dgm:spPr/>
      <dgm:t>
        <a:bodyPr/>
        <a:lstStyle/>
        <a:p>
          <a:endParaRPr lang="pt-BR"/>
        </a:p>
      </dgm:t>
    </dgm:pt>
    <dgm:pt modelId="{8B0ED69A-0C59-403B-9089-D6E783687799}">
      <dgm:prSet/>
      <dgm:spPr/>
      <dgm:t>
        <a:bodyPr/>
        <a:lstStyle/>
        <a:p>
          <a:r>
            <a:rPr lang="pt-BR" dirty="0"/>
            <a:t>Segurança Energética</a:t>
          </a:r>
        </a:p>
      </dgm:t>
    </dgm:pt>
    <dgm:pt modelId="{7F0C94C6-FE18-40F0-AF67-9A26C3F97824}" type="parTrans" cxnId="{68CD64E7-CB34-433D-9936-91870AC40ADE}">
      <dgm:prSet/>
      <dgm:spPr/>
      <dgm:t>
        <a:bodyPr/>
        <a:lstStyle/>
        <a:p>
          <a:endParaRPr lang="pt-BR"/>
        </a:p>
      </dgm:t>
    </dgm:pt>
    <dgm:pt modelId="{146FD2FC-7CBC-4B79-9030-C001F1604193}" type="sibTrans" cxnId="{68CD64E7-CB34-433D-9936-91870AC40ADE}">
      <dgm:prSet/>
      <dgm:spPr/>
      <dgm:t>
        <a:bodyPr/>
        <a:lstStyle/>
        <a:p>
          <a:endParaRPr lang="pt-BR"/>
        </a:p>
      </dgm:t>
    </dgm:pt>
    <dgm:pt modelId="{279E7AA2-E4D4-4679-A0F7-F7BE846B55BB}">
      <dgm:prSet/>
      <dgm:spPr/>
      <dgm:t>
        <a:bodyPr/>
        <a:lstStyle/>
        <a:p>
          <a:r>
            <a:rPr lang="pt-BR" dirty="0"/>
            <a:t>Maior segurança energética e colocando o Brasil em posição de destaque no mercado internacional.</a:t>
          </a:r>
        </a:p>
      </dgm:t>
    </dgm:pt>
    <dgm:pt modelId="{7D2867E0-FA0E-47F1-827E-8F08C5382622}" type="parTrans" cxnId="{D153A1EA-AB9A-4DEA-B6EB-67B45CD9357F}">
      <dgm:prSet/>
      <dgm:spPr/>
      <dgm:t>
        <a:bodyPr/>
        <a:lstStyle/>
        <a:p>
          <a:endParaRPr lang="pt-BR"/>
        </a:p>
      </dgm:t>
    </dgm:pt>
    <dgm:pt modelId="{9556319C-A91B-4F76-9B94-34ACC996E2A3}" type="sibTrans" cxnId="{D153A1EA-AB9A-4DEA-B6EB-67B45CD9357F}">
      <dgm:prSet/>
      <dgm:spPr/>
      <dgm:t>
        <a:bodyPr/>
        <a:lstStyle/>
        <a:p>
          <a:endParaRPr lang="pt-BR"/>
        </a:p>
      </dgm:t>
    </dgm:pt>
    <dgm:pt modelId="{1C1B8591-C4D9-4AB5-B0AF-19E6F65111D7}">
      <dgm:prSet/>
      <dgm:spPr/>
      <dgm:t>
        <a:bodyPr/>
        <a:lstStyle/>
        <a:p>
          <a:r>
            <a:rPr lang="pt-BR" dirty="0"/>
            <a:t>Custo médio de produção é comparativamente menor do que o de regiões como o Golfo do México e o Mar do Norte, onde a tecnologia associada à expertise nacional permite que a extração seja mais eficiente.</a:t>
          </a:r>
        </a:p>
      </dgm:t>
    </dgm:pt>
    <dgm:pt modelId="{57FFD3B1-1DE7-423E-B883-456C44E04B1B}" type="parTrans" cxnId="{32DCA8F8-BC24-4D2C-A939-0C3E2C11C551}">
      <dgm:prSet/>
      <dgm:spPr/>
      <dgm:t>
        <a:bodyPr/>
        <a:lstStyle/>
        <a:p>
          <a:endParaRPr lang="pt-BR"/>
        </a:p>
      </dgm:t>
    </dgm:pt>
    <dgm:pt modelId="{B27E9872-463D-4282-86D1-21A7A5821A6C}" type="sibTrans" cxnId="{32DCA8F8-BC24-4D2C-A939-0C3E2C11C551}">
      <dgm:prSet/>
      <dgm:spPr/>
      <dgm:t>
        <a:bodyPr/>
        <a:lstStyle/>
        <a:p>
          <a:endParaRPr lang="pt-BR"/>
        </a:p>
      </dgm:t>
    </dgm:pt>
    <dgm:pt modelId="{9FEB77F3-91B4-4770-823E-9CCCFED1EC2F}" type="pres">
      <dgm:prSet presAssocID="{1CF9F449-299F-4142-9BEA-5140DE7C9C12}" presName="linear" presStyleCnt="0">
        <dgm:presLayoutVars>
          <dgm:dir/>
          <dgm:resizeHandles val="exact"/>
        </dgm:presLayoutVars>
      </dgm:prSet>
      <dgm:spPr/>
    </dgm:pt>
    <dgm:pt modelId="{D62C30F6-681B-4E36-B572-481021BF3BB5}" type="pres">
      <dgm:prSet presAssocID="{C7F80531-B018-4E90-8B68-0C91EC1D8C04}" presName="comp" presStyleCnt="0"/>
      <dgm:spPr/>
    </dgm:pt>
    <dgm:pt modelId="{D83C37E5-54F7-4E6A-91D5-FFFA505FEF91}" type="pres">
      <dgm:prSet presAssocID="{C7F80531-B018-4E90-8B68-0C91EC1D8C04}" presName="box" presStyleLbl="node1" presStyleIdx="0" presStyleCnt="3"/>
      <dgm:spPr/>
    </dgm:pt>
    <dgm:pt modelId="{774EB8DA-32E9-4811-8A91-61B7B2CAEF08}" type="pres">
      <dgm:prSet presAssocID="{C7F80531-B018-4E90-8B68-0C91EC1D8C04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CA0084C-718B-420C-970A-73DD673EA26A}" type="pres">
      <dgm:prSet presAssocID="{C7F80531-B018-4E90-8B68-0C91EC1D8C04}" presName="text" presStyleLbl="node1" presStyleIdx="0" presStyleCnt="3">
        <dgm:presLayoutVars>
          <dgm:bulletEnabled val="1"/>
        </dgm:presLayoutVars>
      </dgm:prSet>
      <dgm:spPr/>
    </dgm:pt>
    <dgm:pt modelId="{9D4486D6-0579-4DFF-AFF6-714CC2B3C5C8}" type="pres">
      <dgm:prSet presAssocID="{CE12026D-8163-4144-BE8B-C25478395EA8}" presName="spacer" presStyleCnt="0"/>
      <dgm:spPr/>
    </dgm:pt>
    <dgm:pt modelId="{AC9646D4-ADCB-4484-9267-1BA4739241A1}" type="pres">
      <dgm:prSet presAssocID="{8B0ED69A-0C59-403B-9089-D6E783687799}" presName="comp" presStyleCnt="0"/>
      <dgm:spPr/>
    </dgm:pt>
    <dgm:pt modelId="{DFFFC447-816D-408A-A91B-7AB7E91DFE47}" type="pres">
      <dgm:prSet presAssocID="{8B0ED69A-0C59-403B-9089-D6E783687799}" presName="box" presStyleLbl="node1" presStyleIdx="1" presStyleCnt="3"/>
      <dgm:spPr/>
    </dgm:pt>
    <dgm:pt modelId="{08532C66-CABC-4B12-B6EF-49735C6473D6}" type="pres">
      <dgm:prSet presAssocID="{8B0ED69A-0C59-403B-9089-D6E783687799}" presName="img" presStyleLbl="fgImgPlace1" presStyleIdx="1" presStyleCnt="3" custLinFactNeighborX="-958" custLinFactNeighborY="-94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7F1A9DC0-6E1F-4BA1-91A0-11779A7A48EA}" type="pres">
      <dgm:prSet presAssocID="{8B0ED69A-0C59-403B-9089-D6E783687799}" presName="text" presStyleLbl="node1" presStyleIdx="1" presStyleCnt="3">
        <dgm:presLayoutVars>
          <dgm:bulletEnabled val="1"/>
        </dgm:presLayoutVars>
      </dgm:prSet>
      <dgm:spPr/>
    </dgm:pt>
    <dgm:pt modelId="{4B2751CC-44A6-4652-A196-822FE98B414F}" type="pres">
      <dgm:prSet presAssocID="{146FD2FC-7CBC-4B79-9030-C001F1604193}" presName="spacer" presStyleCnt="0"/>
      <dgm:spPr/>
    </dgm:pt>
    <dgm:pt modelId="{6BCC9018-67A0-4181-BEA7-0D8E60C797C1}" type="pres">
      <dgm:prSet presAssocID="{66A08D66-4595-40A3-9B5C-CF73FBC285E3}" presName="comp" presStyleCnt="0"/>
      <dgm:spPr/>
    </dgm:pt>
    <dgm:pt modelId="{FBA4C502-A43A-44AC-910E-23859614C09A}" type="pres">
      <dgm:prSet presAssocID="{66A08D66-4595-40A3-9B5C-CF73FBC285E3}" presName="box" presStyleLbl="node1" presStyleIdx="2" presStyleCnt="3"/>
      <dgm:spPr/>
    </dgm:pt>
    <dgm:pt modelId="{66C1D964-F56C-4D77-89B7-00FD7AA932F0}" type="pres">
      <dgm:prSet presAssocID="{66A08D66-4595-40A3-9B5C-CF73FBC285E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366B7904-D4A4-4F08-B434-FC75ABDD1826}" type="pres">
      <dgm:prSet presAssocID="{66A08D66-4595-40A3-9B5C-CF73FBC285E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060308-17FC-4EE9-BFB7-C593123DAA6D}" type="presOf" srcId="{147798E9-F65F-4FB0-8942-F9F413A24BC9}" destId="{D83C37E5-54F7-4E6A-91D5-FFFA505FEF91}" srcOrd="0" destOrd="1" presId="urn:microsoft.com/office/officeart/2005/8/layout/vList4"/>
    <dgm:cxn modelId="{A38ADE0D-D8FB-40B8-AE53-F65C13B865AD}" type="presOf" srcId="{8B0ED69A-0C59-403B-9089-D6E783687799}" destId="{DFFFC447-816D-408A-A91B-7AB7E91DFE47}" srcOrd="0" destOrd="0" presId="urn:microsoft.com/office/officeart/2005/8/layout/vList4"/>
    <dgm:cxn modelId="{63C43534-9DB6-413D-A1A9-6D291002019B}" srcId="{1CF9F449-299F-4142-9BEA-5140DE7C9C12}" destId="{C7F80531-B018-4E90-8B68-0C91EC1D8C04}" srcOrd="0" destOrd="0" parTransId="{A9476293-D219-4419-B60C-0C7564746448}" sibTransId="{CE12026D-8163-4144-BE8B-C25478395EA8}"/>
    <dgm:cxn modelId="{7C53CD35-9067-4C8E-BC52-5CC2CD07E608}" type="presOf" srcId="{147798E9-F65F-4FB0-8942-F9F413A24BC9}" destId="{DCA0084C-718B-420C-970A-73DD673EA26A}" srcOrd="1" destOrd="1" presId="urn:microsoft.com/office/officeart/2005/8/layout/vList4"/>
    <dgm:cxn modelId="{04C62E6F-D8D9-46B2-926A-E30D8F4D4344}" type="presOf" srcId="{8B0ED69A-0C59-403B-9089-D6E783687799}" destId="{7F1A9DC0-6E1F-4BA1-91A0-11779A7A48EA}" srcOrd="1" destOrd="0" presId="urn:microsoft.com/office/officeart/2005/8/layout/vList4"/>
    <dgm:cxn modelId="{8C037771-332A-4730-8C08-4CD20874B928}" type="presOf" srcId="{66A08D66-4595-40A3-9B5C-CF73FBC285E3}" destId="{366B7904-D4A4-4F08-B434-FC75ABDD1826}" srcOrd="1" destOrd="0" presId="urn:microsoft.com/office/officeart/2005/8/layout/vList4"/>
    <dgm:cxn modelId="{42C0A178-737C-40A5-9630-81C348FA6E37}" type="presOf" srcId="{279E7AA2-E4D4-4679-A0F7-F7BE846B55BB}" destId="{DFFFC447-816D-408A-A91B-7AB7E91DFE47}" srcOrd="0" destOrd="1" presId="urn:microsoft.com/office/officeart/2005/8/layout/vList4"/>
    <dgm:cxn modelId="{B8E7228E-86E4-4BA9-BCCC-EA0693D16904}" type="presOf" srcId="{1C1B8591-C4D9-4AB5-B0AF-19E6F65111D7}" destId="{366B7904-D4A4-4F08-B434-FC75ABDD1826}" srcOrd="1" destOrd="1" presId="urn:microsoft.com/office/officeart/2005/8/layout/vList4"/>
    <dgm:cxn modelId="{40C86D95-70D3-4CC0-A1E5-43376EE560AA}" type="presOf" srcId="{1C1B8591-C4D9-4AB5-B0AF-19E6F65111D7}" destId="{FBA4C502-A43A-44AC-910E-23859614C09A}" srcOrd="0" destOrd="1" presId="urn:microsoft.com/office/officeart/2005/8/layout/vList4"/>
    <dgm:cxn modelId="{D64A80B6-4A6B-49D2-BA7C-2CF5FABCE70D}" type="presOf" srcId="{C7F80531-B018-4E90-8B68-0C91EC1D8C04}" destId="{D83C37E5-54F7-4E6A-91D5-FFFA505FEF91}" srcOrd="0" destOrd="0" presId="urn:microsoft.com/office/officeart/2005/8/layout/vList4"/>
    <dgm:cxn modelId="{1E85F2C1-DAA0-4A4F-8AA4-15AC5D1D729F}" type="presOf" srcId="{279E7AA2-E4D4-4679-A0F7-F7BE846B55BB}" destId="{7F1A9DC0-6E1F-4BA1-91A0-11779A7A48EA}" srcOrd="1" destOrd="1" presId="urn:microsoft.com/office/officeart/2005/8/layout/vList4"/>
    <dgm:cxn modelId="{A2976BCC-BA37-47D2-A028-9E84E953E910}" type="presOf" srcId="{1CF9F449-299F-4142-9BEA-5140DE7C9C12}" destId="{9FEB77F3-91B4-4770-823E-9CCCFED1EC2F}" srcOrd="0" destOrd="0" presId="urn:microsoft.com/office/officeart/2005/8/layout/vList4"/>
    <dgm:cxn modelId="{03F484D8-B1E3-45B3-8C07-7A16EE254D84}" type="presOf" srcId="{C7F80531-B018-4E90-8B68-0C91EC1D8C04}" destId="{DCA0084C-718B-420C-970A-73DD673EA26A}" srcOrd="1" destOrd="0" presId="urn:microsoft.com/office/officeart/2005/8/layout/vList4"/>
    <dgm:cxn modelId="{DF287AD9-9FEE-4AE7-8931-0D56010A674F}" srcId="{1CF9F449-299F-4142-9BEA-5140DE7C9C12}" destId="{66A08D66-4595-40A3-9B5C-CF73FBC285E3}" srcOrd="2" destOrd="0" parTransId="{22305C54-DB67-4F15-95AF-94456D521D7B}" sibTransId="{E4BB2EA6-CBCC-4457-8FA5-EA6B08D0F30E}"/>
    <dgm:cxn modelId="{68CD64E7-CB34-433D-9936-91870AC40ADE}" srcId="{1CF9F449-299F-4142-9BEA-5140DE7C9C12}" destId="{8B0ED69A-0C59-403B-9089-D6E783687799}" srcOrd="1" destOrd="0" parTransId="{7F0C94C6-FE18-40F0-AF67-9A26C3F97824}" sibTransId="{146FD2FC-7CBC-4B79-9030-C001F1604193}"/>
    <dgm:cxn modelId="{60A46AE9-8494-4714-9D06-EF0C49891CEF}" type="presOf" srcId="{66A08D66-4595-40A3-9B5C-CF73FBC285E3}" destId="{FBA4C502-A43A-44AC-910E-23859614C09A}" srcOrd="0" destOrd="0" presId="urn:microsoft.com/office/officeart/2005/8/layout/vList4"/>
    <dgm:cxn modelId="{D153A1EA-AB9A-4DEA-B6EB-67B45CD9357F}" srcId="{8B0ED69A-0C59-403B-9089-D6E783687799}" destId="{279E7AA2-E4D4-4679-A0F7-F7BE846B55BB}" srcOrd="0" destOrd="0" parTransId="{7D2867E0-FA0E-47F1-827E-8F08C5382622}" sibTransId="{9556319C-A91B-4F76-9B94-34ACC996E2A3}"/>
    <dgm:cxn modelId="{32DCA8F8-BC24-4D2C-A939-0C3E2C11C551}" srcId="{66A08D66-4595-40A3-9B5C-CF73FBC285E3}" destId="{1C1B8591-C4D9-4AB5-B0AF-19E6F65111D7}" srcOrd="0" destOrd="0" parTransId="{57FFD3B1-1DE7-423E-B883-456C44E04B1B}" sibTransId="{B27E9872-463D-4282-86D1-21A7A5821A6C}"/>
    <dgm:cxn modelId="{36B247FA-9482-4C62-BF8C-59D7B01B9669}" srcId="{C7F80531-B018-4E90-8B68-0C91EC1D8C04}" destId="{147798E9-F65F-4FB0-8942-F9F413A24BC9}" srcOrd="0" destOrd="0" parTransId="{6194A53A-7636-4D7A-A1D4-45089AB534D1}" sibTransId="{8B287693-382E-4DBD-8DE2-D65A8FDC0C59}"/>
    <dgm:cxn modelId="{CE719B45-496F-4FF3-A37B-424DEFB90C93}" type="presParOf" srcId="{9FEB77F3-91B4-4770-823E-9CCCFED1EC2F}" destId="{D62C30F6-681B-4E36-B572-481021BF3BB5}" srcOrd="0" destOrd="0" presId="urn:microsoft.com/office/officeart/2005/8/layout/vList4"/>
    <dgm:cxn modelId="{13A37ECC-746F-4ED8-94DD-D77696BABE54}" type="presParOf" srcId="{D62C30F6-681B-4E36-B572-481021BF3BB5}" destId="{D83C37E5-54F7-4E6A-91D5-FFFA505FEF91}" srcOrd="0" destOrd="0" presId="urn:microsoft.com/office/officeart/2005/8/layout/vList4"/>
    <dgm:cxn modelId="{BEF53ABE-E4EF-4077-9087-C63FF32B5F4C}" type="presParOf" srcId="{D62C30F6-681B-4E36-B572-481021BF3BB5}" destId="{774EB8DA-32E9-4811-8A91-61B7B2CAEF08}" srcOrd="1" destOrd="0" presId="urn:microsoft.com/office/officeart/2005/8/layout/vList4"/>
    <dgm:cxn modelId="{6923AC19-0C72-49E9-9787-978D4B32F77D}" type="presParOf" srcId="{D62C30F6-681B-4E36-B572-481021BF3BB5}" destId="{DCA0084C-718B-420C-970A-73DD673EA26A}" srcOrd="2" destOrd="0" presId="urn:microsoft.com/office/officeart/2005/8/layout/vList4"/>
    <dgm:cxn modelId="{4096C75F-6D79-4CD5-B602-DEC8FC54DBAC}" type="presParOf" srcId="{9FEB77F3-91B4-4770-823E-9CCCFED1EC2F}" destId="{9D4486D6-0579-4DFF-AFF6-714CC2B3C5C8}" srcOrd="1" destOrd="0" presId="urn:microsoft.com/office/officeart/2005/8/layout/vList4"/>
    <dgm:cxn modelId="{BC384A10-872F-4724-8A55-A1BEE34676DA}" type="presParOf" srcId="{9FEB77F3-91B4-4770-823E-9CCCFED1EC2F}" destId="{AC9646D4-ADCB-4484-9267-1BA4739241A1}" srcOrd="2" destOrd="0" presId="urn:microsoft.com/office/officeart/2005/8/layout/vList4"/>
    <dgm:cxn modelId="{2E4A8048-97B5-46A1-AB39-C561F72CB265}" type="presParOf" srcId="{AC9646D4-ADCB-4484-9267-1BA4739241A1}" destId="{DFFFC447-816D-408A-A91B-7AB7E91DFE47}" srcOrd="0" destOrd="0" presId="urn:microsoft.com/office/officeart/2005/8/layout/vList4"/>
    <dgm:cxn modelId="{2EA63AA4-DA25-42F9-86DC-7EFC7AD56ED2}" type="presParOf" srcId="{AC9646D4-ADCB-4484-9267-1BA4739241A1}" destId="{08532C66-CABC-4B12-B6EF-49735C6473D6}" srcOrd="1" destOrd="0" presId="urn:microsoft.com/office/officeart/2005/8/layout/vList4"/>
    <dgm:cxn modelId="{609B5B46-B6A2-40C5-BF29-10EFB97433CF}" type="presParOf" srcId="{AC9646D4-ADCB-4484-9267-1BA4739241A1}" destId="{7F1A9DC0-6E1F-4BA1-91A0-11779A7A48EA}" srcOrd="2" destOrd="0" presId="urn:microsoft.com/office/officeart/2005/8/layout/vList4"/>
    <dgm:cxn modelId="{67F77F64-3BE1-40A2-BAD0-6D6D3BEC7D64}" type="presParOf" srcId="{9FEB77F3-91B4-4770-823E-9CCCFED1EC2F}" destId="{4B2751CC-44A6-4652-A196-822FE98B414F}" srcOrd="3" destOrd="0" presId="urn:microsoft.com/office/officeart/2005/8/layout/vList4"/>
    <dgm:cxn modelId="{7D9D4143-8A23-4837-AEEF-CD953163652C}" type="presParOf" srcId="{9FEB77F3-91B4-4770-823E-9CCCFED1EC2F}" destId="{6BCC9018-67A0-4181-BEA7-0D8E60C797C1}" srcOrd="4" destOrd="0" presId="urn:microsoft.com/office/officeart/2005/8/layout/vList4"/>
    <dgm:cxn modelId="{2D7509C7-83CB-43A8-B5F3-CCDBBDB7761D}" type="presParOf" srcId="{6BCC9018-67A0-4181-BEA7-0D8E60C797C1}" destId="{FBA4C502-A43A-44AC-910E-23859614C09A}" srcOrd="0" destOrd="0" presId="urn:microsoft.com/office/officeart/2005/8/layout/vList4"/>
    <dgm:cxn modelId="{8631361F-9F70-4FD3-A977-9240E02EB9B4}" type="presParOf" srcId="{6BCC9018-67A0-4181-BEA7-0D8E60C797C1}" destId="{66C1D964-F56C-4D77-89B7-00FD7AA932F0}" srcOrd="1" destOrd="0" presId="urn:microsoft.com/office/officeart/2005/8/layout/vList4"/>
    <dgm:cxn modelId="{56ED444F-1FAA-4888-A73B-50F92FF1B45D}" type="presParOf" srcId="{6BCC9018-67A0-4181-BEA7-0D8E60C797C1}" destId="{366B7904-D4A4-4F08-B434-FC75ABDD182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BA8EFD-FD6D-4C3B-A4C5-76C842EF8D9C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F49F749B-6199-4E4A-8465-B551FC3248A6}">
      <dgm:prSet custT="1"/>
      <dgm:spPr/>
      <dgm:t>
        <a:bodyPr/>
        <a:lstStyle/>
        <a:p>
          <a:r>
            <a:rPr lang="pt-BR" sz="2000" dirty="0"/>
            <a:t>O petróleo extraído do </a:t>
          </a:r>
          <a:r>
            <a:rPr lang="pt-BR" sz="2000" dirty="0" err="1"/>
            <a:t>Pré</a:t>
          </a:r>
          <a:r>
            <a:rPr lang="pt-BR" sz="2000" dirty="0"/>
            <a:t>-Sal se distingue pela sua qualidade, caracterizada com petróleo doce médio (</a:t>
          </a:r>
          <a:r>
            <a:rPr lang="pt-BR" sz="2000" i="1" dirty="0" err="1"/>
            <a:t>sweet</a:t>
          </a:r>
          <a:r>
            <a:rPr lang="pt-BR" sz="2000" i="1" dirty="0"/>
            <a:t> </a:t>
          </a:r>
          <a:r>
            <a:rPr lang="pt-BR" sz="2000" i="1" dirty="0" err="1"/>
            <a:t>medium</a:t>
          </a:r>
          <a:r>
            <a:rPr lang="pt-BR" sz="2000" i="1" dirty="0"/>
            <a:t> grade</a:t>
          </a:r>
          <a:r>
            <a:rPr lang="pt-BR" sz="2000" dirty="0"/>
            <a:t>), com baixo teor de enxofre.</a:t>
          </a:r>
        </a:p>
      </dgm:t>
    </dgm:pt>
    <dgm:pt modelId="{A182045D-CC49-42A6-896D-976DFBCF2FC0}" type="parTrans" cxnId="{1BAB7D78-7125-4D62-B7FA-B3166CD2862C}">
      <dgm:prSet/>
      <dgm:spPr/>
      <dgm:t>
        <a:bodyPr/>
        <a:lstStyle/>
        <a:p>
          <a:endParaRPr lang="pt-BR" sz="2000"/>
        </a:p>
      </dgm:t>
    </dgm:pt>
    <dgm:pt modelId="{4DEFC616-3109-407B-8645-EEC6BF6BF17E}" type="sibTrans" cxnId="{1BAB7D78-7125-4D62-B7FA-B3166CD2862C}">
      <dgm:prSet/>
      <dgm:spPr/>
      <dgm:t>
        <a:bodyPr/>
        <a:lstStyle/>
        <a:p>
          <a:endParaRPr lang="pt-BR" sz="2000"/>
        </a:p>
      </dgm:t>
    </dgm:pt>
    <dgm:pt modelId="{59B69833-9F07-438B-A724-722935732CC9}">
      <dgm:prSet custT="1"/>
      <dgm:spPr/>
      <dgm:t>
        <a:bodyPr/>
        <a:lstStyle/>
        <a:p>
          <a:r>
            <a:rPr lang="pt-BR" sz="2000"/>
            <a:t>Intensidade de Carbono (IC) média  de petróleos offshore brasileiros no estudo – 14 kg CO2 eq/boe (2022)</a:t>
          </a:r>
        </a:p>
      </dgm:t>
    </dgm:pt>
    <dgm:pt modelId="{64AA737A-C8C3-4155-B96D-1591512A334B}" type="parTrans" cxnId="{C501F376-6A6F-4FBC-A2F3-655D1743A101}">
      <dgm:prSet/>
      <dgm:spPr/>
      <dgm:t>
        <a:bodyPr/>
        <a:lstStyle/>
        <a:p>
          <a:endParaRPr lang="pt-BR" sz="2000"/>
        </a:p>
      </dgm:t>
    </dgm:pt>
    <dgm:pt modelId="{F897C2E2-46E3-47C4-BF5F-F0F8FB16F9A9}" type="sibTrans" cxnId="{C501F376-6A6F-4FBC-A2F3-655D1743A101}">
      <dgm:prSet/>
      <dgm:spPr/>
      <dgm:t>
        <a:bodyPr/>
        <a:lstStyle/>
        <a:p>
          <a:endParaRPr lang="pt-BR" sz="2000"/>
        </a:p>
      </dgm:t>
    </dgm:pt>
    <dgm:pt modelId="{03702D68-F7A3-462C-BE9C-1E1779ADD5F5}" type="pres">
      <dgm:prSet presAssocID="{91BA8EFD-FD6D-4C3B-A4C5-76C842EF8D9C}" presName="linear" presStyleCnt="0">
        <dgm:presLayoutVars>
          <dgm:animLvl val="lvl"/>
          <dgm:resizeHandles val="exact"/>
        </dgm:presLayoutVars>
      </dgm:prSet>
      <dgm:spPr/>
    </dgm:pt>
    <dgm:pt modelId="{D3D5D9D9-24C4-4275-AD74-22DF5137F568}" type="pres">
      <dgm:prSet presAssocID="{F49F749B-6199-4E4A-8465-B551FC3248A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71CF490-BE2D-4A3D-A8F6-1617E83F0452}" type="pres">
      <dgm:prSet presAssocID="{4DEFC616-3109-407B-8645-EEC6BF6BF17E}" presName="spacer" presStyleCnt="0"/>
      <dgm:spPr/>
    </dgm:pt>
    <dgm:pt modelId="{EA2E125B-17D2-4D85-A0BE-A820CCEF85DD}" type="pres">
      <dgm:prSet presAssocID="{59B69833-9F07-438B-A724-722935732CC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672D215-2833-4787-92EF-FE65B71FB3DE}" type="presOf" srcId="{F49F749B-6199-4E4A-8465-B551FC3248A6}" destId="{D3D5D9D9-24C4-4275-AD74-22DF5137F568}" srcOrd="0" destOrd="0" presId="urn:microsoft.com/office/officeart/2005/8/layout/vList2"/>
    <dgm:cxn modelId="{C501F376-6A6F-4FBC-A2F3-655D1743A101}" srcId="{91BA8EFD-FD6D-4C3B-A4C5-76C842EF8D9C}" destId="{59B69833-9F07-438B-A724-722935732CC9}" srcOrd="1" destOrd="0" parTransId="{64AA737A-C8C3-4155-B96D-1591512A334B}" sibTransId="{F897C2E2-46E3-47C4-BF5F-F0F8FB16F9A9}"/>
    <dgm:cxn modelId="{1BAB7D78-7125-4D62-B7FA-B3166CD2862C}" srcId="{91BA8EFD-FD6D-4C3B-A4C5-76C842EF8D9C}" destId="{F49F749B-6199-4E4A-8465-B551FC3248A6}" srcOrd="0" destOrd="0" parTransId="{A182045D-CC49-42A6-896D-976DFBCF2FC0}" sibTransId="{4DEFC616-3109-407B-8645-EEC6BF6BF17E}"/>
    <dgm:cxn modelId="{52202189-908C-4EBD-831B-D899D9EA89D0}" type="presOf" srcId="{59B69833-9F07-438B-A724-722935732CC9}" destId="{EA2E125B-17D2-4D85-A0BE-A820CCEF85DD}" srcOrd="0" destOrd="0" presId="urn:microsoft.com/office/officeart/2005/8/layout/vList2"/>
    <dgm:cxn modelId="{5640D1C1-2A11-4221-841F-E405C0CF537C}" type="presOf" srcId="{91BA8EFD-FD6D-4C3B-A4C5-76C842EF8D9C}" destId="{03702D68-F7A3-462C-BE9C-1E1779ADD5F5}" srcOrd="0" destOrd="0" presId="urn:microsoft.com/office/officeart/2005/8/layout/vList2"/>
    <dgm:cxn modelId="{5FEFF0E6-4E53-40D2-B321-EBF6F001BC70}" type="presParOf" srcId="{03702D68-F7A3-462C-BE9C-1E1779ADD5F5}" destId="{D3D5D9D9-24C4-4275-AD74-22DF5137F568}" srcOrd="0" destOrd="0" presId="urn:microsoft.com/office/officeart/2005/8/layout/vList2"/>
    <dgm:cxn modelId="{E31CAA87-3EB7-47D8-B952-2C5BDBCB0B26}" type="presParOf" srcId="{03702D68-F7A3-462C-BE9C-1E1779ADD5F5}" destId="{F71CF490-BE2D-4A3D-A8F6-1617E83F0452}" srcOrd="1" destOrd="0" presId="urn:microsoft.com/office/officeart/2005/8/layout/vList2"/>
    <dgm:cxn modelId="{54BDAEAB-C6E4-43EA-BF8C-DC7E0A91F5E6}" type="presParOf" srcId="{03702D68-F7A3-462C-BE9C-1E1779ADD5F5}" destId="{EA2E125B-17D2-4D85-A0BE-A820CCEF85D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C28C2D-686D-4C6D-8662-D572CA78675F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pt-BR"/>
        </a:p>
      </dgm:t>
    </dgm:pt>
    <dgm:pt modelId="{F8ED2A15-003C-4177-8221-50E0AB2EBE2A}">
      <dgm:prSet custT="1"/>
      <dgm:spPr/>
      <dgm:t>
        <a:bodyPr/>
        <a:lstStyle/>
        <a:p>
          <a:r>
            <a:rPr lang="pt-BR" sz="2000" dirty="0"/>
            <a:t>Maior valorização no mercado global.</a:t>
          </a:r>
        </a:p>
      </dgm:t>
    </dgm:pt>
    <dgm:pt modelId="{02E71571-303F-4F33-95A5-9D213092722D}" type="parTrans" cxnId="{995B8BCB-606B-475F-A727-895ABFCB07A3}">
      <dgm:prSet/>
      <dgm:spPr/>
      <dgm:t>
        <a:bodyPr/>
        <a:lstStyle/>
        <a:p>
          <a:endParaRPr lang="pt-BR" sz="2000"/>
        </a:p>
      </dgm:t>
    </dgm:pt>
    <dgm:pt modelId="{7DD15DC1-A860-47AA-93B1-F3B8F338D35B}" type="sibTrans" cxnId="{995B8BCB-606B-475F-A727-895ABFCB07A3}">
      <dgm:prSet/>
      <dgm:spPr/>
      <dgm:t>
        <a:bodyPr/>
        <a:lstStyle/>
        <a:p>
          <a:endParaRPr lang="pt-BR" sz="2000"/>
        </a:p>
      </dgm:t>
    </dgm:pt>
    <dgm:pt modelId="{FCFD1B27-EE94-40E0-A8AF-CD0508D9E1E0}">
      <dgm:prSet custT="1"/>
      <dgm:spPr/>
      <dgm:t>
        <a:bodyPr/>
        <a:lstStyle/>
        <a:p>
          <a:r>
            <a:rPr lang="pt-BR" sz="2000"/>
            <a:t>Opção mais atraente para mercados que estão cada vez mais orientados a reduzir suas emissões e em conformidade com regulamentações ambientais cada vez mais rigorosas.</a:t>
          </a:r>
        </a:p>
      </dgm:t>
    </dgm:pt>
    <dgm:pt modelId="{5D6A332D-20F7-432B-BF39-B1B2004D7E89}" type="parTrans" cxnId="{95D957B1-747F-4305-97BE-0E9324052B8A}">
      <dgm:prSet/>
      <dgm:spPr/>
      <dgm:t>
        <a:bodyPr/>
        <a:lstStyle/>
        <a:p>
          <a:endParaRPr lang="pt-BR" sz="2000"/>
        </a:p>
      </dgm:t>
    </dgm:pt>
    <dgm:pt modelId="{A0D76BD4-71CC-48C3-A5F8-F41F7C167E31}" type="sibTrans" cxnId="{95D957B1-747F-4305-97BE-0E9324052B8A}">
      <dgm:prSet/>
      <dgm:spPr/>
      <dgm:t>
        <a:bodyPr/>
        <a:lstStyle/>
        <a:p>
          <a:endParaRPr lang="pt-BR" sz="2000"/>
        </a:p>
      </dgm:t>
    </dgm:pt>
    <dgm:pt modelId="{C2D8014E-7E93-498C-B305-6B2D02FD377E}" type="pres">
      <dgm:prSet presAssocID="{0EC28C2D-686D-4C6D-8662-D572CA78675F}" presName="linear" presStyleCnt="0">
        <dgm:presLayoutVars>
          <dgm:animLvl val="lvl"/>
          <dgm:resizeHandles val="exact"/>
        </dgm:presLayoutVars>
      </dgm:prSet>
      <dgm:spPr/>
    </dgm:pt>
    <dgm:pt modelId="{79B2D81C-1B1D-4288-8C39-EE58F494D9C4}" type="pres">
      <dgm:prSet presAssocID="{F8ED2A15-003C-4177-8221-50E0AB2EBE2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E26EDA5-38C4-4AC6-8021-F523DB6C6333}" type="pres">
      <dgm:prSet presAssocID="{7DD15DC1-A860-47AA-93B1-F3B8F338D35B}" presName="spacer" presStyleCnt="0"/>
      <dgm:spPr/>
    </dgm:pt>
    <dgm:pt modelId="{9FEF7EEF-626E-40B5-A2F1-8A99EAF3EA2E}" type="pres">
      <dgm:prSet presAssocID="{FCFD1B27-EE94-40E0-A8AF-CD0508D9E1E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1639F15-1466-45AF-AC40-9A5C4DFA6C77}" type="presOf" srcId="{0EC28C2D-686D-4C6D-8662-D572CA78675F}" destId="{C2D8014E-7E93-498C-B305-6B2D02FD377E}" srcOrd="0" destOrd="0" presId="urn:microsoft.com/office/officeart/2005/8/layout/vList2"/>
    <dgm:cxn modelId="{C0489A7B-9469-412F-8F8A-FF81FEEF1EE2}" type="presOf" srcId="{F8ED2A15-003C-4177-8221-50E0AB2EBE2A}" destId="{79B2D81C-1B1D-4288-8C39-EE58F494D9C4}" srcOrd="0" destOrd="0" presId="urn:microsoft.com/office/officeart/2005/8/layout/vList2"/>
    <dgm:cxn modelId="{D31C808F-C8DA-49EA-86AD-75EE4888A14C}" type="presOf" srcId="{FCFD1B27-EE94-40E0-A8AF-CD0508D9E1E0}" destId="{9FEF7EEF-626E-40B5-A2F1-8A99EAF3EA2E}" srcOrd="0" destOrd="0" presId="urn:microsoft.com/office/officeart/2005/8/layout/vList2"/>
    <dgm:cxn modelId="{95D957B1-747F-4305-97BE-0E9324052B8A}" srcId="{0EC28C2D-686D-4C6D-8662-D572CA78675F}" destId="{FCFD1B27-EE94-40E0-A8AF-CD0508D9E1E0}" srcOrd="1" destOrd="0" parTransId="{5D6A332D-20F7-432B-BF39-B1B2004D7E89}" sibTransId="{A0D76BD4-71CC-48C3-A5F8-F41F7C167E31}"/>
    <dgm:cxn modelId="{995B8BCB-606B-475F-A727-895ABFCB07A3}" srcId="{0EC28C2D-686D-4C6D-8662-D572CA78675F}" destId="{F8ED2A15-003C-4177-8221-50E0AB2EBE2A}" srcOrd="0" destOrd="0" parTransId="{02E71571-303F-4F33-95A5-9D213092722D}" sibTransId="{7DD15DC1-A860-47AA-93B1-F3B8F338D35B}"/>
    <dgm:cxn modelId="{E4C06226-59F6-48B2-858C-70CD50F35CBE}" type="presParOf" srcId="{C2D8014E-7E93-498C-B305-6B2D02FD377E}" destId="{79B2D81C-1B1D-4288-8C39-EE58F494D9C4}" srcOrd="0" destOrd="0" presId="urn:microsoft.com/office/officeart/2005/8/layout/vList2"/>
    <dgm:cxn modelId="{A175F2AD-8590-4090-A12A-321906AA6559}" type="presParOf" srcId="{C2D8014E-7E93-498C-B305-6B2D02FD377E}" destId="{9E26EDA5-38C4-4AC6-8021-F523DB6C6333}" srcOrd="1" destOrd="0" presId="urn:microsoft.com/office/officeart/2005/8/layout/vList2"/>
    <dgm:cxn modelId="{49170756-D47A-45AB-8611-920491D7F77F}" type="presParOf" srcId="{C2D8014E-7E93-498C-B305-6B2D02FD377E}" destId="{9FEF7EEF-626E-40B5-A2F1-8A99EAF3EA2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20DD08-D58E-411F-8B0B-3DB9689CB5D0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A5B9FFD-4371-4139-B2A0-E84621136DC2}">
      <dgm:prSet phldrT="[Texto]"/>
      <dgm:spPr/>
      <dgm:t>
        <a:bodyPr/>
        <a:lstStyle/>
        <a:p>
          <a:r>
            <a:rPr lang="pt-BR" altLang="pt-BR" dirty="0"/>
            <a:t>Ambiente político e jurídico</a:t>
          </a:r>
          <a:endParaRPr lang="pt-BR" dirty="0"/>
        </a:p>
      </dgm:t>
    </dgm:pt>
    <dgm:pt modelId="{F2293CD0-31B8-4861-91EB-7E3CDB3D364C}" type="parTrans" cxnId="{773F769B-888F-4C1B-8A84-B9ECF1A0604C}">
      <dgm:prSet/>
      <dgm:spPr/>
      <dgm:t>
        <a:bodyPr/>
        <a:lstStyle/>
        <a:p>
          <a:endParaRPr lang="pt-BR"/>
        </a:p>
      </dgm:t>
    </dgm:pt>
    <dgm:pt modelId="{FA247DD4-F0D3-4FA4-A00A-C34D7F5D18C8}" type="sibTrans" cxnId="{773F769B-888F-4C1B-8A84-B9ECF1A0604C}">
      <dgm:prSet/>
      <dgm:spPr/>
      <dgm:t>
        <a:bodyPr/>
        <a:lstStyle/>
        <a:p>
          <a:endParaRPr lang="pt-BR"/>
        </a:p>
      </dgm:t>
    </dgm:pt>
    <dgm:pt modelId="{13E4E1BC-CA4A-42A2-8DE7-B88BF07EE1B5}">
      <dgm:prSet/>
      <dgm:spPr/>
      <dgm:t>
        <a:bodyPr/>
        <a:lstStyle/>
        <a:p>
          <a:r>
            <a:rPr lang="pt-BR" altLang="pt-BR" dirty="0"/>
            <a:t>Estrutura tributária</a:t>
          </a:r>
        </a:p>
      </dgm:t>
    </dgm:pt>
    <dgm:pt modelId="{FE36D103-3730-446E-BFAF-74E47474D54D}" type="parTrans" cxnId="{F9AE539C-FD6E-4E64-8ECC-5E9E8BB436FA}">
      <dgm:prSet/>
      <dgm:spPr/>
      <dgm:t>
        <a:bodyPr/>
        <a:lstStyle/>
        <a:p>
          <a:endParaRPr lang="pt-BR"/>
        </a:p>
      </dgm:t>
    </dgm:pt>
    <dgm:pt modelId="{AD8A9B51-E0A7-418C-8AD5-EBC5E7C5864B}" type="sibTrans" cxnId="{F9AE539C-FD6E-4E64-8ECC-5E9E8BB436FA}">
      <dgm:prSet/>
      <dgm:spPr/>
      <dgm:t>
        <a:bodyPr/>
        <a:lstStyle/>
        <a:p>
          <a:endParaRPr lang="pt-BR"/>
        </a:p>
      </dgm:t>
    </dgm:pt>
    <dgm:pt modelId="{DA03587A-CEDD-48D9-A5E9-B67D473FD273}">
      <dgm:prSet/>
      <dgm:spPr/>
      <dgm:t>
        <a:bodyPr/>
        <a:lstStyle/>
        <a:p>
          <a:r>
            <a:rPr lang="pt-BR" altLang="pt-BR" dirty="0"/>
            <a:t>Embora complexa, a carga fiscal brasileira é competitiva em relação a outros países produtores. </a:t>
          </a:r>
        </a:p>
      </dgm:t>
    </dgm:pt>
    <dgm:pt modelId="{26763364-EBBC-4A5C-A0CA-3D5058E96791}" type="parTrans" cxnId="{55FFDDA2-8FA5-432D-85BC-10806DCC30C9}">
      <dgm:prSet/>
      <dgm:spPr/>
      <dgm:t>
        <a:bodyPr/>
        <a:lstStyle/>
        <a:p>
          <a:endParaRPr lang="pt-BR"/>
        </a:p>
      </dgm:t>
    </dgm:pt>
    <dgm:pt modelId="{1BE3359D-38F6-4419-BEA4-9A4614D41ECC}" type="sibTrans" cxnId="{55FFDDA2-8FA5-432D-85BC-10806DCC30C9}">
      <dgm:prSet/>
      <dgm:spPr/>
      <dgm:t>
        <a:bodyPr/>
        <a:lstStyle/>
        <a:p>
          <a:endParaRPr lang="pt-BR"/>
        </a:p>
      </dgm:t>
    </dgm:pt>
    <dgm:pt modelId="{8AE35A30-73E6-487B-BD8D-8A8FD3274413}">
      <dgm:prSet/>
      <dgm:spPr/>
      <dgm:t>
        <a:bodyPr/>
        <a:lstStyle/>
        <a:p>
          <a:r>
            <a:rPr lang="pt-BR" altLang="pt-BR" dirty="0"/>
            <a:t>Potencial de investimentos</a:t>
          </a:r>
        </a:p>
      </dgm:t>
    </dgm:pt>
    <dgm:pt modelId="{E03286A6-0419-436C-811E-F5A70178ABD6}" type="parTrans" cxnId="{8DE0A41D-BD95-4B7D-956A-B888833A1252}">
      <dgm:prSet/>
      <dgm:spPr/>
      <dgm:t>
        <a:bodyPr/>
        <a:lstStyle/>
        <a:p>
          <a:endParaRPr lang="pt-BR"/>
        </a:p>
      </dgm:t>
    </dgm:pt>
    <dgm:pt modelId="{A9866690-9E48-44BD-BB2B-07350853FB11}" type="sibTrans" cxnId="{8DE0A41D-BD95-4B7D-956A-B888833A1252}">
      <dgm:prSet/>
      <dgm:spPr/>
      <dgm:t>
        <a:bodyPr/>
        <a:lstStyle/>
        <a:p>
          <a:endParaRPr lang="pt-BR"/>
        </a:p>
      </dgm:t>
    </dgm:pt>
    <dgm:pt modelId="{1C41540C-6C61-47CE-941C-2B9B41E00468}">
      <dgm:prSet/>
      <dgm:spPr/>
      <dgm:t>
        <a:bodyPr/>
        <a:lstStyle/>
        <a:p>
          <a:r>
            <a:rPr lang="pt-BR" dirty="0"/>
            <a:t>As estimativas para investimentos entre 2023 e 2026, no setor de petróleo e gás no Brasil, podem chegar a R$ 385 bilhões.</a:t>
          </a:r>
          <a:endParaRPr lang="pt-BR" altLang="pt-BR" dirty="0"/>
        </a:p>
      </dgm:t>
    </dgm:pt>
    <dgm:pt modelId="{85B190C0-D14A-4541-B1C2-731D57A654D5}" type="parTrans" cxnId="{91E9124E-24BE-486B-B329-2730987DC227}">
      <dgm:prSet/>
      <dgm:spPr/>
      <dgm:t>
        <a:bodyPr/>
        <a:lstStyle/>
        <a:p>
          <a:endParaRPr lang="pt-BR"/>
        </a:p>
      </dgm:t>
    </dgm:pt>
    <dgm:pt modelId="{52A99F66-A268-4A28-9EFA-DE2B5257C7EC}" type="sibTrans" cxnId="{91E9124E-24BE-486B-B329-2730987DC227}">
      <dgm:prSet/>
      <dgm:spPr/>
      <dgm:t>
        <a:bodyPr/>
        <a:lstStyle/>
        <a:p>
          <a:endParaRPr lang="pt-BR"/>
        </a:p>
      </dgm:t>
    </dgm:pt>
    <dgm:pt modelId="{508BA0FB-470F-4FDF-9776-0ABD2BAF834D}">
      <dgm:prSet phldrT="[Texto]"/>
      <dgm:spPr/>
      <dgm:t>
        <a:bodyPr/>
        <a:lstStyle/>
        <a:p>
          <a:r>
            <a:rPr lang="pt-BR" altLang="pt-BR" dirty="0"/>
            <a:t>País com regime democrático, segurança jurídica e instituições bem estabelecidas, com a presença de agência reguladora qualificada e independente;</a:t>
          </a:r>
          <a:endParaRPr lang="pt-BR" dirty="0"/>
        </a:p>
      </dgm:t>
    </dgm:pt>
    <dgm:pt modelId="{6AD68C15-361B-4A07-ABA0-EBFC64BC9D33}" type="parTrans" cxnId="{99C363C5-D90F-4CC3-B2A8-0469D2B070B9}">
      <dgm:prSet/>
      <dgm:spPr/>
      <dgm:t>
        <a:bodyPr/>
        <a:lstStyle/>
        <a:p>
          <a:endParaRPr lang="pt-BR"/>
        </a:p>
      </dgm:t>
    </dgm:pt>
    <dgm:pt modelId="{7DEE4C8E-7C96-4350-BD93-61CB09FC4538}" type="sibTrans" cxnId="{99C363C5-D90F-4CC3-B2A8-0469D2B070B9}">
      <dgm:prSet/>
      <dgm:spPr/>
      <dgm:t>
        <a:bodyPr/>
        <a:lstStyle/>
        <a:p>
          <a:endParaRPr lang="pt-BR"/>
        </a:p>
      </dgm:t>
    </dgm:pt>
    <dgm:pt modelId="{1A3FE403-497F-49DF-9E3B-71D41D08A605}" type="pres">
      <dgm:prSet presAssocID="{D620DD08-D58E-411F-8B0B-3DB9689CB5D0}" presName="Name0" presStyleCnt="0">
        <dgm:presLayoutVars>
          <dgm:dir/>
          <dgm:resizeHandles val="exact"/>
        </dgm:presLayoutVars>
      </dgm:prSet>
      <dgm:spPr/>
    </dgm:pt>
    <dgm:pt modelId="{FB218743-8FF4-4246-9C6C-39841365B517}" type="pres">
      <dgm:prSet presAssocID="{EA5B9FFD-4371-4139-B2A0-E84621136DC2}" presName="composite" presStyleCnt="0"/>
      <dgm:spPr/>
    </dgm:pt>
    <dgm:pt modelId="{09DFC5AA-6C46-4B5B-8DD9-3BCEB18A655F}" type="pres">
      <dgm:prSet presAssocID="{EA5B9FFD-4371-4139-B2A0-E84621136DC2}" presName="rect1" presStyleLbl="trAlignAcc1" presStyleIdx="0" presStyleCnt="3">
        <dgm:presLayoutVars>
          <dgm:bulletEnabled val="1"/>
        </dgm:presLayoutVars>
      </dgm:prSet>
      <dgm:spPr/>
    </dgm:pt>
    <dgm:pt modelId="{D1672DD0-25B3-452F-91CA-32BC6C39A09D}" type="pres">
      <dgm:prSet presAssocID="{EA5B9FFD-4371-4139-B2A0-E84621136DC2}" presName="rect2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80000" r="-80000"/>
          </a:stretch>
        </a:blipFill>
      </dgm:spPr>
    </dgm:pt>
    <dgm:pt modelId="{413E4B8F-5CD9-4821-88F7-28F8A32342D6}" type="pres">
      <dgm:prSet presAssocID="{FA247DD4-F0D3-4FA4-A00A-C34D7F5D18C8}" presName="sibTrans" presStyleCnt="0"/>
      <dgm:spPr/>
    </dgm:pt>
    <dgm:pt modelId="{26BB0AFC-C5F4-42C1-8070-4A2C4EBE0F58}" type="pres">
      <dgm:prSet presAssocID="{13E4E1BC-CA4A-42A2-8DE7-B88BF07EE1B5}" presName="composite" presStyleCnt="0"/>
      <dgm:spPr/>
    </dgm:pt>
    <dgm:pt modelId="{41B821A8-2E83-4338-BA88-19AD0E2999F2}" type="pres">
      <dgm:prSet presAssocID="{13E4E1BC-CA4A-42A2-8DE7-B88BF07EE1B5}" presName="rect1" presStyleLbl="trAlignAcc1" presStyleIdx="1" presStyleCnt="3">
        <dgm:presLayoutVars>
          <dgm:bulletEnabled val="1"/>
        </dgm:presLayoutVars>
      </dgm:prSet>
      <dgm:spPr/>
    </dgm:pt>
    <dgm:pt modelId="{82AB3433-61E2-4681-89C9-5FDFF2836076}" type="pres">
      <dgm:prSet presAssocID="{13E4E1BC-CA4A-42A2-8DE7-B88BF07EE1B5}" presName="rect2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103000" r="-103000"/>
          </a:stretch>
        </a:blipFill>
      </dgm:spPr>
    </dgm:pt>
    <dgm:pt modelId="{1084E8EC-8D08-46C4-8F81-E52EE38B8A1F}" type="pres">
      <dgm:prSet presAssocID="{AD8A9B51-E0A7-418C-8AD5-EBC5E7C5864B}" presName="sibTrans" presStyleCnt="0"/>
      <dgm:spPr/>
    </dgm:pt>
    <dgm:pt modelId="{68FDDABD-FFEE-492E-B09A-5F7F635BA8FA}" type="pres">
      <dgm:prSet presAssocID="{8AE35A30-73E6-487B-BD8D-8A8FD3274413}" presName="composite" presStyleCnt="0"/>
      <dgm:spPr/>
    </dgm:pt>
    <dgm:pt modelId="{3C235E27-D847-4E67-955A-890DE8419E64}" type="pres">
      <dgm:prSet presAssocID="{8AE35A30-73E6-487B-BD8D-8A8FD3274413}" presName="rect1" presStyleLbl="trAlignAcc1" presStyleIdx="2" presStyleCnt="3">
        <dgm:presLayoutVars>
          <dgm:bulletEnabled val="1"/>
        </dgm:presLayoutVars>
      </dgm:prSet>
      <dgm:spPr/>
    </dgm:pt>
    <dgm:pt modelId="{1E01F8E0-CA09-49D3-AA20-ACEF79140BBE}" type="pres">
      <dgm:prSet presAssocID="{8AE35A30-73E6-487B-BD8D-8A8FD3274413}" presName="rect2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50000" r="-50000"/>
          </a:stretch>
        </a:blipFill>
      </dgm:spPr>
    </dgm:pt>
  </dgm:ptLst>
  <dgm:cxnLst>
    <dgm:cxn modelId="{8DE0A41D-BD95-4B7D-956A-B888833A1252}" srcId="{D620DD08-D58E-411F-8B0B-3DB9689CB5D0}" destId="{8AE35A30-73E6-487B-BD8D-8A8FD3274413}" srcOrd="2" destOrd="0" parTransId="{E03286A6-0419-436C-811E-F5A70178ABD6}" sibTransId="{A9866690-9E48-44BD-BB2B-07350853FB11}"/>
    <dgm:cxn modelId="{3BEB0743-6481-47F0-A65C-B011F80A0E22}" type="presOf" srcId="{D620DD08-D58E-411F-8B0B-3DB9689CB5D0}" destId="{1A3FE403-497F-49DF-9E3B-71D41D08A605}" srcOrd="0" destOrd="0" presId="urn:microsoft.com/office/officeart/2008/layout/PictureStrips"/>
    <dgm:cxn modelId="{FBDC824B-D063-4349-A320-3F7ED35A2168}" type="presOf" srcId="{8AE35A30-73E6-487B-BD8D-8A8FD3274413}" destId="{3C235E27-D847-4E67-955A-890DE8419E64}" srcOrd="0" destOrd="0" presId="urn:microsoft.com/office/officeart/2008/layout/PictureStrips"/>
    <dgm:cxn modelId="{91E9124E-24BE-486B-B329-2730987DC227}" srcId="{8AE35A30-73E6-487B-BD8D-8A8FD3274413}" destId="{1C41540C-6C61-47CE-941C-2B9B41E00468}" srcOrd="0" destOrd="0" parTransId="{85B190C0-D14A-4541-B1C2-731D57A654D5}" sibTransId="{52A99F66-A268-4A28-9EFA-DE2B5257C7EC}"/>
    <dgm:cxn modelId="{A60E0B78-71D8-4B7A-9867-7E50602E30E8}" type="presOf" srcId="{1C41540C-6C61-47CE-941C-2B9B41E00468}" destId="{3C235E27-D847-4E67-955A-890DE8419E64}" srcOrd="0" destOrd="1" presId="urn:microsoft.com/office/officeart/2008/layout/PictureStrips"/>
    <dgm:cxn modelId="{D9767A8B-CC15-4AD0-9DA9-8AD681DE10C8}" type="presOf" srcId="{508BA0FB-470F-4FDF-9776-0ABD2BAF834D}" destId="{09DFC5AA-6C46-4B5B-8DD9-3BCEB18A655F}" srcOrd="0" destOrd="1" presId="urn:microsoft.com/office/officeart/2008/layout/PictureStrips"/>
    <dgm:cxn modelId="{773F769B-888F-4C1B-8A84-B9ECF1A0604C}" srcId="{D620DD08-D58E-411F-8B0B-3DB9689CB5D0}" destId="{EA5B9FFD-4371-4139-B2A0-E84621136DC2}" srcOrd="0" destOrd="0" parTransId="{F2293CD0-31B8-4861-91EB-7E3CDB3D364C}" sibTransId="{FA247DD4-F0D3-4FA4-A00A-C34D7F5D18C8}"/>
    <dgm:cxn modelId="{F9AE539C-FD6E-4E64-8ECC-5E9E8BB436FA}" srcId="{D620DD08-D58E-411F-8B0B-3DB9689CB5D0}" destId="{13E4E1BC-CA4A-42A2-8DE7-B88BF07EE1B5}" srcOrd="1" destOrd="0" parTransId="{FE36D103-3730-446E-BFAF-74E47474D54D}" sibTransId="{AD8A9B51-E0A7-418C-8AD5-EBC5E7C5864B}"/>
    <dgm:cxn modelId="{55FFDDA2-8FA5-432D-85BC-10806DCC30C9}" srcId="{13E4E1BC-CA4A-42A2-8DE7-B88BF07EE1B5}" destId="{DA03587A-CEDD-48D9-A5E9-B67D473FD273}" srcOrd="0" destOrd="0" parTransId="{26763364-EBBC-4A5C-A0CA-3D5058E96791}" sibTransId="{1BE3359D-38F6-4419-BEA4-9A4614D41ECC}"/>
    <dgm:cxn modelId="{DF29C5A3-1F23-49C1-8090-E26A0613A005}" type="presOf" srcId="{13E4E1BC-CA4A-42A2-8DE7-B88BF07EE1B5}" destId="{41B821A8-2E83-4338-BA88-19AD0E2999F2}" srcOrd="0" destOrd="0" presId="urn:microsoft.com/office/officeart/2008/layout/PictureStrips"/>
    <dgm:cxn modelId="{FE485FB0-7D37-4C37-87FF-FB4B3AE74EEB}" type="presOf" srcId="{DA03587A-CEDD-48D9-A5E9-B67D473FD273}" destId="{41B821A8-2E83-4338-BA88-19AD0E2999F2}" srcOrd="0" destOrd="1" presId="urn:microsoft.com/office/officeart/2008/layout/PictureStrips"/>
    <dgm:cxn modelId="{99C363C5-D90F-4CC3-B2A8-0469D2B070B9}" srcId="{EA5B9FFD-4371-4139-B2A0-E84621136DC2}" destId="{508BA0FB-470F-4FDF-9776-0ABD2BAF834D}" srcOrd="0" destOrd="0" parTransId="{6AD68C15-361B-4A07-ABA0-EBFC64BC9D33}" sibTransId="{7DEE4C8E-7C96-4350-BD93-61CB09FC4538}"/>
    <dgm:cxn modelId="{D5AAFEF9-784A-48CC-B0C6-13E224223FA2}" type="presOf" srcId="{EA5B9FFD-4371-4139-B2A0-E84621136DC2}" destId="{09DFC5AA-6C46-4B5B-8DD9-3BCEB18A655F}" srcOrd="0" destOrd="0" presId="urn:microsoft.com/office/officeart/2008/layout/PictureStrips"/>
    <dgm:cxn modelId="{200C6D07-D2BD-402A-B8E1-E877D3AC2A6F}" type="presParOf" srcId="{1A3FE403-497F-49DF-9E3B-71D41D08A605}" destId="{FB218743-8FF4-4246-9C6C-39841365B517}" srcOrd="0" destOrd="0" presId="urn:microsoft.com/office/officeart/2008/layout/PictureStrips"/>
    <dgm:cxn modelId="{7B09CF6F-398D-4E2D-96D4-A39D3069C676}" type="presParOf" srcId="{FB218743-8FF4-4246-9C6C-39841365B517}" destId="{09DFC5AA-6C46-4B5B-8DD9-3BCEB18A655F}" srcOrd="0" destOrd="0" presId="urn:microsoft.com/office/officeart/2008/layout/PictureStrips"/>
    <dgm:cxn modelId="{818986E5-4B29-424B-A0C7-05D7577CB123}" type="presParOf" srcId="{FB218743-8FF4-4246-9C6C-39841365B517}" destId="{D1672DD0-25B3-452F-91CA-32BC6C39A09D}" srcOrd="1" destOrd="0" presId="urn:microsoft.com/office/officeart/2008/layout/PictureStrips"/>
    <dgm:cxn modelId="{41E5868B-5D24-4646-A899-64FACBE71016}" type="presParOf" srcId="{1A3FE403-497F-49DF-9E3B-71D41D08A605}" destId="{413E4B8F-5CD9-4821-88F7-28F8A32342D6}" srcOrd="1" destOrd="0" presId="urn:microsoft.com/office/officeart/2008/layout/PictureStrips"/>
    <dgm:cxn modelId="{029C9D14-99D6-407F-A225-BCFEF601AE3A}" type="presParOf" srcId="{1A3FE403-497F-49DF-9E3B-71D41D08A605}" destId="{26BB0AFC-C5F4-42C1-8070-4A2C4EBE0F58}" srcOrd="2" destOrd="0" presId="urn:microsoft.com/office/officeart/2008/layout/PictureStrips"/>
    <dgm:cxn modelId="{65D8AA1D-BB6C-43AB-9113-9A0BC5F839E0}" type="presParOf" srcId="{26BB0AFC-C5F4-42C1-8070-4A2C4EBE0F58}" destId="{41B821A8-2E83-4338-BA88-19AD0E2999F2}" srcOrd="0" destOrd="0" presId="urn:microsoft.com/office/officeart/2008/layout/PictureStrips"/>
    <dgm:cxn modelId="{4F117E13-ED1F-4764-9AF3-E3118780178C}" type="presParOf" srcId="{26BB0AFC-C5F4-42C1-8070-4A2C4EBE0F58}" destId="{82AB3433-61E2-4681-89C9-5FDFF2836076}" srcOrd="1" destOrd="0" presId="urn:microsoft.com/office/officeart/2008/layout/PictureStrips"/>
    <dgm:cxn modelId="{AD4222B3-F3F0-43DD-B067-970EE7C95BF9}" type="presParOf" srcId="{1A3FE403-497F-49DF-9E3B-71D41D08A605}" destId="{1084E8EC-8D08-46C4-8F81-E52EE38B8A1F}" srcOrd="3" destOrd="0" presId="urn:microsoft.com/office/officeart/2008/layout/PictureStrips"/>
    <dgm:cxn modelId="{813F70B9-C3A7-458F-93E3-C5852A1B75A5}" type="presParOf" srcId="{1A3FE403-497F-49DF-9E3B-71D41D08A605}" destId="{68FDDABD-FFEE-492E-B09A-5F7F635BA8FA}" srcOrd="4" destOrd="0" presId="urn:microsoft.com/office/officeart/2008/layout/PictureStrips"/>
    <dgm:cxn modelId="{36FE9934-E524-44B2-A639-A0B7BF52D046}" type="presParOf" srcId="{68FDDABD-FFEE-492E-B09A-5F7F635BA8FA}" destId="{3C235E27-D847-4E67-955A-890DE8419E64}" srcOrd="0" destOrd="0" presId="urn:microsoft.com/office/officeart/2008/layout/PictureStrips"/>
    <dgm:cxn modelId="{E551C607-3827-4FF6-82C2-67AAD1575B2E}" type="presParOf" srcId="{68FDDABD-FFEE-492E-B09A-5F7F635BA8FA}" destId="{1E01F8E0-CA09-49D3-AA20-ACEF79140BB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FC5AA-6C46-4B5B-8DD9-3BCEB18A655F}">
      <dsp:nvSpPr>
        <dsp:cNvPr id="0" name=""/>
        <dsp:cNvSpPr/>
      </dsp:nvSpPr>
      <dsp:spPr>
        <a:xfrm>
          <a:off x="272205" y="1605082"/>
          <a:ext cx="6512835" cy="20352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55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Diversificação</a:t>
          </a:r>
          <a:endParaRPr lang="pt-BR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Empresas</a:t>
          </a:r>
          <a:r>
            <a:rPr lang="en-US" sz="2100" kern="1200" dirty="0"/>
            <a:t> </a:t>
          </a:r>
          <a:r>
            <a:rPr lang="en-US" sz="2100" kern="1200" dirty="0" err="1"/>
            <a:t>petrolíferas</a:t>
          </a:r>
          <a:r>
            <a:rPr lang="en-US" sz="2100" kern="1200" dirty="0"/>
            <a:t> </a:t>
          </a:r>
          <a:r>
            <a:rPr lang="en-US" sz="2100" kern="1200" dirty="0" err="1"/>
            <a:t>estão</a:t>
          </a:r>
          <a:r>
            <a:rPr lang="en-US" sz="2100" kern="1200" dirty="0"/>
            <a:t> se </a:t>
          </a:r>
          <a:r>
            <a:rPr lang="en-US" sz="2100" kern="1200" dirty="0" err="1"/>
            <a:t>transformando</a:t>
          </a:r>
          <a:r>
            <a:rPr lang="en-US" sz="2100" kern="1200" dirty="0"/>
            <a:t> </a:t>
          </a:r>
          <a:r>
            <a:rPr lang="en-US" sz="2100" kern="1200" dirty="0" err="1"/>
            <a:t>em</a:t>
          </a:r>
          <a:r>
            <a:rPr lang="en-US" sz="2100" kern="1200" dirty="0"/>
            <a:t> "</a:t>
          </a:r>
          <a:r>
            <a:rPr lang="en-US" sz="2100" kern="1200" dirty="0" err="1"/>
            <a:t>empresas</a:t>
          </a:r>
          <a:r>
            <a:rPr lang="en-US" sz="2100" kern="1200" dirty="0"/>
            <a:t> de </a:t>
          </a:r>
          <a:r>
            <a:rPr lang="en-US" sz="2100" kern="1200" dirty="0" err="1"/>
            <a:t>energia</a:t>
          </a:r>
          <a:r>
            <a:rPr lang="en-US" sz="2100" kern="1200" dirty="0"/>
            <a:t>", </a:t>
          </a:r>
          <a:r>
            <a:rPr lang="en-US" sz="2100" kern="1200" dirty="0" err="1"/>
            <a:t>investindo</a:t>
          </a:r>
          <a:r>
            <a:rPr lang="en-US" sz="2100" kern="1200" dirty="0"/>
            <a:t> </a:t>
          </a:r>
          <a:r>
            <a:rPr lang="en-US" sz="2100" kern="1200" dirty="0" err="1"/>
            <a:t>em</a:t>
          </a:r>
          <a:r>
            <a:rPr lang="en-US" sz="2100" kern="1200" dirty="0"/>
            <a:t> </a:t>
          </a:r>
          <a:r>
            <a:rPr lang="en-US" sz="2100" kern="1200" dirty="0" err="1"/>
            <a:t>fontes</a:t>
          </a:r>
          <a:r>
            <a:rPr lang="en-US" sz="2100" kern="1200" dirty="0"/>
            <a:t> </a:t>
          </a:r>
          <a:r>
            <a:rPr lang="en-US" sz="2100" kern="1200" dirty="0" err="1"/>
            <a:t>renováveis</a:t>
          </a:r>
          <a:r>
            <a:rPr lang="en-US" sz="2100" kern="1200" dirty="0"/>
            <a:t>, </a:t>
          </a:r>
          <a:r>
            <a:rPr lang="en-US" sz="2100" kern="1200" dirty="0" err="1"/>
            <a:t>sem</a:t>
          </a:r>
          <a:r>
            <a:rPr lang="en-US" sz="2100" kern="1200" dirty="0"/>
            <a:t> </a:t>
          </a:r>
          <a:r>
            <a:rPr lang="en-US" sz="2100" kern="1200" dirty="0" err="1"/>
            <a:t>abandonar</a:t>
          </a:r>
          <a:r>
            <a:rPr lang="en-US" sz="2100" kern="1200" dirty="0"/>
            <a:t> </a:t>
          </a:r>
          <a:r>
            <a:rPr lang="en-US" sz="2100" kern="1200" dirty="0" err="1"/>
            <a:t>os</a:t>
          </a:r>
          <a:r>
            <a:rPr lang="en-US" sz="2100" kern="1200" dirty="0"/>
            <a:t> </a:t>
          </a:r>
          <a:r>
            <a:rPr lang="en-US" sz="2100" kern="1200" dirty="0" err="1"/>
            <a:t>investimentos</a:t>
          </a:r>
          <a:r>
            <a:rPr lang="en-US" sz="2100" kern="1200" dirty="0"/>
            <a:t> </a:t>
          </a:r>
          <a:r>
            <a:rPr lang="en-US" sz="2100" kern="1200" dirty="0" err="1"/>
            <a:t>tradicionais</a:t>
          </a:r>
          <a:r>
            <a:rPr lang="en-US" sz="2100" kern="1200" dirty="0"/>
            <a:t>.</a:t>
          </a:r>
          <a:endParaRPr lang="pt-BR" sz="2100" kern="1200" dirty="0"/>
        </a:p>
      </dsp:txBody>
      <dsp:txXfrm>
        <a:off x="272205" y="1605082"/>
        <a:ext cx="6512835" cy="2035261"/>
      </dsp:txXfrm>
    </dsp:sp>
    <dsp:sp modelId="{D1672DD0-25B3-452F-91CA-32BC6C39A09D}">
      <dsp:nvSpPr>
        <dsp:cNvPr id="0" name=""/>
        <dsp:cNvSpPr/>
      </dsp:nvSpPr>
      <dsp:spPr>
        <a:xfrm>
          <a:off x="837" y="1311100"/>
          <a:ext cx="1424682" cy="213702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B3582-5EAC-4118-8998-283A6B61DC53}">
      <dsp:nvSpPr>
        <dsp:cNvPr id="0" name=""/>
        <dsp:cNvSpPr/>
      </dsp:nvSpPr>
      <dsp:spPr>
        <a:xfrm>
          <a:off x="7422183" y="1605082"/>
          <a:ext cx="6512835" cy="20352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55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Evitar</a:t>
          </a:r>
          <a:r>
            <a:rPr lang="en-US" sz="2700" kern="1200" dirty="0"/>
            <a:t> o </a:t>
          </a:r>
          <a:r>
            <a:rPr lang="en-US" sz="2700" kern="1200" dirty="0" err="1"/>
            <a:t>Trancamento</a:t>
          </a:r>
          <a:r>
            <a:rPr lang="en-US" sz="2700" kern="1200" dirty="0"/>
            <a:t> </a:t>
          </a:r>
          <a:r>
            <a:rPr lang="en-US" sz="2700" kern="1200" dirty="0" err="1"/>
            <a:t>Tecnológico</a:t>
          </a:r>
          <a:endParaRPr lang="pt-BR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As </a:t>
          </a:r>
          <a:r>
            <a:rPr lang="en-US" sz="2100" kern="1200" dirty="0" err="1"/>
            <a:t>empresas</a:t>
          </a:r>
          <a:r>
            <a:rPr lang="en-US" sz="2100" kern="1200" dirty="0"/>
            <a:t> </a:t>
          </a:r>
          <a:r>
            <a:rPr lang="en-US" sz="2100" kern="1200" dirty="0" err="1"/>
            <a:t>buscam</a:t>
          </a:r>
          <a:r>
            <a:rPr lang="en-US" sz="2100" kern="1200" dirty="0"/>
            <a:t> </a:t>
          </a:r>
          <a:r>
            <a:rPr lang="en-US" sz="2100" kern="1200" dirty="0" err="1"/>
            <a:t>equilibrar</a:t>
          </a:r>
          <a:r>
            <a:rPr lang="en-US" sz="2100" kern="1200" dirty="0"/>
            <a:t> a </a:t>
          </a:r>
          <a:r>
            <a:rPr lang="en-US" sz="2100" kern="1200" dirty="0" err="1"/>
            <a:t>transição</a:t>
          </a:r>
          <a:r>
            <a:rPr lang="en-US" sz="2100" kern="1200" dirty="0"/>
            <a:t> </a:t>
          </a:r>
          <a:r>
            <a:rPr lang="en-US" sz="2100" kern="1200" dirty="0" err="1"/>
            <a:t>energética</a:t>
          </a:r>
          <a:r>
            <a:rPr lang="en-US" sz="2100" kern="1200" dirty="0"/>
            <a:t> com a </a:t>
          </a:r>
          <a:r>
            <a:rPr lang="en-US" sz="2100" kern="1200" dirty="0" err="1"/>
            <a:t>manutenção</a:t>
          </a:r>
          <a:r>
            <a:rPr lang="en-US" sz="2100" kern="1200" dirty="0"/>
            <a:t> de </a:t>
          </a:r>
          <a:r>
            <a:rPr lang="en-US" sz="2100" kern="1200" dirty="0" err="1"/>
            <a:t>suas</a:t>
          </a:r>
          <a:r>
            <a:rPr lang="en-US" sz="2100" kern="1200" dirty="0"/>
            <a:t> </a:t>
          </a:r>
          <a:r>
            <a:rPr lang="en-US" sz="2100" kern="1200" dirty="0" err="1"/>
            <a:t>operações</a:t>
          </a:r>
          <a:r>
            <a:rPr lang="en-US" sz="2100" kern="1200" dirty="0"/>
            <a:t> </a:t>
          </a:r>
          <a:r>
            <a:rPr lang="en-US" sz="2100" kern="1200" dirty="0" err="1"/>
            <a:t>tradicionais</a:t>
          </a:r>
          <a:r>
            <a:rPr lang="en-US" sz="2100" kern="1200" dirty="0"/>
            <a:t> de </a:t>
          </a:r>
          <a:r>
            <a:rPr lang="en-US" sz="2100" kern="1200" dirty="0" err="1"/>
            <a:t>óleo</a:t>
          </a:r>
          <a:r>
            <a:rPr lang="en-US" sz="2100" kern="1200" dirty="0"/>
            <a:t> e </a:t>
          </a:r>
          <a:r>
            <a:rPr lang="en-US" sz="2100" kern="1200" dirty="0" err="1"/>
            <a:t>gás</a:t>
          </a:r>
          <a:r>
            <a:rPr lang="en-US" sz="2100" kern="1200" dirty="0"/>
            <a:t>.</a:t>
          </a:r>
          <a:endParaRPr lang="pt-BR" sz="2100" kern="1200" dirty="0"/>
        </a:p>
      </dsp:txBody>
      <dsp:txXfrm>
        <a:off x="7422183" y="1605082"/>
        <a:ext cx="6512835" cy="2035261"/>
      </dsp:txXfrm>
    </dsp:sp>
    <dsp:sp modelId="{A9F9F8C2-A69B-4E64-9E62-431F1C7C4F0C}">
      <dsp:nvSpPr>
        <dsp:cNvPr id="0" name=""/>
        <dsp:cNvSpPr/>
      </dsp:nvSpPr>
      <dsp:spPr>
        <a:xfrm>
          <a:off x="7150815" y="1311100"/>
          <a:ext cx="1424682" cy="213702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740DB-09E4-4DF5-B248-874602FC21B4}">
      <dsp:nvSpPr>
        <dsp:cNvPr id="0" name=""/>
        <dsp:cNvSpPr/>
      </dsp:nvSpPr>
      <dsp:spPr>
        <a:xfrm>
          <a:off x="3847194" y="4167249"/>
          <a:ext cx="6512835" cy="20352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55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Sustentabilidade</a:t>
          </a:r>
          <a:r>
            <a:rPr lang="en-US" sz="2700" kern="1200" dirty="0"/>
            <a:t> dos </a:t>
          </a:r>
          <a:r>
            <a:rPr lang="en-US" sz="2700" kern="1200" dirty="0" err="1"/>
            <a:t>negócios</a:t>
          </a:r>
          <a:endParaRPr lang="pt-BR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As </a:t>
          </a:r>
          <a:r>
            <a:rPr lang="en-US" sz="2100" kern="1200" dirty="0" err="1"/>
            <a:t>empresas</a:t>
          </a:r>
          <a:r>
            <a:rPr lang="en-US" sz="2100" kern="1200" dirty="0"/>
            <a:t> </a:t>
          </a:r>
          <a:r>
            <a:rPr lang="en-US" sz="2100" kern="1200" dirty="0" err="1"/>
            <a:t>são</a:t>
          </a:r>
          <a:r>
            <a:rPr lang="en-US" sz="2100" kern="1200" dirty="0"/>
            <a:t> </a:t>
          </a:r>
          <a:r>
            <a:rPr lang="en-US" sz="2100" kern="1200" dirty="0" err="1"/>
            <a:t>avaliadas</a:t>
          </a:r>
          <a:r>
            <a:rPr lang="en-US" sz="2100" kern="1200" dirty="0"/>
            <a:t> com base </a:t>
          </a:r>
          <a:r>
            <a:rPr lang="en-US" sz="2100" kern="1200" dirty="0" err="1"/>
            <a:t>em</a:t>
          </a:r>
          <a:r>
            <a:rPr lang="en-US" sz="2100" kern="1200" dirty="0"/>
            <a:t> </a:t>
          </a:r>
          <a:r>
            <a:rPr lang="en-US" sz="2100" kern="1200" dirty="0" err="1"/>
            <a:t>critérios</a:t>
          </a:r>
          <a:r>
            <a:rPr lang="en-US" sz="2100" kern="1200" dirty="0"/>
            <a:t> de </a:t>
          </a:r>
          <a:r>
            <a:rPr lang="en-US" sz="2100" kern="1200" dirty="0" err="1"/>
            <a:t>diversificação</a:t>
          </a:r>
          <a:r>
            <a:rPr lang="en-US" sz="2100" kern="1200" dirty="0"/>
            <a:t> e </a:t>
          </a:r>
          <a:r>
            <a:rPr lang="en-US" sz="2100" kern="1200" dirty="0" err="1"/>
            <a:t>resiliência</a:t>
          </a:r>
          <a:r>
            <a:rPr lang="en-US" sz="2100" kern="1200" dirty="0"/>
            <a:t> </a:t>
          </a:r>
          <a:r>
            <a:rPr lang="en-US" sz="2100" kern="1200" dirty="0" err="1"/>
            <a:t>diante</a:t>
          </a:r>
          <a:r>
            <a:rPr lang="en-US" sz="2100" kern="1200" dirty="0"/>
            <a:t> da </a:t>
          </a:r>
          <a:r>
            <a:rPr lang="en-US" sz="2100" kern="1200" dirty="0" err="1"/>
            <a:t>transição</a:t>
          </a:r>
          <a:r>
            <a:rPr lang="en-US" sz="2100" kern="1200" dirty="0"/>
            <a:t> </a:t>
          </a:r>
          <a:r>
            <a:rPr lang="en-US" sz="2100" kern="1200" dirty="0" err="1"/>
            <a:t>energética</a:t>
          </a:r>
          <a:r>
            <a:rPr lang="en-US" sz="2100" kern="1200" dirty="0"/>
            <a:t>.</a:t>
          </a:r>
          <a:endParaRPr lang="pt-BR" sz="2100" kern="1200" dirty="0"/>
        </a:p>
      </dsp:txBody>
      <dsp:txXfrm>
        <a:off x="3847194" y="4167249"/>
        <a:ext cx="6512835" cy="2035261"/>
      </dsp:txXfrm>
    </dsp:sp>
    <dsp:sp modelId="{A48C8508-613D-42EE-948C-AC1BD3ECC4ED}">
      <dsp:nvSpPr>
        <dsp:cNvPr id="0" name=""/>
        <dsp:cNvSpPr/>
      </dsp:nvSpPr>
      <dsp:spPr>
        <a:xfrm>
          <a:off x="3575826" y="3873267"/>
          <a:ext cx="1424682" cy="21370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C37E5-54F7-4E6A-91D5-FFFA505FEF91}">
      <dsp:nvSpPr>
        <dsp:cNvPr id="0" name=""/>
        <dsp:cNvSpPr/>
      </dsp:nvSpPr>
      <dsp:spPr>
        <a:xfrm>
          <a:off x="0" y="0"/>
          <a:ext cx="7824867" cy="19759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Protagonismo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Estima-se que o </a:t>
          </a:r>
          <a:r>
            <a:rPr lang="pt-BR" sz="2000" kern="1200" dirty="0" err="1"/>
            <a:t>Pré</a:t>
          </a:r>
          <a:r>
            <a:rPr lang="pt-BR" sz="2000" kern="1200" dirty="0"/>
            <a:t>-Sal contenha cerca de 80 bilhões de barris de petróleo equivalente, reforçando o protagonismo do Brasil na exploração offshore.</a:t>
          </a:r>
        </a:p>
      </dsp:txBody>
      <dsp:txXfrm>
        <a:off x="1762571" y="0"/>
        <a:ext cx="6062295" cy="1975979"/>
      </dsp:txXfrm>
    </dsp:sp>
    <dsp:sp modelId="{774EB8DA-32E9-4811-8A91-61B7B2CAEF08}">
      <dsp:nvSpPr>
        <dsp:cNvPr id="0" name=""/>
        <dsp:cNvSpPr/>
      </dsp:nvSpPr>
      <dsp:spPr>
        <a:xfrm>
          <a:off x="197597" y="197597"/>
          <a:ext cx="1564973" cy="15807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FC447-816D-408A-A91B-7AB7E91DFE47}">
      <dsp:nvSpPr>
        <dsp:cNvPr id="0" name=""/>
        <dsp:cNvSpPr/>
      </dsp:nvSpPr>
      <dsp:spPr>
        <a:xfrm>
          <a:off x="0" y="2173577"/>
          <a:ext cx="7824867" cy="19759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Segurança Energética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Maior segurança energética e colocando o Brasil em posição de destaque no mercado internacional.</a:t>
          </a:r>
        </a:p>
      </dsp:txBody>
      <dsp:txXfrm>
        <a:off x="1762571" y="2173577"/>
        <a:ext cx="6062295" cy="1975979"/>
      </dsp:txXfrm>
    </dsp:sp>
    <dsp:sp modelId="{08532C66-CABC-4B12-B6EF-49735C6473D6}">
      <dsp:nvSpPr>
        <dsp:cNvPr id="0" name=""/>
        <dsp:cNvSpPr/>
      </dsp:nvSpPr>
      <dsp:spPr>
        <a:xfrm>
          <a:off x="182605" y="2356189"/>
          <a:ext cx="1564973" cy="15807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4C502-A43A-44AC-910E-23859614C09A}">
      <dsp:nvSpPr>
        <dsp:cNvPr id="0" name=""/>
        <dsp:cNvSpPr/>
      </dsp:nvSpPr>
      <dsp:spPr>
        <a:xfrm>
          <a:off x="0" y="4347154"/>
          <a:ext cx="7824867" cy="19759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Eficiência na produção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Custo médio de produção é comparativamente menor do que o de regiões como o Golfo do México e o Mar do Norte, onde a tecnologia associada à expertise nacional permite que a extração seja mais eficiente.</a:t>
          </a:r>
        </a:p>
      </dsp:txBody>
      <dsp:txXfrm>
        <a:off x="1762571" y="4347154"/>
        <a:ext cx="6062295" cy="1975979"/>
      </dsp:txXfrm>
    </dsp:sp>
    <dsp:sp modelId="{66C1D964-F56C-4D77-89B7-00FD7AA932F0}">
      <dsp:nvSpPr>
        <dsp:cNvPr id="0" name=""/>
        <dsp:cNvSpPr/>
      </dsp:nvSpPr>
      <dsp:spPr>
        <a:xfrm>
          <a:off x="197597" y="4544752"/>
          <a:ext cx="1564973" cy="15807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5D9D9-24C4-4275-AD74-22DF5137F568}">
      <dsp:nvSpPr>
        <dsp:cNvPr id="0" name=""/>
        <dsp:cNvSpPr/>
      </dsp:nvSpPr>
      <dsp:spPr>
        <a:xfrm>
          <a:off x="0" y="1777295"/>
          <a:ext cx="4810580" cy="1406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O petróleo extraído do </a:t>
          </a:r>
          <a:r>
            <a:rPr lang="pt-BR" sz="2000" kern="1200" dirty="0" err="1"/>
            <a:t>Pré</a:t>
          </a:r>
          <a:r>
            <a:rPr lang="pt-BR" sz="2000" kern="1200" dirty="0"/>
            <a:t>-Sal se distingue pela sua qualidade, caracterizada com petróleo doce médio (</a:t>
          </a:r>
          <a:r>
            <a:rPr lang="pt-BR" sz="2000" i="1" kern="1200" dirty="0" err="1"/>
            <a:t>sweet</a:t>
          </a:r>
          <a:r>
            <a:rPr lang="pt-BR" sz="2000" i="1" kern="1200" dirty="0"/>
            <a:t> </a:t>
          </a:r>
          <a:r>
            <a:rPr lang="pt-BR" sz="2000" i="1" kern="1200" dirty="0" err="1"/>
            <a:t>medium</a:t>
          </a:r>
          <a:r>
            <a:rPr lang="pt-BR" sz="2000" i="1" kern="1200" dirty="0"/>
            <a:t> grade</a:t>
          </a:r>
          <a:r>
            <a:rPr lang="pt-BR" sz="2000" kern="1200" dirty="0"/>
            <a:t>), com baixo teor de enxofre.</a:t>
          </a:r>
        </a:p>
      </dsp:txBody>
      <dsp:txXfrm>
        <a:off x="68680" y="1845975"/>
        <a:ext cx="4673220" cy="1269564"/>
      </dsp:txXfrm>
    </dsp:sp>
    <dsp:sp modelId="{EA2E125B-17D2-4D85-A0BE-A820CCEF85DD}">
      <dsp:nvSpPr>
        <dsp:cNvPr id="0" name=""/>
        <dsp:cNvSpPr/>
      </dsp:nvSpPr>
      <dsp:spPr>
        <a:xfrm>
          <a:off x="0" y="3371420"/>
          <a:ext cx="4810580" cy="1406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Intensidade de Carbono (IC) média  de petróleos offshore brasileiros no estudo – 14 kg CO2 eq/boe (2022)</a:t>
          </a:r>
        </a:p>
      </dsp:txBody>
      <dsp:txXfrm>
        <a:off x="68680" y="3440100"/>
        <a:ext cx="4673220" cy="12695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2D81C-1B1D-4288-8C39-EE58F494D9C4}">
      <dsp:nvSpPr>
        <dsp:cNvPr id="0" name=""/>
        <dsp:cNvSpPr/>
      </dsp:nvSpPr>
      <dsp:spPr>
        <a:xfrm>
          <a:off x="0" y="125519"/>
          <a:ext cx="4773187" cy="1749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Maior valorização no mercado global.</a:t>
          </a:r>
        </a:p>
      </dsp:txBody>
      <dsp:txXfrm>
        <a:off x="85386" y="210905"/>
        <a:ext cx="4602415" cy="1578378"/>
      </dsp:txXfrm>
    </dsp:sp>
    <dsp:sp modelId="{9FEF7EEF-626E-40B5-A2F1-8A99EAF3EA2E}">
      <dsp:nvSpPr>
        <dsp:cNvPr id="0" name=""/>
        <dsp:cNvSpPr/>
      </dsp:nvSpPr>
      <dsp:spPr>
        <a:xfrm>
          <a:off x="0" y="2061869"/>
          <a:ext cx="4773187" cy="1749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Opção mais atraente para mercados que estão cada vez mais orientados a reduzir suas emissões e em conformidade com regulamentações ambientais cada vez mais rigorosas.</a:t>
          </a:r>
        </a:p>
      </dsp:txBody>
      <dsp:txXfrm>
        <a:off x="85386" y="2147255"/>
        <a:ext cx="4602415" cy="15783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FC5AA-6C46-4B5B-8DD9-3BCEB18A655F}">
      <dsp:nvSpPr>
        <dsp:cNvPr id="0" name=""/>
        <dsp:cNvSpPr/>
      </dsp:nvSpPr>
      <dsp:spPr>
        <a:xfrm>
          <a:off x="317883" y="1329206"/>
          <a:ext cx="7574717" cy="23670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3315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3300" kern="1200" dirty="0"/>
            <a:t>Ambiente político e jurídico</a:t>
          </a:r>
          <a:endParaRPr lang="pt-BR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altLang="pt-BR" sz="2600" kern="1200" dirty="0"/>
            <a:t>País com regime democrático, segurança jurídica e instituições bem estabelecidas, com a presença de agência reguladora qualificada e independente;</a:t>
          </a:r>
          <a:endParaRPr lang="pt-BR" sz="2600" kern="1200" dirty="0"/>
        </a:p>
      </dsp:txBody>
      <dsp:txXfrm>
        <a:off x="317883" y="1329206"/>
        <a:ext cx="7574717" cy="2367099"/>
      </dsp:txXfrm>
    </dsp:sp>
    <dsp:sp modelId="{D1672DD0-25B3-452F-91CA-32BC6C39A09D}">
      <dsp:nvSpPr>
        <dsp:cNvPr id="0" name=""/>
        <dsp:cNvSpPr/>
      </dsp:nvSpPr>
      <dsp:spPr>
        <a:xfrm>
          <a:off x="2270" y="987292"/>
          <a:ext cx="1656969" cy="248545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80000" r="-8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821A8-2E83-4338-BA88-19AD0E2999F2}">
      <dsp:nvSpPr>
        <dsp:cNvPr id="0" name=""/>
        <dsp:cNvSpPr/>
      </dsp:nvSpPr>
      <dsp:spPr>
        <a:xfrm>
          <a:off x="8582409" y="1329206"/>
          <a:ext cx="7574717" cy="23670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3315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3300" kern="1200" dirty="0"/>
            <a:t>Estrutura tributária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altLang="pt-BR" sz="2600" kern="1200" dirty="0"/>
            <a:t>Embora complexa, a carga fiscal brasileira é competitiva em relação a outros países produtores. </a:t>
          </a:r>
        </a:p>
      </dsp:txBody>
      <dsp:txXfrm>
        <a:off x="8582409" y="1329206"/>
        <a:ext cx="7574717" cy="2367099"/>
      </dsp:txXfrm>
    </dsp:sp>
    <dsp:sp modelId="{82AB3433-61E2-4681-89C9-5FDFF2836076}">
      <dsp:nvSpPr>
        <dsp:cNvPr id="0" name=""/>
        <dsp:cNvSpPr/>
      </dsp:nvSpPr>
      <dsp:spPr>
        <a:xfrm>
          <a:off x="8266795" y="987292"/>
          <a:ext cx="1656969" cy="2485454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103000" r="-10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35E27-D847-4E67-955A-890DE8419E64}">
      <dsp:nvSpPr>
        <dsp:cNvPr id="0" name=""/>
        <dsp:cNvSpPr/>
      </dsp:nvSpPr>
      <dsp:spPr>
        <a:xfrm>
          <a:off x="4450146" y="4309121"/>
          <a:ext cx="7574717" cy="23670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3315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3300" kern="1200" dirty="0"/>
            <a:t>Potencial de investimentos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As estimativas para investimentos entre 2023 e 2026, no setor de petróleo e gás no Brasil, podem chegar a R$ 385 bilhões.</a:t>
          </a:r>
          <a:endParaRPr lang="pt-BR" altLang="pt-BR" sz="2600" kern="1200" dirty="0"/>
        </a:p>
      </dsp:txBody>
      <dsp:txXfrm>
        <a:off x="4450146" y="4309121"/>
        <a:ext cx="7574717" cy="2367099"/>
      </dsp:txXfrm>
    </dsp:sp>
    <dsp:sp modelId="{1E01F8E0-CA09-49D3-AA20-ACEF79140BBE}">
      <dsp:nvSpPr>
        <dsp:cNvPr id="0" name=""/>
        <dsp:cNvSpPr/>
      </dsp:nvSpPr>
      <dsp:spPr>
        <a:xfrm>
          <a:off x="4134533" y="3967207"/>
          <a:ext cx="1656969" cy="2485454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5503F-FD12-4D77-BF9E-61D11F111180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FAFD5-6322-49BB-AC3A-011D5EEB0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263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FAFD5-6322-49BB-AC3A-011D5EEB064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71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FAFD5-6322-49BB-AC3A-011D5EEB064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21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6732DA50-8C15-7881-770F-1D0EC8601A76}"/>
              </a:ext>
            </a:extLst>
          </p:cNvPr>
          <p:cNvSpPr/>
          <p:nvPr userDrawn="1"/>
        </p:nvSpPr>
        <p:spPr>
          <a:xfrm>
            <a:off x="835046" y="2288860"/>
            <a:ext cx="12718570" cy="4270219"/>
          </a:xfrm>
          <a:custGeom>
            <a:avLst/>
            <a:gdLst/>
            <a:ahLst/>
            <a:cxnLst/>
            <a:rect l="l" t="t" r="r" b="b"/>
            <a:pathLst>
              <a:path w="3349747" h="1124667">
                <a:moveTo>
                  <a:pt x="0" y="0"/>
                </a:moveTo>
                <a:lnTo>
                  <a:pt x="3349747" y="0"/>
                </a:lnTo>
                <a:lnTo>
                  <a:pt x="3349747" y="1124667"/>
                </a:lnTo>
                <a:lnTo>
                  <a:pt x="0" y="112466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 userDrawn="1"/>
        </p:nvSpPr>
        <p:spPr>
          <a:xfrm>
            <a:off x="14036303" y="8424075"/>
            <a:ext cx="3500524" cy="1102665"/>
          </a:xfrm>
          <a:custGeom>
            <a:avLst/>
            <a:gdLst/>
            <a:ahLst/>
            <a:cxnLst/>
            <a:rect l="l" t="t" r="r" b="b"/>
            <a:pathLst>
              <a:path w="3500524" h="1102665">
                <a:moveTo>
                  <a:pt x="0" y="0"/>
                </a:moveTo>
                <a:lnTo>
                  <a:pt x="3500525" y="0"/>
                </a:lnTo>
                <a:lnTo>
                  <a:pt x="3500525" y="1102665"/>
                </a:lnTo>
                <a:lnTo>
                  <a:pt x="0" y="1102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2" name="Group 12"/>
          <p:cNvGrpSpPr/>
          <p:nvPr userDrawn="1"/>
        </p:nvGrpSpPr>
        <p:grpSpPr>
          <a:xfrm>
            <a:off x="15945287" y="-3029492"/>
            <a:ext cx="6342427" cy="634242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6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 userDrawn="1"/>
        </p:nvGrpSpPr>
        <p:grpSpPr>
          <a:xfrm>
            <a:off x="14145675" y="-3345142"/>
            <a:ext cx="8488642" cy="848864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6"/>
                </a:lnSpc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4251C2A6-D09F-6F02-8A1F-E18CF924C3BE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B4336F65-16FF-9C24-FEFA-21669586A9EE}"/>
              </a:ext>
            </a:extLst>
          </p:cNvPr>
          <p:cNvSpPr/>
          <p:nvPr/>
        </p:nvSpPr>
        <p:spPr>
          <a:xfrm>
            <a:off x="-1" y="8981118"/>
            <a:ext cx="18288000" cy="1305883"/>
          </a:xfrm>
          <a:custGeom>
            <a:avLst/>
            <a:gdLst/>
            <a:ahLst/>
            <a:cxnLst/>
            <a:rect l="l" t="t" r="r" b="b"/>
            <a:pathLst>
              <a:path w="5132641" h="464386">
                <a:moveTo>
                  <a:pt x="0" y="0"/>
                </a:moveTo>
                <a:lnTo>
                  <a:pt x="5132641" y="0"/>
                </a:lnTo>
                <a:lnTo>
                  <a:pt x="5132641" y="464386"/>
                </a:lnTo>
                <a:lnTo>
                  <a:pt x="0" y="464386"/>
                </a:lnTo>
                <a:close/>
              </a:path>
            </a:pathLst>
          </a:custGeom>
          <a:solidFill>
            <a:srgbClr val="0D2A66"/>
          </a:solidFill>
        </p:spPr>
        <p:txBody>
          <a:bodyPr/>
          <a:lstStyle/>
          <a:p>
            <a:endParaRPr lang="pt-BR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DE0BAF15-C693-BB6F-574D-9366F69E5028}"/>
              </a:ext>
            </a:extLst>
          </p:cNvPr>
          <p:cNvSpPr txBox="1"/>
          <p:nvPr/>
        </p:nvSpPr>
        <p:spPr>
          <a:xfrm>
            <a:off x="-555598" y="8800292"/>
            <a:ext cx="19487995" cy="19440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26"/>
              </a:lnSpc>
            </a:pPr>
            <a:endParaRPr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89432327-28D3-ADE7-F261-56ABC4D4F4ED}"/>
              </a:ext>
            </a:extLst>
          </p:cNvPr>
          <p:cNvSpPr/>
          <p:nvPr userDrawn="1"/>
        </p:nvSpPr>
        <p:spPr>
          <a:xfrm>
            <a:off x="15461508" y="9260310"/>
            <a:ext cx="2373009" cy="747498"/>
          </a:xfrm>
          <a:custGeom>
            <a:avLst/>
            <a:gdLst/>
            <a:ahLst/>
            <a:cxnLst/>
            <a:rect l="l" t="t" r="r" b="b"/>
            <a:pathLst>
              <a:path w="2373009" h="747498">
                <a:moveTo>
                  <a:pt x="0" y="0"/>
                </a:moveTo>
                <a:lnTo>
                  <a:pt x="2373009" y="0"/>
                </a:lnTo>
                <a:lnTo>
                  <a:pt x="2373009" y="747498"/>
                </a:lnTo>
                <a:lnTo>
                  <a:pt x="0" y="74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9949600F-2E16-1429-10A8-E0DABFC6A63B}"/>
              </a:ext>
            </a:extLst>
          </p:cNvPr>
          <p:cNvSpPr txBox="1"/>
          <p:nvPr userDrawn="1"/>
        </p:nvSpPr>
        <p:spPr>
          <a:xfrm>
            <a:off x="667914" y="9324231"/>
            <a:ext cx="5206294" cy="619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78"/>
              </a:lnSpc>
            </a:pPr>
            <a:r>
              <a:rPr lang="pt-BR" sz="1770" noProof="0">
                <a:solidFill>
                  <a:schemeClr val="bg1"/>
                </a:solidFill>
                <a:latin typeface="Open Sans Bold"/>
              </a:rPr>
              <a:t>Empresa de Pesquisa Energética </a:t>
            </a:r>
          </a:p>
          <a:p>
            <a:pPr algn="just">
              <a:lnSpc>
                <a:spcPts val="2478"/>
              </a:lnSpc>
            </a:pPr>
            <a:r>
              <a:rPr lang="pt-BR" sz="1770" noProof="0">
                <a:solidFill>
                  <a:schemeClr val="bg1"/>
                </a:solidFill>
                <a:latin typeface="Open Sans"/>
              </a:rPr>
              <a:t>Ministério de Minas e Energia </a:t>
            </a:r>
          </a:p>
        </p:txBody>
      </p:sp>
    </p:spTree>
    <p:extLst>
      <p:ext uri="{BB962C8B-B14F-4D97-AF65-F5344CB8AC3E}">
        <p14:creationId xmlns:p14="http://schemas.microsoft.com/office/powerpoint/2010/main" val="269308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4251C2A6-D09F-6F02-8A1F-E18CF924C3BE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B4336F65-16FF-9C24-FEFA-21669586A9EE}"/>
              </a:ext>
            </a:extLst>
          </p:cNvPr>
          <p:cNvSpPr/>
          <p:nvPr/>
        </p:nvSpPr>
        <p:spPr>
          <a:xfrm>
            <a:off x="-1" y="8981118"/>
            <a:ext cx="18288000" cy="1305883"/>
          </a:xfrm>
          <a:custGeom>
            <a:avLst/>
            <a:gdLst/>
            <a:ahLst/>
            <a:cxnLst/>
            <a:rect l="l" t="t" r="r" b="b"/>
            <a:pathLst>
              <a:path w="5132641" h="464386">
                <a:moveTo>
                  <a:pt x="0" y="0"/>
                </a:moveTo>
                <a:lnTo>
                  <a:pt x="5132641" y="0"/>
                </a:lnTo>
                <a:lnTo>
                  <a:pt x="5132641" y="464386"/>
                </a:lnTo>
                <a:lnTo>
                  <a:pt x="0" y="464386"/>
                </a:lnTo>
                <a:close/>
              </a:path>
            </a:pathLst>
          </a:custGeom>
          <a:solidFill>
            <a:srgbClr val="0D2A66"/>
          </a:solidFill>
        </p:spPr>
        <p:txBody>
          <a:bodyPr/>
          <a:lstStyle/>
          <a:p>
            <a:endParaRPr lang="pt-BR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DE0BAF15-C693-BB6F-574D-9366F69E5028}"/>
              </a:ext>
            </a:extLst>
          </p:cNvPr>
          <p:cNvSpPr txBox="1"/>
          <p:nvPr/>
        </p:nvSpPr>
        <p:spPr>
          <a:xfrm>
            <a:off x="-555598" y="8800292"/>
            <a:ext cx="19487995" cy="19440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26"/>
              </a:lnSpc>
            </a:pPr>
            <a:endParaRPr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89432327-28D3-ADE7-F261-56ABC4D4F4ED}"/>
              </a:ext>
            </a:extLst>
          </p:cNvPr>
          <p:cNvSpPr/>
          <p:nvPr userDrawn="1"/>
        </p:nvSpPr>
        <p:spPr>
          <a:xfrm>
            <a:off x="15461508" y="9260310"/>
            <a:ext cx="2373009" cy="747498"/>
          </a:xfrm>
          <a:custGeom>
            <a:avLst/>
            <a:gdLst/>
            <a:ahLst/>
            <a:cxnLst/>
            <a:rect l="l" t="t" r="r" b="b"/>
            <a:pathLst>
              <a:path w="2373009" h="747498">
                <a:moveTo>
                  <a:pt x="0" y="0"/>
                </a:moveTo>
                <a:lnTo>
                  <a:pt x="2373009" y="0"/>
                </a:lnTo>
                <a:lnTo>
                  <a:pt x="2373009" y="747498"/>
                </a:lnTo>
                <a:lnTo>
                  <a:pt x="0" y="74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9949600F-2E16-1429-10A8-E0DABFC6A63B}"/>
              </a:ext>
            </a:extLst>
          </p:cNvPr>
          <p:cNvSpPr txBox="1"/>
          <p:nvPr userDrawn="1"/>
        </p:nvSpPr>
        <p:spPr>
          <a:xfrm>
            <a:off x="667914" y="9324231"/>
            <a:ext cx="5206294" cy="619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78"/>
              </a:lnSpc>
            </a:pPr>
            <a:r>
              <a:rPr lang="pt-BR" sz="1770" noProof="0">
                <a:solidFill>
                  <a:schemeClr val="bg1"/>
                </a:solidFill>
                <a:latin typeface="Open Sans Bold"/>
              </a:rPr>
              <a:t>Empresa de Pesquisa Energética </a:t>
            </a:r>
          </a:p>
          <a:p>
            <a:pPr algn="just">
              <a:lnSpc>
                <a:spcPts val="2478"/>
              </a:lnSpc>
            </a:pPr>
            <a:r>
              <a:rPr lang="pt-BR" sz="1770" noProof="0">
                <a:solidFill>
                  <a:schemeClr val="bg1"/>
                </a:solidFill>
                <a:latin typeface="Open Sans"/>
              </a:rPr>
              <a:t>Ministério de Minas e Energia </a:t>
            </a:r>
          </a:p>
        </p:txBody>
      </p:sp>
    </p:spTree>
    <p:extLst>
      <p:ext uri="{BB962C8B-B14F-4D97-AF65-F5344CB8AC3E}">
        <p14:creationId xmlns:p14="http://schemas.microsoft.com/office/powerpoint/2010/main" val="242514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4251C2A6-D09F-6F02-8A1F-E18CF924C3BE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B4336F65-16FF-9C24-FEFA-21669586A9EE}"/>
              </a:ext>
            </a:extLst>
          </p:cNvPr>
          <p:cNvSpPr/>
          <p:nvPr/>
        </p:nvSpPr>
        <p:spPr>
          <a:xfrm>
            <a:off x="-1" y="8981118"/>
            <a:ext cx="18288000" cy="1305883"/>
          </a:xfrm>
          <a:custGeom>
            <a:avLst/>
            <a:gdLst/>
            <a:ahLst/>
            <a:cxnLst/>
            <a:rect l="l" t="t" r="r" b="b"/>
            <a:pathLst>
              <a:path w="5132641" h="464386">
                <a:moveTo>
                  <a:pt x="0" y="0"/>
                </a:moveTo>
                <a:lnTo>
                  <a:pt x="5132641" y="0"/>
                </a:lnTo>
                <a:lnTo>
                  <a:pt x="5132641" y="464386"/>
                </a:lnTo>
                <a:lnTo>
                  <a:pt x="0" y="464386"/>
                </a:lnTo>
                <a:close/>
              </a:path>
            </a:pathLst>
          </a:custGeom>
          <a:solidFill>
            <a:srgbClr val="0D2A66"/>
          </a:solidFill>
        </p:spPr>
        <p:txBody>
          <a:bodyPr/>
          <a:lstStyle/>
          <a:p>
            <a:endParaRPr lang="pt-BR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DE0BAF15-C693-BB6F-574D-9366F69E5028}"/>
              </a:ext>
            </a:extLst>
          </p:cNvPr>
          <p:cNvSpPr txBox="1"/>
          <p:nvPr/>
        </p:nvSpPr>
        <p:spPr>
          <a:xfrm>
            <a:off x="-555598" y="8800292"/>
            <a:ext cx="19487995" cy="19440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26"/>
              </a:lnSpc>
            </a:pPr>
            <a:endParaRPr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89432327-28D3-ADE7-F261-56ABC4D4F4ED}"/>
              </a:ext>
            </a:extLst>
          </p:cNvPr>
          <p:cNvSpPr/>
          <p:nvPr userDrawn="1"/>
        </p:nvSpPr>
        <p:spPr>
          <a:xfrm>
            <a:off x="15461508" y="9260310"/>
            <a:ext cx="2373009" cy="747498"/>
          </a:xfrm>
          <a:custGeom>
            <a:avLst/>
            <a:gdLst/>
            <a:ahLst/>
            <a:cxnLst/>
            <a:rect l="l" t="t" r="r" b="b"/>
            <a:pathLst>
              <a:path w="2373009" h="747498">
                <a:moveTo>
                  <a:pt x="0" y="0"/>
                </a:moveTo>
                <a:lnTo>
                  <a:pt x="2373009" y="0"/>
                </a:lnTo>
                <a:lnTo>
                  <a:pt x="2373009" y="747498"/>
                </a:lnTo>
                <a:lnTo>
                  <a:pt x="0" y="74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9949600F-2E16-1429-10A8-E0DABFC6A63B}"/>
              </a:ext>
            </a:extLst>
          </p:cNvPr>
          <p:cNvSpPr txBox="1"/>
          <p:nvPr userDrawn="1"/>
        </p:nvSpPr>
        <p:spPr>
          <a:xfrm>
            <a:off x="667914" y="9324231"/>
            <a:ext cx="5206294" cy="619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78"/>
              </a:lnSpc>
            </a:pPr>
            <a:r>
              <a:rPr lang="pt-BR" sz="1770" noProof="0">
                <a:solidFill>
                  <a:schemeClr val="bg1"/>
                </a:solidFill>
                <a:latin typeface="Open Sans Bold"/>
              </a:rPr>
              <a:t>Empresa de Pesquisa Energética </a:t>
            </a:r>
          </a:p>
          <a:p>
            <a:pPr algn="just">
              <a:lnSpc>
                <a:spcPts val="2478"/>
              </a:lnSpc>
            </a:pPr>
            <a:r>
              <a:rPr lang="pt-BR" sz="1770" noProof="0">
                <a:solidFill>
                  <a:schemeClr val="bg1"/>
                </a:solidFill>
                <a:latin typeface="Open Sans"/>
              </a:rPr>
              <a:t>Ministério de Minas e Energia </a:t>
            </a:r>
          </a:p>
        </p:txBody>
      </p:sp>
    </p:spTree>
    <p:extLst>
      <p:ext uri="{BB962C8B-B14F-4D97-AF65-F5344CB8AC3E}">
        <p14:creationId xmlns:p14="http://schemas.microsoft.com/office/powerpoint/2010/main" val="341174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4251C2A6-D09F-6F02-8A1F-E18CF924C3BE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B4336F65-16FF-9C24-FEFA-21669586A9EE}"/>
              </a:ext>
            </a:extLst>
          </p:cNvPr>
          <p:cNvSpPr/>
          <p:nvPr/>
        </p:nvSpPr>
        <p:spPr>
          <a:xfrm>
            <a:off x="-1" y="8981118"/>
            <a:ext cx="18288000" cy="1305883"/>
          </a:xfrm>
          <a:custGeom>
            <a:avLst/>
            <a:gdLst/>
            <a:ahLst/>
            <a:cxnLst/>
            <a:rect l="l" t="t" r="r" b="b"/>
            <a:pathLst>
              <a:path w="5132641" h="464386">
                <a:moveTo>
                  <a:pt x="0" y="0"/>
                </a:moveTo>
                <a:lnTo>
                  <a:pt x="5132641" y="0"/>
                </a:lnTo>
                <a:lnTo>
                  <a:pt x="5132641" y="464386"/>
                </a:lnTo>
                <a:lnTo>
                  <a:pt x="0" y="464386"/>
                </a:lnTo>
                <a:close/>
              </a:path>
            </a:pathLst>
          </a:custGeom>
          <a:solidFill>
            <a:srgbClr val="0D2A66"/>
          </a:solidFill>
        </p:spPr>
        <p:txBody>
          <a:bodyPr/>
          <a:lstStyle/>
          <a:p>
            <a:endParaRPr lang="pt-BR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DE0BAF15-C693-BB6F-574D-9366F69E5028}"/>
              </a:ext>
            </a:extLst>
          </p:cNvPr>
          <p:cNvSpPr txBox="1"/>
          <p:nvPr/>
        </p:nvSpPr>
        <p:spPr>
          <a:xfrm>
            <a:off x="-555598" y="8800292"/>
            <a:ext cx="19487995" cy="19440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26"/>
              </a:lnSpc>
            </a:pPr>
            <a:endParaRPr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89432327-28D3-ADE7-F261-56ABC4D4F4ED}"/>
              </a:ext>
            </a:extLst>
          </p:cNvPr>
          <p:cNvSpPr/>
          <p:nvPr userDrawn="1"/>
        </p:nvSpPr>
        <p:spPr>
          <a:xfrm>
            <a:off x="15461508" y="9260310"/>
            <a:ext cx="2373009" cy="747498"/>
          </a:xfrm>
          <a:custGeom>
            <a:avLst/>
            <a:gdLst/>
            <a:ahLst/>
            <a:cxnLst/>
            <a:rect l="l" t="t" r="r" b="b"/>
            <a:pathLst>
              <a:path w="2373009" h="747498">
                <a:moveTo>
                  <a:pt x="0" y="0"/>
                </a:moveTo>
                <a:lnTo>
                  <a:pt x="2373009" y="0"/>
                </a:lnTo>
                <a:lnTo>
                  <a:pt x="2373009" y="747498"/>
                </a:lnTo>
                <a:lnTo>
                  <a:pt x="0" y="74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9949600F-2E16-1429-10A8-E0DABFC6A63B}"/>
              </a:ext>
            </a:extLst>
          </p:cNvPr>
          <p:cNvSpPr txBox="1"/>
          <p:nvPr userDrawn="1"/>
        </p:nvSpPr>
        <p:spPr>
          <a:xfrm>
            <a:off x="667914" y="9324231"/>
            <a:ext cx="5206294" cy="642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78"/>
              </a:lnSpc>
            </a:pPr>
            <a:r>
              <a:rPr lang="pt-BR" sz="2400" noProof="0" dirty="0">
                <a:solidFill>
                  <a:schemeClr val="bg1"/>
                </a:solidFill>
                <a:latin typeface="+mn-lt"/>
              </a:rPr>
              <a:t>Empresa de Pesquisa Energética </a:t>
            </a:r>
          </a:p>
          <a:p>
            <a:pPr algn="just">
              <a:lnSpc>
                <a:spcPts val="2478"/>
              </a:lnSpc>
            </a:pPr>
            <a:r>
              <a:rPr lang="pt-BR" sz="2400" noProof="0" dirty="0">
                <a:solidFill>
                  <a:schemeClr val="bg1"/>
                </a:solidFill>
                <a:latin typeface="+mn-lt"/>
              </a:rPr>
              <a:t>Ministério de Minas e Energia </a:t>
            </a:r>
          </a:p>
        </p:txBody>
      </p:sp>
    </p:spTree>
    <p:extLst>
      <p:ext uri="{BB962C8B-B14F-4D97-AF65-F5344CB8AC3E}">
        <p14:creationId xmlns:p14="http://schemas.microsoft.com/office/powerpoint/2010/main" val="245534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4251C2A6-D09F-6F02-8A1F-E18CF924C3BE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B4336F65-16FF-9C24-FEFA-21669586A9EE}"/>
              </a:ext>
            </a:extLst>
          </p:cNvPr>
          <p:cNvSpPr/>
          <p:nvPr/>
        </p:nvSpPr>
        <p:spPr>
          <a:xfrm>
            <a:off x="-1" y="8981118"/>
            <a:ext cx="18288000" cy="1305883"/>
          </a:xfrm>
          <a:custGeom>
            <a:avLst/>
            <a:gdLst/>
            <a:ahLst/>
            <a:cxnLst/>
            <a:rect l="l" t="t" r="r" b="b"/>
            <a:pathLst>
              <a:path w="5132641" h="464386">
                <a:moveTo>
                  <a:pt x="0" y="0"/>
                </a:moveTo>
                <a:lnTo>
                  <a:pt x="5132641" y="0"/>
                </a:lnTo>
                <a:lnTo>
                  <a:pt x="5132641" y="464386"/>
                </a:lnTo>
                <a:lnTo>
                  <a:pt x="0" y="464386"/>
                </a:lnTo>
                <a:close/>
              </a:path>
            </a:pathLst>
          </a:custGeom>
          <a:solidFill>
            <a:srgbClr val="0D2A66"/>
          </a:solidFill>
        </p:spPr>
        <p:txBody>
          <a:bodyPr/>
          <a:lstStyle/>
          <a:p>
            <a:endParaRPr lang="pt-BR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DE0BAF15-C693-BB6F-574D-9366F69E5028}"/>
              </a:ext>
            </a:extLst>
          </p:cNvPr>
          <p:cNvSpPr txBox="1"/>
          <p:nvPr/>
        </p:nvSpPr>
        <p:spPr>
          <a:xfrm>
            <a:off x="-555598" y="8800292"/>
            <a:ext cx="19487995" cy="19440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26"/>
              </a:lnSpc>
            </a:pPr>
            <a:endParaRPr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89432327-28D3-ADE7-F261-56ABC4D4F4ED}"/>
              </a:ext>
            </a:extLst>
          </p:cNvPr>
          <p:cNvSpPr/>
          <p:nvPr userDrawn="1"/>
        </p:nvSpPr>
        <p:spPr>
          <a:xfrm>
            <a:off x="15461508" y="9260310"/>
            <a:ext cx="2373009" cy="747498"/>
          </a:xfrm>
          <a:custGeom>
            <a:avLst/>
            <a:gdLst/>
            <a:ahLst/>
            <a:cxnLst/>
            <a:rect l="l" t="t" r="r" b="b"/>
            <a:pathLst>
              <a:path w="2373009" h="747498">
                <a:moveTo>
                  <a:pt x="0" y="0"/>
                </a:moveTo>
                <a:lnTo>
                  <a:pt x="2373009" y="0"/>
                </a:lnTo>
                <a:lnTo>
                  <a:pt x="2373009" y="747498"/>
                </a:lnTo>
                <a:lnTo>
                  <a:pt x="0" y="74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9949600F-2E16-1429-10A8-E0DABFC6A63B}"/>
              </a:ext>
            </a:extLst>
          </p:cNvPr>
          <p:cNvSpPr txBox="1"/>
          <p:nvPr userDrawn="1"/>
        </p:nvSpPr>
        <p:spPr>
          <a:xfrm>
            <a:off x="667914" y="9324231"/>
            <a:ext cx="5206294" cy="619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78"/>
              </a:lnSpc>
            </a:pPr>
            <a:r>
              <a:rPr lang="pt-BR" sz="1770" noProof="0">
                <a:solidFill>
                  <a:schemeClr val="bg1"/>
                </a:solidFill>
                <a:latin typeface="Open Sans Bold"/>
              </a:rPr>
              <a:t>Empresa de Pesquisa Energética </a:t>
            </a:r>
          </a:p>
          <a:p>
            <a:pPr algn="just">
              <a:lnSpc>
                <a:spcPts val="2478"/>
              </a:lnSpc>
            </a:pPr>
            <a:r>
              <a:rPr lang="pt-BR" sz="1770" noProof="0">
                <a:solidFill>
                  <a:schemeClr val="bg1"/>
                </a:solidFill>
                <a:latin typeface="Open Sans"/>
              </a:rPr>
              <a:t>Ministério de Minas e Energia </a:t>
            </a:r>
          </a:p>
        </p:txBody>
      </p:sp>
    </p:spTree>
    <p:extLst>
      <p:ext uri="{BB962C8B-B14F-4D97-AF65-F5344CB8AC3E}">
        <p14:creationId xmlns:p14="http://schemas.microsoft.com/office/powerpoint/2010/main" val="175165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4251C2A6-D09F-6F02-8A1F-E18CF924C3BE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B4336F65-16FF-9C24-FEFA-21669586A9EE}"/>
              </a:ext>
            </a:extLst>
          </p:cNvPr>
          <p:cNvSpPr/>
          <p:nvPr/>
        </p:nvSpPr>
        <p:spPr>
          <a:xfrm>
            <a:off x="-1" y="8981118"/>
            <a:ext cx="18288000" cy="1305883"/>
          </a:xfrm>
          <a:custGeom>
            <a:avLst/>
            <a:gdLst/>
            <a:ahLst/>
            <a:cxnLst/>
            <a:rect l="l" t="t" r="r" b="b"/>
            <a:pathLst>
              <a:path w="5132641" h="464386">
                <a:moveTo>
                  <a:pt x="0" y="0"/>
                </a:moveTo>
                <a:lnTo>
                  <a:pt x="5132641" y="0"/>
                </a:lnTo>
                <a:lnTo>
                  <a:pt x="5132641" y="464386"/>
                </a:lnTo>
                <a:lnTo>
                  <a:pt x="0" y="464386"/>
                </a:lnTo>
                <a:close/>
              </a:path>
            </a:pathLst>
          </a:custGeom>
          <a:solidFill>
            <a:srgbClr val="0D2A66"/>
          </a:solidFill>
        </p:spPr>
        <p:txBody>
          <a:bodyPr/>
          <a:lstStyle/>
          <a:p>
            <a:endParaRPr lang="pt-BR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DE0BAF15-C693-BB6F-574D-9366F69E5028}"/>
              </a:ext>
            </a:extLst>
          </p:cNvPr>
          <p:cNvSpPr txBox="1"/>
          <p:nvPr/>
        </p:nvSpPr>
        <p:spPr>
          <a:xfrm>
            <a:off x="-555598" y="8800292"/>
            <a:ext cx="19487995" cy="19440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26"/>
              </a:lnSpc>
            </a:pPr>
            <a:endParaRPr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89432327-28D3-ADE7-F261-56ABC4D4F4ED}"/>
              </a:ext>
            </a:extLst>
          </p:cNvPr>
          <p:cNvSpPr/>
          <p:nvPr userDrawn="1"/>
        </p:nvSpPr>
        <p:spPr>
          <a:xfrm>
            <a:off x="15461508" y="9260310"/>
            <a:ext cx="2373009" cy="747498"/>
          </a:xfrm>
          <a:custGeom>
            <a:avLst/>
            <a:gdLst/>
            <a:ahLst/>
            <a:cxnLst/>
            <a:rect l="l" t="t" r="r" b="b"/>
            <a:pathLst>
              <a:path w="2373009" h="747498">
                <a:moveTo>
                  <a:pt x="0" y="0"/>
                </a:moveTo>
                <a:lnTo>
                  <a:pt x="2373009" y="0"/>
                </a:lnTo>
                <a:lnTo>
                  <a:pt x="2373009" y="747498"/>
                </a:lnTo>
                <a:lnTo>
                  <a:pt x="0" y="74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9949600F-2E16-1429-10A8-E0DABFC6A63B}"/>
              </a:ext>
            </a:extLst>
          </p:cNvPr>
          <p:cNvSpPr txBox="1"/>
          <p:nvPr userDrawn="1"/>
        </p:nvSpPr>
        <p:spPr>
          <a:xfrm>
            <a:off x="667914" y="9324231"/>
            <a:ext cx="5206294" cy="619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78"/>
              </a:lnSpc>
            </a:pPr>
            <a:r>
              <a:rPr lang="pt-BR" sz="1770" noProof="0">
                <a:solidFill>
                  <a:schemeClr val="bg1"/>
                </a:solidFill>
                <a:latin typeface="Open Sans Bold"/>
              </a:rPr>
              <a:t>Empresa de Pesquisa Energética </a:t>
            </a:r>
          </a:p>
          <a:p>
            <a:pPr algn="just">
              <a:lnSpc>
                <a:spcPts val="2478"/>
              </a:lnSpc>
            </a:pPr>
            <a:r>
              <a:rPr lang="pt-BR" sz="1770" noProof="0">
                <a:solidFill>
                  <a:schemeClr val="bg1"/>
                </a:solidFill>
                <a:latin typeface="Open Sans"/>
              </a:rPr>
              <a:t>Ministério de Minas e Energia </a:t>
            </a:r>
          </a:p>
        </p:txBody>
      </p:sp>
    </p:spTree>
    <p:extLst>
      <p:ext uri="{BB962C8B-B14F-4D97-AF65-F5344CB8AC3E}">
        <p14:creationId xmlns:p14="http://schemas.microsoft.com/office/powerpoint/2010/main" val="165242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CEA8BCC-BE1C-34EE-F15A-D0F72C440306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DE0BAF15-C693-BB6F-574D-9366F69E5028}"/>
              </a:ext>
            </a:extLst>
          </p:cNvPr>
          <p:cNvSpPr txBox="1"/>
          <p:nvPr/>
        </p:nvSpPr>
        <p:spPr>
          <a:xfrm>
            <a:off x="-555598" y="8800292"/>
            <a:ext cx="19487995" cy="19440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26"/>
              </a:lnSpc>
            </a:pPr>
            <a:endParaRPr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89432327-28D3-ADE7-F261-56ABC4D4F4ED}"/>
              </a:ext>
            </a:extLst>
          </p:cNvPr>
          <p:cNvSpPr/>
          <p:nvPr userDrawn="1"/>
        </p:nvSpPr>
        <p:spPr>
          <a:xfrm>
            <a:off x="15461508" y="9260310"/>
            <a:ext cx="2373009" cy="747498"/>
          </a:xfrm>
          <a:custGeom>
            <a:avLst/>
            <a:gdLst/>
            <a:ahLst/>
            <a:cxnLst/>
            <a:rect l="l" t="t" r="r" b="b"/>
            <a:pathLst>
              <a:path w="2373009" h="747498">
                <a:moveTo>
                  <a:pt x="0" y="0"/>
                </a:moveTo>
                <a:lnTo>
                  <a:pt x="2373009" y="0"/>
                </a:lnTo>
                <a:lnTo>
                  <a:pt x="2373009" y="747498"/>
                </a:lnTo>
                <a:lnTo>
                  <a:pt x="0" y="74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22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61" r:id="rId4"/>
    <p:sldLayoutId id="2147483656" r:id="rId5"/>
    <p:sldLayoutId id="2147483663" r:id="rId6"/>
    <p:sldLayoutId id="2147483664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.spotify.com/show/2VZ0gXj6J2qb0fl35c4wrC?si=F_tGWnJZT7WEy0sTaOloIA" TargetMode="External"/><Relationship Id="rId13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openxmlformats.org/officeDocument/2006/relationships/hyperlink" Target="https://twitter.com/epe_brasil" TargetMode="External"/><Relationship Id="rId2" Type="http://schemas.openxmlformats.org/officeDocument/2006/relationships/hyperlink" Target="https://www.instagram.com/epe_brasil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channel/UCwyXnM_1SQZPvjBeBQ-CMtg" TargetMode="External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5" Type="http://schemas.openxmlformats.org/officeDocument/2006/relationships/image" Target="../media/image45.png"/><Relationship Id="rId10" Type="http://schemas.openxmlformats.org/officeDocument/2006/relationships/hyperlink" Target="https://www.facebook.com/EPE.Brasil/" TargetMode="External"/><Relationship Id="rId4" Type="http://schemas.openxmlformats.org/officeDocument/2006/relationships/hyperlink" Target="https://br.linkedin.com/company/empresa-de-pesquisa-energetica" TargetMode="External"/><Relationship Id="rId9" Type="http://schemas.openxmlformats.org/officeDocument/2006/relationships/image" Target="../media/image42.png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odmac.com/news/opinion/are-nocs-prepared-for-the-energy-transition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3.xml"/><Relationship Id="rId2" Type="http://schemas.openxmlformats.org/officeDocument/2006/relationships/hyperlink" Target="https://www.spglobal.com/commodityinsights/en/ci/research-analysis/ghg-intensity-of-offshore-brazil-production-in-2022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4.xml"/><Relationship Id="rId2" Type="http://schemas.openxmlformats.org/officeDocument/2006/relationships/hyperlink" Target="https://ww2.arb.ca.gov/sites/default/files/classic/fuels/lcfs/crude-oil/2022_crude_average_ai_calculation____final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282636" y="7187046"/>
            <a:ext cx="12300014" cy="2005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pt-BR" sz="3600" b="1" dirty="0">
                <a:solidFill>
                  <a:srgbClr val="FFFFFF"/>
                </a:solidFill>
                <a:latin typeface="+mj-lt"/>
              </a:rPr>
              <a:t>Heloisa Borges</a:t>
            </a:r>
          </a:p>
          <a:p>
            <a:pPr>
              <a:lnSpc>
                <a:spcPct val="110000"/>
              </a:lnSpc>
            </a:pPr>
            <a:r>
              <a:rPr lang="pt-BR" sz="2800" dirty="0">
                <a:solidFill>
                  <a:srgbClr val="FFFFFF"/>
                </a:solidFill>
                <a:latin typeface="+mj-lt"/>
              </a:rPr>
              <a:t>Diretora de Estudos do Petróleo, Gás e Biocombustíveis </a:t>
            </a:r>
          </a:p>
          <a:p>
            <a:pPr>
              <a:lnSpc>
                <a:spcPct val="110000"/>
              </a:lnSpc>
            </a:pPr>
            <a:endParaRPr lang="pt-BR" sz="28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pt-BR" sz="2800" dirty="0">
                <a:solidFill>
                  <a:srgbClr val="FFFFFF"/>
                </a:solidFill>
                <a:latin typeface="+mj-lt"/>
              </a:rPr>
              <a:t>13 de agosto de 2024</a:t>
            </a:r>
          </a:p>
        </p:txBody>
      </p:sp>
      <p:sp>
        <p:nvSpPr>
          <p:cNvPr id="18" name="TextBox 7"/>
          <p:cNvSpPr txBox="1"/>
          <p:nvPr/>
        </p:nvSpPr>
        <p:spPr>
          <a:xfrm>
            <a:off x="1282636" y="3759415"/>
            <a:ext cx="11214164" cy="147732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pt-BR" sz="4800" dirty="0">
                <a:solidFill>
                  <a:srgbClr val="FFFFFF"/>
                </a:solidFill>
                <a:latin typeface="+mj-lt"/>
              </a:rPr>
              <a:t>Posicionamento competitivo do petróleo nacional no mercado global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tângulo 58">
            <a:extLst>
              <a:ext uri="{FF2B5EF4-FFF2-40B4-BE49-F238E27FC236}">
                <a16:creationId xmlns:a16="http://schemas.microsoft.com/office/drawing/2014/main" id="{0F32879F-1026-8FF7-9BCD-F9D375A98351}"/>
              </a:ext>
            </a:extLst>
          </p:cNvPr>
          <p:cNvSpPr/>
          <p:nvPr/>
        </p:nvSpPr>
        <p:spPr>
          <a:xfrm>
            <a:off x="303194" y="373891"/>
            <a:ext cx="16835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2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Brasil: cenário atrativo para investidores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8DD90C5-C960-E09B-7BC1-0B6D0BFBCB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055431"/>
              </p:ext>
            </p:extLst>
          </p:nvPr>
        </p:nvGraphicFramePr>
        <p:xfrm>
          <a:off x="824458" y="1454046"/>
          <a:ext cx="16159397" cy="7663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138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tângulo 58">
            <a:extLst>
              <a:ext uri="{FF2B5EF4-FFF2-40B4-BE49-F238E27FC236}">
                <a16:creationId xmlns:a16="http://schemas.microsoft.com/office/drawing/2014/main" id="{0F32879F-1026-8FF7-9BCD-F9D375A98351}"/>
              </a:ext>
            </a:extLst>
          </p:cNvPr>
          <p:cNvSpPr/>
          <p:nvPr/>
        </p:nvSpPr>
        <p:spPr>
          <a:xfrm>
            <a:off x="912805" y="1053071"/>
            <a:ext cx="154337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2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Desafios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10769AE-00D0-F5EB-C3BC-AE14E58E036B}"/>
              </a:ext>
            </a:extLst>
          </p:cNvPr>
          <p:cNvSpPr txBox="1"/>
          <p:nvPr/>
        </p:nvSpPr>
        <p:spPr>
          <a:xfrm>
            <a:off x="912805" y="2010915"/>
            <a:ext cx="1701543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32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Desafios se intensificam diante da volatilidade dos preços internacionais do petróleo, da contínua necessidade de investimentos substanciais em infraestrutura de produção e logística, e das crescentes exigências regulatórias e ambientais.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Necessidade de abordagem estratégica que harmonize o crescimento econômico sustentável com a gestão responsável dos recursos naturais e a constante inovação tecnológica no setor energético.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Principais desafios ao fortalecimento do posicionamento competitivo são indefinições quanto à transição da reforma tributária, alinhamento das estratégias para fomentar licitações em blocos exploratórios e licenciamentos, além da qualificação da mão de obra.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11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tângulo 58">
            <a:extLst>
              <a:ext uri="{FF2B5EF4-FFF2-40B4-BE49-F238E27FC236}">
                <a16:creationId xmlns:a16="http://schemas.microsoft.com/office/drawing/2014/main" id="{0F32879F-1026-8FF7-9BCD-F9D375A98351}"/>
              </a:ext>
            </a:extLst>
          </p:cNvPr>
          <p:cNvSpPr/>
          <p:nvPr/>
        </p:nvSpPr>
        <p:spPr>
          <a:xfrm>
            <a:off x="912805" y="657655"/>
            <a:ext cx="154337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2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Perspectivas Futuras</a:t>
            </a: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C4FF4B55-7A9D-C86E-EF8A-827C7B45D4D6}"/>
              </a:ext>
            </a:extLst>
          </p:cNvPr>
          <p:cNvSpPr/>
          <p:nvPr/>
        </p:nvSpPr>
        <p:spPr>
          <a:xfrm>
            <a:off x="2281709" y="5348420"/>
            <a:ext cx="3957161" cy="2758916"/>
          </a:xfrm>
          <a:prstGeom prst="roundRect">
            <a:avLst>
              <a:gd name="adj" fmla="val 343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4">
            <a:extLst>
              <a:ext uri="{FF2B5EF4-FFF2-40B4-BE49-F238E27FC236}">
                <a16:creationId xmlns:a16="http://schemas.microsoft.com/office/drawing/2014/main" id="{41C6AE95-EF14-1B59-95FC-82C0FB51526D}"/>
              </a:ext>
            </a:extLst>
          </p:cNvPr>
          <p:cNvSpPr/>
          <p:nvPr/>
        </p:nvSpPr>
        <p:spPr>
          <a:xfrm>
            <a:off x="2514833" y="5581544"/>
            <a:ext cx="3432096" cy="3524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5"/>
              </a:lnSpc>
              <a:buNone/>
            </a:pPr>
            <a:r>
              <a:rPr lang="en-US" sz="2220" b="1" kern="0" spc="-6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Petróleo de Baixo Carbono</a:t>
            </a:r>
            <a:endParaRPr lang="en-US" sz="2220" dirty="0"/>
          </a:p>
        </p:txBody>
      </p:sp>
      <p:sp>
        <p:nvSpPr>
          <p:cNvPr id="5" name="Text 5">
            <a:extLst>
              <a:ext uri="{FF2B5EF4-FFF2-40B4-BE49-F238E27FC236}">
                <a16:creationId xmlns:a16="http://schemas.microsoft.com/office/drawing/2014/main" id="{32E057D5-5B1D-ED6B-3C8A-79078F1598F4}"/>
              </a:ext>
            </a:extLst>
          </p:cNvPr>
          <p:cNvSpPr/>
          <p:nvPr/>
        </p:nvSpPr>
        <p:spPr>
          <a:xfrm>
            <a:off x="2414577" y="6118158"/>
            <a:ext cx="3490912" cy="18049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842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Estima-se que petróleos de menor intensidade de carbono, como o do Pré-Sal, serão de maior interesse no mercado internacional.</a:t>
            </a:r>
            <a:endParaRPr lang="en-US" dirty="0"/>
          </a:p>
        </p:txBody>
      </p:sp>
      <p:sp>
        <p:nvSpPr>
          <p:cNvPr id="6" name="Shape 6">
            <a:extLst>
              <a:ext uri="{FF2B5EF4-FFF2-40B4-BE49-F238E27FC236}">
                <a16:creationId xmlns:a16="http://schemas.microsoft.com/office/drawing/2014/main" id="{2DA97260-CDBC-B9B1-6170-14CD787C84C3}"/>
              </a:ext>
            </a:extLst>
          </p:cNvPr>
          <p:cNvSpPr/>
          <p:nvPr/>
        </p:nvSpPr>
        <p:spPr>
          <a:xfrm>
            <a:off x="6856570" y="5348717"/>
            <a:ext cx="3957161" cy="2758916"/>
          </a:xfrm>
          <a:prstGeom prst="roundRect">
            <a:avLst>
              <a:gd name="adj" fmla="val 343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Text 7">
            <a:extLst>
              <a:ext uri="{FF2B5EF4-FFF2-40B4-BE49-F238E27FC236}">
                <a16:creationId xmlns:a16="http://schemas.microsoft.com/office/drawing/2014/main" id="{DA9DFD22-BB77-03BC-140B-3E73D3BAF6BA}"/>
              </a:ext>
            </a:extLst>
          </p:cNvPr>
          <p:cNvSpPr/>
          <p:nvPr/>
        </p:nvSpPr>
        <p:spPr>
          <a:xfrm>
            <a:off x="7089695" y="5581544"/>
            <a:ext cx="3490912" cy="7048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5"/>
              </a:lnSpc>
              <a:buNone/>
            </a:pPr>
            <a:r>
              <a:rPr lang="en-US" sz="2220" b="1" kern="0" spc="-6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Oportunidades de Captura de Carbono</a:t>
            </a:r>
            <a:endParaRPr lang="en-US" sz="2220" dirty="0"/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69CECFA8-E6A8-C370-AAF0-6780A7DC43E9}"/>
              </a:ext>
            </a:extLst>
          </p:cNvPr>
          <p:cNvSpPr/>
          <p:nvPr/>
        </p:nvSpPr>
        <p:spPr>
          <a:xfrm>
            <a:off x="7089695" y="6421649"/>
            <a:ext cx="3490912" cy="14439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842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Campos descomissionados apresentam potencial para captura e armazenamento de carbono, gerando novas receitas.</a:t>
            </a:r>
            <a:endParaRPr lang="en-US" dirty="0"/>
          </a:p>
        </p:txBody>
      </p:sp>
      <p:sp>
        <p:nvSpPr>
          <p:cNvPr id="10" name="Shape 9">
            <a:extLst>
              <a:ext uri="{FF2B5EF4-FFF2-40B4-BE49-F238E27FC236}">
                <a16:creationId xmlns:a16="http://schemas.microsoft.com/office/drawing/2014/main" id="{5C7B4D2E-E28F-A163-86CD-0CDACB2EA723}"/>
              </a:ext>
            </a:extLst>
          </p:cNvPr>
          <p:cNvSpPr/>
          <p:nvPr/>
        </p:nvSpPr>
        <p:spPr>
          <a:xfrm>
            <a:off x="11431431" y="5348420"/>
            <a:ext cx="3957161" cy="2758916"/>
          </a:xfrm>
          <a:prstGeom prst="roundRect">
            <a:avLst>
              <a:gd name="adj" fmla="val 343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1" name="Text 10">
            <a:extLst>
              <a:ext uri="{FF2B5EF4-FFF2-40B4-BE49-F238E27FC236}">
                <a16:creationId xmlns:a16="http://schemas.microsoft.com/office/drawing/2014/main" id="{DA43153E-4784-DA82-66E2-F76186BE612F}"/>
              </a:ext>
            </a:extLst>
          </p:cNvPr>
          <p:cNvSpPr/>
          <p:nvPr/>
        </p:nvSpPr>
        <p:spPr>
          <a:xfrm>
            <a:off x="11664555" y="5620702"/>
            <a:ext cx="3130272" cy="3524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5"/>
              </a:lnSpc>
              <a:buNone/>
            </a:pPr>
            <a:r>
              <a:rPr lang="en-US" sz="2220" b="1" kern="0" spc="-6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Parcerias Internacionais</a:t>
            </a:r>
            <a:endParaRPr lang="en-US" sz="2220" dirty="0"/>
          </a:p>
        </p:txBody>
      </p:sp>
      <p:sp>
        <p:nvSpPr>
          <p:cNvPr id="12" name="Text 11">
            <a:extLst>
              <a:ext uri="{FF2B5EF4-FFF2-40B4-BE49-F238E27FC236}">
                <a16:creationId xmlns:a16="http://schemas.microsoft.com/office/drawing/2014/main" id="{A9084040-BE0B-9CB2-ECFA-F63EF3DDBD55}"/>
              </a:ext>
            </a:extLst>
          </p:cNvPr>
          <p:cNvSpPr/>
          <p:nvPr/>
        </p:nvSpPr>
        <p:spPr>
          <a:xfrm>
            <a:off x="11664555" y="6108382"/>
            <a:ext cx="3490912" cy="14439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842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Brasil possui integração em grupos como OPEP+, BRICS+ e G20, além de potencial para iniciativas ambientais.</a:t>
            </a:r>
            <a:endParaRPr lang="en-US" dirty="0"/>
          </a:p>
        </p:txBody>
      </p:sp>
      <p:pic>
        <p:nvPicPr>
          <p:cNvPr id="14" name="Image 0" descr="preencoded.png">
            <a:extLst>
              <a:ext uri="{FF2B5EF4-FFF2-40B4-BE49-F238E27FC236}">
                <a16:creationId xmlns:a16="http://schemas.microsoft.com/office/drawing/2014/main" id="{3F615A2A-245E-2CEE-7303-B9E621DD3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199" y="2256353"/>
            <a:ext cx="14630400" cy="281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9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25AFFF73-B4F2-67DE-B798-6EBFA2CC223D}"/>
              </a:ext>
            </a:extLst>
          </p:cNvPr>
          <p:cNvSpPr/>
          <p:nvPr/>
        </p:nvSpPr>
        <p:spPr>
          <a:xfrm>
            <a:off x="9477034" y="7878510"/>
            <a:ext cx="50386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950" b="1" dirty="0">
                <a:solidFill>
                  <a:schemeClr val="bg1">
                    <a:alpha val="99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EPE - Empresa de Pesquisa Energética </a:t>
            </a:r>
          </a:p>
          <a:p>
            <a:pPr>
              <a:defRPr/>
            </a:pPr>
            <a:r>
              <a:rPr lang="pt-BR" sz="1950" dirty="0">
                <a:solidFill>
                  <a:schemeClr val="bg1">
                    <a:alpha val="99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Praça Pio X, n.º 54, 5</a:t>
            </a:r>
            <a:r>
              <a:rPr lang="pt-BR" sz="1950" baseline="30000" dirty="0">
                <a:solidFill>
                  <a:schemeClr val="bg1">
                    <a:alpha val="99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pt-BR" sz="1950" dirty="0">
                <a:solidFill>
                  <a:schemeClr val="bg1">
                    <a:alpha val="99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andar - Centro  </a:t>
            </a:r>
          </a:p>
          <a:p>
            <a:pPr>
              <a:defRPr/>
            </a:pPr>
            <a:r>
              <a:rPr lang="pt-BR" sz="1950" dirty="0">
                <a:solidFill>
                  <a:schemeClr val="bg1">
                    <a:alpha val="99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20.091-040</a:t>
            </a:r>
          </a:p>
          <a:p>
            <a:pPr algn="just">
              <a:defRPr/>
            </a:pPr>
            <a:r>
              <a:rPr lang="pt-BR" sz="1950" dirty="0">
                <a:solidFill>
                  <a:schemeClr val="bg1">
                    <a:alpha val="99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Rio de Janeiro/RJ - Brasil</a:t>
            </a:r>
          </a:p>
        </p:txBody>
      </p:sp>
      <p:pic>
        <p:nvPicPr>
          <p:cNvPr id="22" name="Imagem 21">
            <a:hlinkClick r:id="rId2"/>
            <a:extLst>
              <a:ext uri="{FF2B5EF4-FFF2-40B4-BE49-F238E27FC236}">
                <a16:creationId xmlns:a16="http://schemas.microsoft.com/office/drawing/2014/main" id="{58C3015D-85DB-CA4D-1AEC-3D60530618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179" y="6633673"/>
            <a:ext cx="576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m 22">
            <a:hlinkClick r:id="rId4"/>
            <a:extLst>
              <a:ext uri="{FF2B5EF4-FFF2-40B4-BE49-F238E27FC236}">
                <a16:creationId xmlns:a16="http://schemas.microsoft.com/office/drawing/2014/main" id="{E2D46488-9676-8095-29D4-80B1717641E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269" y="6633673"/>
            <a:ext cx="576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m 23">
            <a:hlinkClick r:id="rId6"/>
            <a:extLst>
              <a:ext uri="{FF2B5EF4-FFF2-40B4-BE49-F238E27FC236}">
                <a16:creationId xmlns:a16="http://schemas.microsoft.com/office/drawing/2014/main" id="{A0AA9A20-02BA-0EBE-FB4D-A3C7EB537D3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314" y="6633673"/>
            <a:ext cx="576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m 24">
            <a:hlinkClick r:id="rId8"/>
            <a:extLst>
              <a:ext uri="{FF2B5EF4-FFF2-40B4-BE49-F238E27FC236}">
                <a16:creationId xmlns:a16="http://schemas.microsoft.com/office/drawing/2014/main" id="{73ABF406-A6AC-299A-F517-049B4E9360D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9356" y="6633673"/>
            <a:ext cx="576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m 25">
            <a:hlinkClick r:id="rId10"/>
            <a:extLst>
              <a:ext uri="{FF2B5EF4-FFF2-40B4-BE49-F238E27FC236}">
                <a16:creationId xmlns:a16="http://schemas.microsoft.com/office/drawing/2014/main" id="{C59DFDA9-4333-9EBB-83F7-5CBF40C9ED2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1" t="9151" r="10929" b="10886"/>
          <a:stretch/>
        </p:blipFill>
        <p:spPr bwMode="auto">
          <a:xfrm>
            <a:off x="13118876" y="6684973"/>
            <a:ext cx="450269" cy="437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C5F98118-50BD-7F40-C338-DF7183D0A526}"/>
              </a:ext>
            </a:extLst>
          </p:cNvPr>
          <p:cNvSpPr/>
          <p:nvPr/>
        </p:nvSpPr>
        <p:spPr>
          <a:xfrm>
            <a:off x="9477035" y="6557425"/>
            <a:ext cx="347380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950" dirty="0">
                <a:solidFill>
                  <a:schemeClr val="bg1">
                    <a:alpha val="99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Siga a </a:t>
            </a:r>
            <a:r>
              <a:rPr lang="pt-BR" sz="1950" b="1" dirty="0">
                <a:solidFill>
                  <a:schemeClr val="bg1">
                    <a:alpha val="99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EPE</a:t>
            </a:r>
            <a:r>
              <a:rPr lang="pt-BR" sz="1950" dirty="0">
                <a:solidFill>
                  <a:schemeClr val="bg1">
                    <a:alpha val="99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nas redes sociais e mídias digitais:</a:t>
            </a:r>
          </a:p>
        </p:txBody>
      </p:sp>
      <p:pic>
        <p:nvPicPr>
          <p:cNvPr id="28" name="Imagem 27">
            <a:hlinkClick r:id="rId12"/>
            <a:extLst>
              <a:ext uri="{FF2B5EF4-FFF2-40B4-BE49-F238E27FC236}">
                <a16:creationId xmlns:a16="http://schemas.microsoft.com/office/drawing/2014/main" id="{B1866A21-4A49-4D25-613F-FB7FC3FA9B75}"/>
              </a:ext>
            </a:extLst>
          </p:cNvPr>
          <p:cNvPicPr>
            <a:picLocks/>
          </p:cNvPicPr>
          <p:nvPr/>
        </p:nvPicPr>
        <p:blipFill rotWithShape="1">
          <a:blip r:embed="rId13"/>
          <a:srcRect/>
          <a:stretch/>
        </p:blipFill>
        <p:spPr>
          <a:xfrm>
            <a:off x="14481213" y="6679573"/>
            <a:ext cx="448200" cy="4482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30" name="Freeform 6">
            <a:extLst>
              <a:ext uri="{FF2B5EF4-FFF2-40B4-BE49-F238E27FC236}">
                <a16:creationId xmlns:a16="http://schemas.microsoft.com/office/drawing/2014/main" id="{799A6BC1-3593-F4DD-207B-5FE30617BC24}"/>
              </a:ext>
            </a:extLst>
          </p:cNvPr>
          <p:cNvSpPr>
            <a:spLocks noChangeAspect="1"/>
          </p:cNvSpPr>
          <p:nvPr/>
        </p:nvSpPr>
        <p:spPr>
          <a:xfrm>
            <a:off x="1827793" y="4177526"/>
            <a:ext cx="6133169" cy="1931948"/>
          </a:xfrm>
          <a:custGeom>
            <a:avLst/>
            <a:gdLst/>
            <a:ahLst/>
            <a:cxnLst/>
            <a:rect l="l" t="t" r="r" b="b"/>
            <a:pathLst>
              <a:path w="3500524" h="1102665">
                <a:moveTo>
                  <a:pt x="0" y="0"/>
                </a:moveTo>
                <a:lnTo>
                  <a:pt x="3500525" y="0"/>
                </a:lnTo>
                <a:lnTo>
                  <a:pt x="3500525" y="1102665"/>
                </a:lnTo>
                <a:lnTo>
                  <a:pt x="0" y="110266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31" name="Imagem 30" descr="Uma imagem contendo Diagrama&#10;&#10;Descrição gerada automaticamente">
            <a:extLst>
              <a:ext uri="{FF2B5EF4-FFF2-40B4-BE49-F238E27FC236}">
                <a16:creationId xmlns:a16="http://schemas.microsoft.com/office/drawing/2014/main" id="{BFA7E798-C445-4013-CFE6-AE4C6E00E4E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932" y="9250651"/>
            <a:ext cx="2647950" cy="774700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C924D5F3-93C2-1C86-9D0A-8347843D5B82}"/>
              </a:ext>
            </a:extLst>
          </p:cNvPr>
          <p:cNvSpPr txBox="1"/>
          <p:nvPr/>
        </p:nvSpPr>
        <p:spPr>
          <a:xfrm>
            <a:off x="9477034" y="3373594"/>
            <a:ext cx="7347309" cy="1994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</a:pPr>
            <a:endParaRPr lang="pt-BR" sz="4000" b="1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pt-BR" sz="4000" b="1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pt-BR" sz="4000" b="1" dirty="0">
                <a:solidFill>
                  <a:srgbClr val="FFFFFF"/>
                </a:solidFill>
              </a:rPr>
              <a:t>OBRIGADA</a:t>
            </a:r>
            <a:endParaRPr lang="pt-BR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2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3D2A706-1E6A-EF6C-06EB-FBE237C6A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247" y="2194551"/>
            <a:ext cx="78866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13716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pt-BR" altLang="pt-BR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Empresa pública federal vinculada ao Ministério de Minas e Energia </a:t>
            </a:r>
          </a:p>
        </p:txBody>
      </p:sp>
      <p:sp>
        <p:nvSpPr>
          <p:cNvPr id="5" name="CaixaDeTexto 9">
            <a:extLst>
              <a:ext uri="{FF2B5EF4-FFF2-40B4-BE49-F238E27FC236}">
                <a16:creationId xmlns:a16="http://schemas.microsoft.com/office/drawing/2014/main" id="{92016979-7ACB-2EFF-A880-373D67DFF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247" y="3778151"/>
            <a:ext cx="84925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</a:defRPr>
            </a:lvl9pPr>
          </a:lstStyle>
          <a:p>
            <a:pPr defTabSz="1371600">
              <a:defRPr/>
            </a:pPr>
            <a:r>
              <a:rPr lang="pt-BR" sz="3000" dirty="0">
                <a:solidFill>
                  <a:schemeClr val="tx1"/>
                </a:solidFill>
                <a:latin typeface="+mn-lt"/>
              </a:rPr>
              <a:t>Realiza estudos e pesquisas para subsidiar o MME na formulação, implementação e avaliação da política e do planejamento energético brasileiro</a:t>
            </a:r>
            <a:endParaRPr lang="pt-BR" altLang="pt-BR" sz="3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Gráfico 5" descr="Templo grego estrutura de tópicos">
            <a:extLst>
              <a:ext uri="{FF2B5EF4-FFF2-40B4-BE49-F238E27FC236}">
                <a16:creationId xmlns:a16="http://schemas.microsoft.com/office/drawing/2014/main" id="{12FF3AD5-CD97-8A28-FEFC-E52D63B6F3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4778" y="2212466"/>
            <a:ext cx="1026000" cy="1026000"/>
          </a:xfrm>
          <a:prstGeom prst="rect">
            <a:avLst/>
          </a:prstGeom>
        </p:spPr>
      </p:pic>
      <p:pic>
        <p:nvPicPr>
          <p:cNvPr id="7" name="Gráfico 6" descr="Gráfico de barras estrutura de tópicos">
            <a:extLst>
              <a:ext uri="{FF2B5EF4-FFF2-40B4-BE49-F238E27FC236}">
                <a16:creationId xmlns:a16="http://schemas.microsoft.com/office/drawing/2014/main" id="{291BDAEE-8426-4739-7105-00C3B11E64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0778" y="4203730"/>
            <a:ext cx="1134000" cy="1134000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4B1027C0-0139-06EE-FCF5-0F2DE1C9047D}"/>
              </a:ext>
            </a:extLst>
          </p:cNvPr>
          <p:cNvGrpSpPr/>
          <p:nvPr/>
        </p:nvGrpSpPr>
        <p:grpSpPr>
          <a:xfrm>
            <a:off x="6707360" y="7811534"/>
            <a:ext cx="4024277" cy="1174757"/>
            <a:chOff x="830142" y="5905648"/>
            <a:chExt cx="2682851" cy="783171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DF957681-3214-3C59-2379-581ED527FE67}"/>
                </a:ext>
              </a:extLst>
            </p:cNvPr>
            <p:cNvSpPr/>
            <p:nvPr/>
          </p:nvSpPr>
          <p:spPr>
            <a:xfrm>
              <a:off x="1600055" y="6127956"/>
              <a:ext cx="1912938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371600">
                <a:defRPr/>
              </a:pPr>
              <a:r>
                <a:rPr lang="pt-BR" altLang="pt-BR" sz="2400" b="1" dirty="0">
                  <a:solidFill>
                    <a:srgbClr val="86BBD8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www.epe.gov.br</a:t>
              </a:r>
              <a:endParaRPr lang="pt-BR" sz="2400" b="1" dirty="0">
                <a:solidFill>
                  <a:srgbClr val="86BBD8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" name="Gráfico 10" descr="Internet com preenchimento sólido">
              <a:extLst>
                <a:ext uri="{FF2B5EF4-FFF2-40B4-BE49-F238E27FC236}">
                  <a16:creationId xmlns:a16="http://schemas.microsoft.com/office/drawing/2014/main" id="{4375F0A8-6861-FC3A-4CCA-8284573A0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0142" y="5905648"/>
              <a:ext cx="783171" cy="783171"/>
            </a:xfrm>
            <a:prstGeom prst="rect">
              <a:avLst/>
            </a:prstGeom>
          </p:spPr>
        </p:pic>
      </p:grpSp>
      <p:sp>
        <p:nvSpPr>
          <p:cNvPr id="12" name="Retângulo de cantos arredondados 10">
            <a:extLst>
              <a:ext uri="{FF2B5EF4-FFF2-40B4-BE49-F238E27FC236}">
                <a16:creationId xmlns:a16="http://schemas.microsoft.com/office/drawing/2014/main" id="{AFCA3B0C-17FF-2550-F26D-1A02E885CE77}"/>
              </a:ext>
            </a:extLst>
          </p:cNvPr>
          <p:cNvSpPr/>
          <p:nvPr/>
        </p:nvSpPr>
        <p:spPr>
          <a:xfrm>
            <a:off x="11702126" y="7868683"/>
            <a:ext cx="5503043" cy="1016795"/>
          </a:xfrm>
          <a:prstGeom prst="rect">
            <a:avLst/>
          </a:prstGeom>
          <a:solidFill>
            <a:srgbClr val="86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>
              <a:defRPr/>
            </a:pPr>
            <a:r>
              <a:rPr lang="pt-BR" sz="2100" b="1" dirty="0">
                <a:solidFill>
                  <a:srgbClr val="0230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Membro do Conselho Nacional </a:t>
            </a:r>
            <a:br>
              <a:rPr lang="pt-BR" sz="2100" b="1" dirty="0">
                <a:solidFill>
                  <a:srgbClr val="023047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2100" b="1" dirty="0">
                <a:solidFill>
                  <a:srgbClr val="0230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 Política Energética (CNPE)</a:t>
            </a:r>
          </a:p>
        </p:txBody>
      </p:sp>
      <p:sp>
        <p:nvSpPr>
          <p:cNvPr id="13" name="CaixaDeTexto 9">
            <a:extLst>
              <a:ext uri="{FF2B5EF4-FFF2-40B4-BE49-F238E27FC236}">
                <a16:creationId xmlns:a16="http://schemas.microsoft.com/office/drawing/2014/main" id="{2A544171-EC84-561D-67C3-FCCA39E7D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247" y="6286549"/>
            <a:ext cx="8153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2A5E"/>
              </a:buClr>
              <a:buFont typeface="Arial" panose="020B0604020202020204" pitchFamily="34" charset="0"/>
              <a:buChar char="•"/>
              <a:defRPr sz="2400">
                <a:latin typeface="Calibri Light" panose="020F0302020204030204" pitchFamily="34" charset="0"/>
              </a:defRPr>
            </a:lvl9pPr>
          </a:lstStyle>
          <a:p>
            <a:pPr algn="just" defTabSz="1371600">
              <a:defRPr/>
            </a:pPr>
            <a:r>
              <a:rPr lang="pt-BR" sz="3000" dirty="0">
                <a:solidFill>
                  <a:schemeClr val="tx1"/>
                </a:solidFill>
                <a:latin typeface="+mn-lt"/>
              </a:rPr>
              <a:t>Promoção de uma transição energética aderente às potencialidades, fragilidades e vantagens competitivas do país</a:t>
            </a:r>
            <a:endParaRPr lang="pt-BR" altLang="pt-BR" sz="3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Gráfico 13" descr="Na mosca com preenchimento sólido">
            <a:extLst>
              <a:ext uri="{FF2B5EF4-FFF2-40B4-BE49-F238E27FC236}">
                <a16:creationId xmlns:a16="http://schemas.microsoft.com/office/drawing/2014/main" id="{B3C5B47F-5CC1-D83F-FA67-15C6B09F66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54984" y="6534469"/>
            <a:ext cx="971892" cy="971892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DDDAA0DD-EA0E-A521-00FF-4C7CF3171C92}"/>
              </a:ext>
            </a:extLst>
          </p:cNvPr>
          <p:cNvSpPr txBox="1"/>
          <p:nvPr/>
        </p:nvSpPr>
        <p:spPr>
          <a:xfrm>
            <a:off x="685989" y="529530"/>
            <a:ext cx="16835529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9"/>
              </a:lnSpc>
            </a:pPr>
            <a:r>
              <a:rPr lang="pt-BR" sz="4200" b="1" dirty="0">
                <a:solidFill>
                  <a:srgbClr val="002060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Sobre a Empresa de Pesquisa Energética</a:t>
            </a:r>
          </a:p>
        </p:txBody>
      </p:sp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131B5543-9247-4026-5A56-861EC60824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5" y="3383829"/>
            <a:ext cx="6982089" cy="22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97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tângulo 58">
            <a:extLst>
              <a:ext uri="{FF2B5EF4-FFF2-40B4-BE49-F238E27FC236}">
                <a16:creationId xmlns:a16="http://schemas.microsoft.com/office/drawing/2014/main" id="{0F32879F-1026-8FF7-9BCD-F9D375A98351}"/>
              </a:ext>
            </a:extLst>
          </p:cNvPr>
          <p:cNvSpPr/>
          <p:nvPr/>
        </p:nvSpPr>
        <p:spPr>
          <a:xfrm>
            <a:off x="912804" y="657655"/>
            <a:ext cx="165847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200" b="1" dirty="0">
                <a:solidFill>
                  <a:srgbClr val="002060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Contexto global indica uma transição para economias de baixo carbono</a:t>
            </a: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3AF2C7B9-FD7A-253F-995D-865139407897}"/>
              </a:ext>
            </a:extLst>
          </p:cNvPr>
          <p:cNvSpPr/>
          <p:nvPr/>
        </p:nvSpPr>
        <p:spPr>
          <a:xfrm>
            <a:off x="900521" y="1682813"/>
            <a:ext cx="3736794" cy="433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700" b="1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Context</a:t>
            </a:r>
          </a:p>
        </p:txBody>
      </p:sp>
      <p:grpSp>
        <p:nvGrpSpPr>
          <p:cNvPr id="66" name="Grupo 19">
            <a:extLst>
              <a:ext uri="{FF2B5EF4-FFF2-40B4-BE49-F238E27FC236}">
                <a16:creationId xmlns:a16="http://schemas.microsoft.com/office/drawing/2014/main" id="{A5EECA8B-E640-A577-D6CD-CC1D61845918}"/>
              </a:ext>
            </a:extLst>
          </p:cNvPr>
          <p:cNvGrpSpPr/>
          <p:nvPr/>
        </p:nvGrpSpPr>
        <p:grpSpPr>
          <a:xfrm>
            <a:off x="598729" y="2669906"/>
            <a:ext cx="5344874" cy="930083"/>
            <a:chOff x="399151" y="2162484"/>
            <a:chExt cx="3563249" cy="620055"/>
          </a:xfrm>
        </p:grpSpPr>
        <p:sp>
          <p:nvSpPr>
            <p:cNvPr id="67" name="Retângulo 66">
              <a:extLst>
                <a:ext uri="{FF2B5EF4-FFF2-40B4-BE49-F238E27FC236}">
                  <a16:creationId xmlns:a16="http://schemas.microsoft.com/office/drawing/2014/main" id="{711787B1-BBAC-B440-5844-6389312963FB}"/>
                </a:ext>
              </a:extLst>
            </p:cNvPr>
            <p:cNvSpPr/>
            <p:nvPr/>
          </p:nvSpPr>
          <p:spPr>
            <a:xfrm>
              <a:off x="1545877" y="2204746"/>
              <a:ext cx="2416523" cy="5102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70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Climate change and environmental policies</a:t>
              </a:r>
            </a:p>
          </p:txBody>
        </p:sp>
        <p:pic>
          <p:nvPicPr>
            <p:cNvPr id="68" name="Picture 10" descr="Resultado de imagem para environmental icon">
              <a:extLst>
                <a:ext uri="{FF2B5EF4-FFF2-40B4-BE49-F238E27FC236}">
                  <a16:creationId xmlns:a16="http://schemas.microsoft.com/office/drawing/2014/main" id="{94117201-4463-DCEF-4707-FDDD671DEF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51" y="2162484"/>
              <a:ext cx="1446794" cy="620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upo 20">
            <a:extLst>
              <a:ext uri="{FF2B5EF4-FFF2-40B4-BE49-F238E27FC236}">
                <a16:creationId xmlns:a16="http://schemas.microsoft.com/office/drawing/2014/main" id="{4CEA4EAE-B66A-F552-D319-3D9C52F884E6}"/>
              </a:ext>
            </a:extLst>
          </p:cNvPr>
          <p:cNvGrpSpPr/>
          <p:nvPr/>
        </p:nvGrpSpPr>
        <p:grpSpPr>
          <a:xfrm>
            <a:off x="927823" y="3740287"/>
            <a:ext cx="4616636" cy="1512000"/>
            <a:chOff x="618548" y="2857004"/>
            <a:chExt cx="3077756" cy="1008000"/>
          </a:xfrm>
        </p:grpSpPr>
        <p:pic>
          <p:nvPicPr>
            <p:cNvPr id="70" name="Picture 12" descr="Resultado de imagem para energy icon">
              <a:extLst>
                <a:ext uri="{FF2B5EF4-FFF2-40B4-BE49-F238E27FC236}">
                  <a16:creationId xmlns:a16="http://schemas.microsoft.com/office/drawing/2014/main" id="{F7B2BC4E-2BBA-4AD6-0959-F5EA17A28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548" y="2857004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509A4C48-5181-9888-909E-54A5BE28466D}"/>
                </a:ext>
              </a:extLst>
            </p:cNvPr>
            <p:cNvSpPr/>
            <p:nvPr/>
          </p:nvSpPr>
          <p:spPr>
            <a:xfrm>
              <a:off x="1545877" y="3093239"/>
              <a:ext cx="2150427" cy="5102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700" dirty="0">
                  <a:solidFill>
                    <a:schemeClr val="bg1"/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New technologies and energy sources</a:t>
              </a:r>
            </a:p>
          </p:txBody>
        </p:sp>
      </p:grpSp>
      <p:grpSp>
        <p:nvGrpSpPr>
          <p:cNvPr id="72" name="Grupo 21">
            <a:extLst>
              <a:ext uri="{FF2B5EF4-FFF2-40B4-BE49-F238E27FC236}">
                <a16:creationId xmlns:a16="http://schemas.microsoft.com/office/drawing/2014/main" id="{4C73533B-BFD8-8AB6-FC88-CF95CE1BC5C7}"/>
              </a:ext>
            </a:extLst>
          </p:cNvPr>
          <p:cNvGrpSpPr/>
          <p:nvPr/>
        </p:nvGrpSpPr>
        <p:grpSpPr>
          <a:xfrm>
            <a:off x="6126179" y="4070960"/>
            <a:ext cx="3737538" cy="890639"/>
            <a:chOff x="825668" y="4961819"/>
            <a:chExt cx="2491692" cy="593759"/>
          </a:xfrm>
        </p:grpSpPr>
        <p:sp>
          <p:nvSpPr>
            <p:cNvPr id="73" name="Retângulo 72">
              <a:extLst>
                <a:ext uri="{FF2B5EF4-FFF2-40B4-BE49-F238E27FC236}">
                  <a16:creationId xmlns:a16="http://schemas.microsoft.com/office/drawing/2014/main" id="{4DF14DA8-9835-84D5-B8C2-369639FE2B99}"/>
                </a:ext>
              </a:extLst>
            </p:cNvPr>
            <p:cNvSpPr/>
            <p:nvPr/>
          </p:nvSpPr>
          <p:spPr>
            <a:xfrm>
              <a:off x="1545877" y="4990934"/>
              <a:ext cx="1771483" cy="5102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700">
                  <a:solidFill>
                    <a:schemeClr val="bg1"/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Geopolitical threats</a:t>
              </a:r>
            </a:p>
          </p:txBody>
        </p:sp>
        <p:pic>
          <p:nvPicPr>
            <p:cNvPr id="74" name="Picture 8" descr="Resultado de imagem para globe icon">
              <a:extLst>
                <a:ext uri="{FF2B5EF4-FFF2-40B4-BE49-F238E27FC236}">
                  <a16:creationId xmlns:a16="http://schemas.microsoft.com/office/drawing/2014/main" id="{F6963C5C-216F-FFA9-F8B5-C704C40348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2" t="6887" r="6816" b="7051"/>
            <a:stretch/>
          </p:blipFill>
          <p:spPr bwMode="auto">
            <a:xfrm>
              <a:off x="825668" y="4961819"/>
              <a:ext cx="593759" cy="593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Grupo 22">
            <a:extLst>
              <a:ext uri="{FF2B5EF4-FFF2-40B4-BE49-F238E27FC236}">
                <a16:creationId xmlns:a16="http://schemas.microsoft.com/office/drawing/2014/main" id="{49CEF345-4538-AC25-CB82-019294E8477B}"/>
              </a:ext>
            </a:extLst>
          </p:cNvPr>
          <p:cNvGrpSpPr/>
          <p:nvPr/>
        </p:nvGrpSpPr>
        <p:grpSpPr>
          <a:xfrm>
            <a:off x="6265661" y="2669901"/>
            <a:ext cx="4565618" cy="980643"/>
            <a:chOff x="918655" y="4027784"/>
            <a:chExt cx="3043745" cy="653762"/>
          </a:xfrm>
        </p:grpSpPr>
        <p:sp>
          <p:nvSpPr>
            <p:cNvPr id="76" name="Retângulo 75">
              <a:extLst>
                <a:ext uri="{FF2B5EF4-FFF2-40B4-BE49-F238E27FC236}">
                  <a16:creationId xmlns:a16="http://schemas.microsoft.com/office/drawing/2014/main" id="{6F3C194A-0083-9B72-4FF5-9B6177E5AD27}"/>
                </a:ext>
              </a:extLst>
            </p:cNvPr>
            <p:cNvSpPr/>
            <p:nvPr/>
          </p:nvSpPr>
          <p:spPr>
            <a:xfrm>
              <a:off x="1545877" y="4083371"/>
              <a:ext cx="2416523" cy="5102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700" dirty="0">
                  <a:solidFill>
                    <a:schemeClr val="bg1"/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Oil price</a:t>
              </a:r>
            </a:p>
            <a:p>
              <a:pPr>
                <a:lnSpc>
                  <a:spcPct val="80000"/>
                </a:lnSpc>
              </a:pPr>
              <a:r>
                <a:rPr lang="en-US" sz="2700" dirty="0">
                  <a:solidFill>
                    <a:schemeClr val="bg1"/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uncertainties</a:t>
              </a:r>
            </a:p>
          </p:txBody>
        </p:sp>
        <p:pic>
          <p:nvPicPr>
            <p:cNvPr id="77" name="Picture 14" descr="Resultado de imagem para oil barrel icon">
              <a:extLst>
                <a:ext uri="{FF2B5EF4-FFF2-40B4-BE49-F238E27FC236}">
                  <a16:creationId xmlns:a16="http://schemas.microsoft.com/office/drawing/2014/main" id="{0535997D-69CE-0F06-11C7-09B83122FB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87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8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7" t="3426" r="21100" b="10278"/>
            <a:stretch/>
          </p:blipFill>
          <p:spPr bwMode="auto">
            <a:xfrm>
              <a:off x="918655" y="4027784"/>
              <a:ext cx="407783" cy="653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" name="Retângulo 77">
            <a:extLst>
              <a:ext uri="{FF2B5EF4-FFF2-40B4-BE49-F238E27FC236}">
                <a16:creationId xmlns:a16="http://schemas.microsoft.com/office/drawing/2014/main" id="{DF2506EC-FBD9-1EAE-E640-FAF92427C9B2}"/>
              </a:ext>
            </a:extLst>
          </p:cNvPr>
          <p:cNvSpPr/>
          <p:nvPr/>
        </p:nvSpPr>
        <p:spPr>
          <a:xfrm>
            <a:off x="11301408" y="1604389"/>
            <a:ext cx="6411393" cy="5068685"/>
          </a:xfrm>
          <a:prstGeom prst="rect">
            <a:avLst/>
          </a:prstGeom>
          <a:solidFill>
            <a:schemeClr val="bg1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 dirty="0">
              <a:cs typeface="Arial" panose="020B0604020202020204" pitchFamily="34" charset="0"/>
            </a:endParaRPr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CD6B5730-996C-5F31-AC17-8B2CC69CF360}"/>
              </a:ext>
            </a:extLst>
          </p:cNvPr>
          <p:cNvSpPr/>
          <p:nvPr/>
        </p:nvSpPr>
        <p:spPr>
          <a:xfrm>
            <a:off x="11417399" y="1682813"/>
            <a:ext cx="6060600" cy="433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7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Trilema</a:t>
            </a:r>
            <a:r>
              <a:rPr 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Energético</a:t>
            </a:r>
          </a:p>
        </p:txBody>
      </p:sp>
      <p:sp>
        <p:nvSpPr>
          <p:cNvPr id="80" name="Divisa 96">
            <a:extLst>
              <a:ext uri="{FF2B5EF4-FFF2-40B4-BE49-F238E27FC236}">
                <a16:creationId xmlns:a16="http://schemas.microsoft.com/office/drawing/2014/main" id="{284B49FA-84FA-9018-A0B3-612DF7FD6038}"/>
              </a:ext>
            </a:extLst>
          </p:cNvPr>
          <p:cNvSpPr/>
          <p:nvPr/>
        </p:nvSpPr>
        <p:spPr>
          <a:xfrm>
            <a:off x="10667757" y="3274234"/>
            <a:ext cx="293859" cy="48709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81" name="Picture 2" descr="http://www.epe.gov.br/PublishingImages/Logos/logo-epe-azul.png">
            <a:extLst>
              <a:ext uri="{FF2B5EF4-FFF2-40B4-BE49-F238E27FC236}">
                <a16:creationId xmlns:a16="http://schemas.microsoft.com/office/drawing/2014/main" id="{E1555CAC-A2E9-0EB7-1180-79BD2AF10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751" y="1768916"/>
            <a:ext cx="1067763" cy="58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tângulo 81">
            <a:extLst>
              <a:ext uri="{FF2B5EF4-FFF2-40B4-BE49-F238E27FC236}">
                <a16:creationId xmlns:a16="http://schemas.microsoft.com/office/drawing/2014/main" id="{CA4A441C-9315-838B-43D8-851D1D6E74A9}"/>
              </a:ext>
            </a:extLst>
          </p:cNvPr>
          <p:cNvSpPr/>
          <p:nvPr/>
        </p:nvSpPr>
        <p:spPr>
          <a:xfrm>
            <a:off x="304587" y="1613949"/>
            <a:ext cx="10425447" cy="5068683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3" name="Retângulo 82">
            <a:extLst>
              <a:ext uri="{FF2B5EF4-FFF2-40B4-BE49-F238E27FC236}">
                <a16:creationId xmlns:a16="http://schemas.microsoft.com/office/drawing/2014/main" id="{83BDC321-24B4-84C0-A22B-DC7D8B538104}"/>
              </a:ext>
            </a:extLst>
          </p:cNvPr>
          <p:cNvSpPr/>
          <p:nvPr/>
        </p:nvSpPr>
        <p:spPr>
          <a:xfrm>
            <a:off x="900521" y="1682813"/>
            <a:ext cx="3736794" cy="433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7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Contexto</a:t>
            </a:r>
          </a:p>
        </p:txBody>
      </p:sp>
      <p:grpSp>
        <p:nvGrpSpPr>
          <p:cNvPr id="84" name="Grupo 20">
            <a:extLst>
              <a:ext uri="{FF2B5EF4-FFF2-40B4-BE49-F238E27FC236}">
                <a16:creationId xmlns:a16="http://schemas.microsoft.com/office/drawing/2014/main" id="{D81E9B86-677D-2F31-69E4-46A8D6DC9228}"/>
              </a:ext>
            </a:extLst>
          </p:cNvPr>
          <p:cNvGrpSpPr/>
          <p:nvPr/>
        </p:nvGrpSpPr>
        <p:grpSpPr>
          <a:xfrm>
            <a:off x="927822" y="4559896"/>
            <a:ext cx="4048218" cy="1512000"/>
            <a:chOff x="618548" y="2857004"/>
            <a:chExt cx="2698812" cy="1008000"/>
          </a:xfrm>
        </p:grpSpPr>
        <p:pic>
          <p:nvPicPr>
            <p:cNvPr id="85" name="Picture 12" descr="Resultado de imagem para energy icon">
              <a:extLst>
                <a:ext uri="{FF2B5EF4-FFF2-40B4-BE49-F238E27FC236}">
                  <a16:creationId xmlns:a16="http://schemas.microsoft.com/office/drawing/2014/main" id="{BD1BDF1E-1A3D-847A-57B0-ADF665542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548" y="2857004"/>
              <a:ext cx="1008000" cy="10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Retângulo 85">
              <a:extLst>
                <a:ext uri="{FF2B5EF4-FFF2-40B4-BE49-F238E27FC236}">
                  <a16:creationId xmlns:a16="http://schemas.microsoft.com/office/drawing/2014/main" id="{DEDDC0CC-1D43-4792-6165-3EB0FE395E88}"/>
                </a:ext>
              </a:extLst>
            </p:cNvPr>
            <p:cNvSpPr/>
            <p:nvPr/>
          </p:nvSpPr>
          <p:spPr>
            <a:xfrm>
              <a:off x="1545877" y="3093239"/>
              <a:ext cx="1771483" cy="560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BR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Novas fontes de energia</a:t>
              </a:r>
            </a:p>
          </p:txBody>
        </p:sp>
      </p:grpSp>
      <p:grpSp>
        <p:nvGrpSpPr>
          <p:cNvPr id="87" name="Grupo 21">
            <a:extLst>
              <a:ext uri="{FF2B5EF4-FFF2-40B4-BE49-F238E27FC236}">
                <a16:creationId xmlns:a16="http://schemas.microsoft.com/office/drawing/2014/main" id="{CEECCBB3-269B-926C-CC3A-38A5F3FF8AEE}"/>
              </a:ext>
            </a:extLst>
          </p:cNvPr>
          <p:cNvGrpSpPr/>
          <p:nvPr/>
        </p:nvGrpSpPr>
        <p:grpSpPr>
          <a:xfrm>
            <a:off x="6126179" y="4907298"/>
            <a:ext cx="3737538" cy="890639"/>
            <a:chOff x="825668" y="4961819"/>
            <a:chExt cx="2491692" cy="593759"/>
          </a:xfrm>
        </p:grpSpPr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B01A8B5B-7415-E0EF-8DBC-FA7BCEC70BA0}"/>
                </a:ext>
              </a:extLst>
            </p:cNvPr>
            <p:cNvSpPr/>
            <p:nvPr/>
          </p:nvSpPr>
          <p:spPr>
            <a:xfrm>
              <a:off x="1545877" y="4990934"/>
              <a:ext cx="1771483" cy="560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BR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Ameaças geopolíticas</a:t>
              </a:r>
            </a:p>
          </p:txBody>
        </p:sp>
        <p:pic>
          <p:nvPicPr>
            <p:cNvPr id="89" name="Picture 8" descr="Resultado de imagem para globe icon">
              <a:extLst>
                <a:ext uri="{FF2B5EF4-FFF2-40B4-BE49-F238E27FC236}">
                  <a16:creationId xmlns:a16="http://schemas.microsoft.com/office/drawing/2014/main" id="{FA00132B-3340-E452-FF13-946FBE48BE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2" t="6887" r="6816" b="7051"/>
            <a:stretch/>
          </p:blipFill>
          <p:spPr bwMode="auto">
            <a:xfrm>
              <a:off x="825668" y="4961819"/>
              <a:ext cx="593759" cy="593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Grupo 22">
            <a:extLst>
              <a:ext uri="{FF2B5EF4-FFF2-40B4-BE49-F238E27FC236}">
                <a16:creationId xmlns:a16="http://schemas.microsoft.com/office/drawing/2014/main" id="{30DE17F5-B083-CE4C-46F2-B0EC9B866F6A}"/>
              </a:ext>
            </a:extLst>
          </p:cNvPr>
          <p:cNvGrpSpPr/>
          <p:nvPr/>
        </p:nvGrpSpPr>
        <p:grpSpPr>
          <a:xfrm>
            <a:off x="6265660" y="2669901"/>
            <a:ext cx="4565618" cy="980643"/>
            <a:chOff x="918655" y="4027784"/>
            <a:chExt cx="3043745" cy="653762"/>
          </a:xfrm>
        </p:grpSpPr>
        <p:sp>
          <p:nvSpPr>
            <p:cNvPr id="91" name="Retângulo 90">
              <a:extLst>
                <a:ext uri="{FF2B5EF4-FFF2-40B4-BE49-F238E27FC236}">
                  <a16:creationId xmlns:a16="http://schemas.microsoft.com/office/drawing/2014/main" id="{A704BA2D-7FC1-685D-8B91-0B0CDC1EFB6E}"/>
                </a:ext>
              </a:extLst>
            </p:cNvPr>
            <p:cNvSpPr/>
            <p:nvPr/>
          </p:nvSpPr>
          <p:spPr>
            <a:xfrm>
              <a:off x="1545877" y="4083371"/>
              <a:ext cx="2416523" cy="560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BR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Incerteza nos preços dos combustíveis</a:t>
              </a:r>
            </a:p>
          </p:txBody>
        </p:sp>
        <p:pic>
          <p:nvPicPr>
            <p:cNvPr id="92" name="Picture 14" descr="Resultado de imagem para oil barrel icon">
              <a:extLst>
                <a:ext uri="{FF2B5EF4-FFF2-40B4-BE49-F238E27FC236}">
                  <a16:creationId xmlns:a16="http://schemas.microsoft.com/office/drawing/2014/main" id="{09468E72-0A6E-FBAF-2A55-F42B0634D2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8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7" t="3426" r="21100" b="10278"/>
            <a:stretch/>
          </p:blipFill>
          <p:spPr bwMode="auto">
            <a:xfrm>
              <a:off x="918655" y="4027784"/>
              <a:ext cx="407783" cy="653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3" name="Grupo 19">
            <a:extLst>
              <a:ext uri="{FF2B5EF4-FFF2-40B4-BE49-F238E27FC236}">
                <a16:creationId xmlns:a16="http://schemas.microsoft.com/office/drawing/2014/main" id="{BE0A61B9-86AA-AFEA-022C-076D2A93C122}"/>
              </a:ext>
            </a:extLst>
          </p:cNvPr>
          <p:cNvGrpSpPr/>
          <p:nvPr/>
        </p:nvGrpSpPr>
        <p:grpSpPr>
          <a:xfrm>
            <a:off x="575201" y="2679458"/>
            <a:ext cx="5344874" cy="930083"/>
            <a:chOff x="399151" y="2162484"/>
            <a:chExt cx="3563249" cy="620055"/>
          </a:xfrm>
        </p:grpSpPr>
        <p:sp>
          <p:nvSpPr>
            <p:cNvPr id="94" name="Retângulo 93">
              <a:extLst>
                <a:ext uri="{FF2B5EF4-FFF2-40B4-BE49-F238E27FC236}">
                  <a16:creationId xmlns:a16="http://schemas.microsoft.com/office/drawing/2014/main" id="{818E0E51-EFFC-E54D-AA9E-BDCDE5873BDF}"/>
                </a:ext>
              </a:extLst>
            </p:cNvPr>
            <p:cNvSpPr/>
            <p:nvPr/>
          </p:nvSpPr>
          <p:spPr>
            <a:xfrm>
              <a:off x="1545877" y="2204746"/>
              <a:ext cx="2416523" cy="560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BR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Mudanças climáticas e políticas ambientais</a:t>
              </a:r>
            </a:p>
          </p:txBody>
        </p:sp>
        <p:pic>
          <p:nvPicPr>
            <p:cNvPr id="95" name="Picture 10" descr="Resultado de imagem para environmental icon">
              <a:extLst>
                <a:ext uri="{FF2B5EF4-FFF2-40B4-BE49-F238E27FC236}">
                  <a16:creationId xmlns:a16="http://schemas.microsoft.com/office/drawing/2014/main" id="{B78FBA26-61B1-00E2-9FDF-87EA4C20A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51" y="2162484"/>
              <a:ext cx="1446794" cy="620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6" name="Picture 4" descr="world energy Trilemma triangle">
            <a:extLst>
              <a:ext uri="{FF2B5EF4-FFF2-40B4-BE49-F238E27FC236}">
                <a16:creationId xmlns:a16="http://schemas.microsoft.com/office/drawing/2014/main" id="{0B16C543-8190-B70D-9CFD-AC4670CF7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2" t="12038" r="9485" b="11330"/>
          <a:stretch/>
        </p:blipFill>
        <p:spPr bwMode="auto">
          <a:xfrm>
            <a:off x="12117695" y="2647574"/>
            <a:ext cx="4190964" cy="346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world energy Trilemma triangle">
            <a:extLst>
              <a:ext uri="{FF2B5EF4-FFF2-40B4-BE49-F238E27FC236}">
                <a16:creationId xmlns:a16="http://schemas.microsoft.com/office/drawing/2014/main" id="{1C5D3710-A5EF-297F-E430-99B4A8037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2" t="12542" r="31470" b="75710"/>
          <a:stretch/>
        </p:blipFill>
        <p:spPr bwMode="auto">
          <a:xfrm>
            <a:off x="462097" y="6840387"/>
            <a:ext cx="973841" cy="82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CaixaDeTexto 97">
            <a:extLst>
              <a:ext uri="{FF2B5EF4-FFF2-40B4-BE49-F238E27FC236}">
                <a16:creationId xmlns:a16="http://schemas.microsoft.com/office/drawing/2014/main" id="{748371D1-25EE-46EB-434F-C409FC6975E5}"/>
              </a:ext>
            </a:extLst>
          </p:cNvPr>
          <p:cNvSpPr txBox="1"/>
          <p:nvPr/>
        </p:nvSpPr>
        <p:spPr>
          <a:xfrm>
            <a:off x="1538606" y="6885422"/>
            <a:ext cx="91291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ea typeface="Open Sans Condensed" panose="020B0806030504020204" pitchFamily="34" charset="0"/>
                <a:cs typeface="Open Sans Condensed" panose="020B0806030504020204" pitchFamily="34" charset="0"/>
              </a:rPr>
              <a:t>SEGURANÇA ENERGÉTICA: 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ea typeface="Open Sans Condensed" panose="020B0806030504020204" pitchFamily="34" charset="0"/>
                <a:cs typeface="Open Sans Condensed" panose="020B0806030504020204" pitchFamily="34" charset="0"/>
              </a:rPr>
              <a:t>Capacidade de atender à demanda atual e futura de energia 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ea typeface="Open Sans Condensed" panose="020B0806030504020204" pitchFamily="34" charset="0"/>
                <a:cs typeface="Open Sans Condensed" panose="020B0806030504020204" pitchFamily="34" charset="0"/>
              </a:rPr>
              <a:t>Suportar e responder a choques do sistema</a:t>
            </a:r>
          </a:p>
        </p:txBody>
      </p:sp>
      <p:pic>
        <p:nvPicPr>
          <p:cNvPr id="99" name="Picture 4" descr="world energy Trilemma triangle">
            <a:extLst>
              <a:ext uri="{FF2B5EF4-FFF2-40B4-BE49-F238E27FC236}">
                <a16:creationId xmlns:a16="http://schemas.microsoft.com/office/drawing/2014/main" id="{6C04E50B-2CA4-24B9-4DED-18E49A2C5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6" t="76724" r="9953" b="11458"/>
          <a:stretch/>
        </p:blipFill>
        <p:spPr bwMode="auto">
          <a:xfrm>
            <a:off x="546786" y="7861295"/>
            <a:ext cx="914433" cy="82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CaixaDeTexto 99">
            <a:extLst>
              <a:ext uri="{FF2B5EF4-FFF2-40B4-BE49-F238E27FC236}">
                <a16:creationId xmlns:a16="http://schemas.microsoft.com/office/drawing/2014/main" id="{1D8520F2-1D72-A665-6303-539832863707}"/>
              </a:ext>
            </a:extLst>
          </p:cNvPr>
          <p:cNvSpPr txBox="1"/>
          <p:nvPr/>
        </p:nvSpPr>
        <p:spPr>
          <a:xfrm>
            <a:off x="1538606" y="7920511"/>
            <a:ext cx="91544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ea typeface="Open Sans Condensed" panose="020B0806030504020204" pitchFamily="34" charset="0"/>
                <a:cs typeface="Open Sans Condensed" panose="020B0806030504020204" pitchFamily="34" charset="0"/>
              </a:rPr>
              <a:t>EQUIDADE ENERGÉTICA: 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ea typeface="Open Sans Condensed" panose="020B0806030504020204" pitchFamily="34" charset="0"/>
                <a:cs typeface="Open Sans Condensed" panose="020B0806030504020204" pitchFamily="34" charset="0"/>
              </a:rPr>
              <a:t>Capacidade de fornecer acesso universal a energia confiável, acessível e disponível para uso doméstico e comercial.</a:t>
            </a: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B32E142A-5101-FE14-9536-59A49D18C641}"/>
              </a:ext>
            </a:extLst>
          </p:cNvPr>
          <p:cNvSpPr txBox="1"/>
          <p:nvPr/>
        </p:nvSpPr>
        <p:spPr>
          <a:xfrm>
            <a:off x="12963294" y="2276460"/>
            <a:ext cx="25334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SEGURANÇA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B7635321-33B6-9D9D-B07C-1212AA8DAA76}"/>
              </a:ext>
            </a:extLst>
          </p:cNvPr>
          <p:cNvSpPr txBox="1"/>
          <p:nvPr/>
        </p:nvSpPr>
        <p:spPr>
          <a:xfrm>
            <a:off x="14797616" y="6184712"/>
            <a:ext cx="25334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EQUIDADE</a:t>
            </a: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1E9812AE-67FD-AAE4-D7E4-CDF0CC5D6EA3}"/>
              </a:ext>
            </a:extLst>
          </p:cNvPr>
          <p:cNvSpPr txBox="1"/>
          <p:nvPr/>
        </p:nvSpPr>
        <p:spPr>
          <a:xfrm>
            <a:off x="11417399" y="6147594"/>
            <a:ext cx="33802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SUSTENTABILIDADE</a:t>
            </a: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CE6D5B6A-656C-F3C9-D52D-84BB317EB30A}"/>
              </a:ext>
            </a:extLst>
          </p:cNvPr>
          <p:cNvSpPr txBox="1"/>
          <p:nvPr/>
        </p:nvSpPr>
        <p:spPr>
          <a:xfrm>
            <a:off x="10770426" y="7331871"/>
            <a:ext cx="70554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ea typeface="Open Sans Condensed" panose="020B0806030504020204" pitchFamily="34" charset="0"/>
                <a:cs typeface="Open Sans Condensed" panose="020B0806030504020204" pitchFamily="34" charset="0"/>
              </a:rPr>
              <a:t>SUSTENTABILIDADE AMBIENTAL: 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ea typeface="Open Sans Condensed" panose="020B0806030504020204" pitchFamily="34" charset="0"/>
                <a:cs typeface="Open Sans Condensed" panose="020B0806030504020204" pitchFamily="34" charset="0"/>
              </a:rPr>
              <a:t>Capacidade de mitigar e evitar a degradação ambiental e os impactos das mudanças climáticas</a:t>
            </a:r>
          </a:p>
        </p:txBody>
      </p:sp>
      <p:pic>
        <p:nvPicPr>
          <p:cNvPr id="105" name="Picture 4" descr="world energy Trilemma triangle">
            <a:extLst>
              <a:ext uri="{FF2B5EF4-FFF2-40B4-BE49-F238E27FC236}">
                <a16:creationId xmlns:a16="http://schemas.microsoft.com/office/drawing/2014/main" id="{27EA216F-0A97-6FB3-0DAC-FB04B4A10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4" t="76195" r="52692" b="10447"/>
          <a:stretch/>
        </p:blipFill>
        <p:spPr bwMode="auto">
          <a:xfrm>
            <a:off x="9924046" y="7195777"/>
            <a:ext cx="890640" cy="93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34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5D283C4-FAAC-E1A8-3868-CF2CAFB874EF}"/>
              </a:ext>
            </a:extLst>
          </p:cNvPr>
          <p:cNvSpPr txBox="1"/>
          <p:nvPr/>
        </p:nvSpPr>
        <p:spPr>
          <a:xfrm>
            <a:off x="533204" y="481715"/>
            <a:ext cx="15273917" cy="784830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lvl="0">
              <a:defRPr/>
            </a:pPr>
            <a:r>
              <a:rPr lang="pt-BR" sz="42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Como as empresas estão reagindo a este movimento?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4EFE20-D31B-3AFB-D66D-39DF40664A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3576052"/>
              </p:ext>
            </p:extLst>
          </p:nvPr>
        </p:nvGraphicFramePr>
        <p:xfrm>
          <a:off x="1871265" y="1603947"/>
          <a:ext cx="13935856" cy="7513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989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5D283C4-FAAC-E1A8-3868-CF2CAFB874EF}"/>
              </a:ext>
            </a:extLst>
          </p:cNvPr>
          <p:cNvSpPr txBox="1"/>
          <p:nvPr/>
        </p:nvSpPr>
        <p:spPr>
          <a:xfrm>
            <a:off x="698095" y="166922"/>
            <a:ext cx="15273917" cy="784830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lvl="0">
              <a:defRPr/>
            </a:pPr>
            <a:r>
              <a:rPr lang="pt-BR" sz="42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Indústria petrolífera e transição energética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711F9B2-9600-34D8-77AC-79CE3533E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01" y="1517311"/>
            <a:ext cx="11863836" cy="404388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AF4DBA2-6948-4D1E-1596-BDFD072DB7C9}"/>
              </a:ext>
            </a:extLst>
          </p:cNvPr>
          <p:cNvSpPr txBox="1"/>
          <p:nvPr/>
        </p:nvSpPr>
        <p:spPr>
          <a:xfrm>
            <a:off x="698095" y="1118256"/>
            <a:ext cx="4936586" cy="459700"/>
          </a:xfrm>
          <a:prstGeom prst="roundRect">
            <a:avLst/>
          </a:prstGeom>
          <a:solidFill>
            <a:srgbClr val="333F50">
              <a:alpha val="50196"/>
            </a:srgbClr>
          </a:solidFill>
        </p:spPr>
        <p:txBody>
          <a:bodyPr wrap="square" lIns="137160" tIns="68580" rIns="137160" bIns="68580" rtlCol="0" anchor="t">
            <a:spAutoFit/>
          </a:bodyPr>
          <a:lstStyle/>
          <a:p>
            <a:pPr defTabSz="1371600">
              <a:defRPr/>
            </a:pPr>
            <a:r>
              <a:rPr lang="pt-BR" b="1" dirty="0">
                <a:solidFill>
                  <a:prstClr val="white"/>
                </a:solidFill>
                <a:latin typeface="+mj-lt"/>
                <a:ea typeface="Tahoma"/>
                <a:cs typeface="Tahoma"/>
              </a:rPr>
              <a:t>Ranking de Resiliência – critério de dimensão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5F9B630-8DD6-9827-B6BB-A1D5C49EF4AF}"/>
              </a:ext>
            </a:extLst>
          </p:cNvPr>
          <p:cNvSpPr txBox="1"/>
          <p:nvPr/>
        </p:nvSpPr>
        <p:spPr>
          <a:xfrm>
            <a:off x="698095" y="5312307"/>
            <a:ext cx="2158583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i="1" kern="100" dirty="0"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pt-BR" sz="1100" b="1" kern="100" dirty="0">
                <a:ea typeface="Open Sans" panose="020B0606030504020204" pitchFamily="34" charset="0"/>
                <a:cs typeface="Open Sans" panose="020B0606030504020204" pitchFamily="34" charset="0"/>
              </a:rPr>
              <a:t>Fonte: </a:t>
            </a:r>
            <a:r>
              <a:rPr lang="pt-BR" sz="1100" u="sng" kern="100" dirty="0">
                <a:solidFill>
                  <a:srgbClr val="467886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Wood Mackenzie</a:t>
            </a:r>
            <a:r>
              <a:rPr lang="pt-BR" sz="1100" kern="1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t-BR" sz="20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F16256E-FDD8-8CEA-A978-15C65B930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720" y="4497859"/>
            <a:ext cx="10852280" cy="446441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DA326F3-AE91-832F-E0F2-675D1A1D5C4E}"/>
              </a:ext>
            </a:extLst>
          </p:cNvPr>
          <p:cNvSpPr txBox="1"/>
          <p:nvPr/>
        </p:nvSpPr>
        <p:spPr>
          <a:xfrm>
            <a:off x="12438143" y="3924319"/>
            <a:ext cx="5567250" cy="459700"/>
          </a:xfrm>
          <a:prstGeom prst="roundRect">
            <a:avLst/>
          </a:prstGeom>
          <a:solidFill>
            <a:srgbClr val="333F50">
              <a:alpha val="50196"/>
            </a:srgbClr>
          </a:solidFill>
        </p:spPr>
        <p:txBody>
          <a:bodyPr wrap="square" lIns="137160" tIns="68580" rIns="137160" bIns="68580" rtlCol="0" anchor="t">
            <a:spAutoFit/>
          </a:bodyPr>
          <a:lstStyle/>
          <a:p>
            <a:pPr defTabSz="1371600">
              <a:defRPr/>
            </a:pPr>
            <a:r>
              <a:rPr lang="pt-BR" b="1" dirty="0">
                <a:solidFill>
                  <a:prstClr val="white"/>
                </a:solidFill>
                <a:latin typeface="+mj-lt"/>
                <a:ea typeface="Tahoma"/>
                <a:cs typeface="Tahoma"/>
              </a:rPr>
              <a:t>Ranking de Sustentabilidade – critério de dimensão </a:t>
            </a:r>
          </a:p>
        </p:txBody>
      </p:sp>
    </p:spTree>
    <p:extLst>
      <p:ext uri="{BB962C8B-B14F-4D97-AF65-F5344CB8AC3E}">
        <p14:creationId xmlns:p14="http://schemas.microsoft.com/office/powerpoint/2010/main" val="365316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tângulo 58">
            <a:extLst>
              <a:ext uri="{FF2B5EF4-FFF2-40B4-BE49-F238E27FC236}">
                <a16:creationId xmlns:a16="http://schemas.microsoft.com/office/drawing/2014/main" id="{0F32879F-1026-8FF7-9BCD-F9D375A98351}"/>
              </a:ext>
            </a:extLst>
          </p:cNvPr>
          <p:cNvSpPr/>
          <p:nvPr/>
        </p:nvSpPr>
        <p:spPr>
          <a:xfrm>
            <a:off x="912805" y="342862"/>
            <a:ext cx="154337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2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Brasil e o </a:t>
            </a:r>
            <a:r>
              <a:rPr lang="pt-BR" sz="4200" b="1" dirty="0" err="1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Pré</a:t>
            </a:r>
            <a:r>
              <a:rPr lang="pt-BR" sz="42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-Sal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E864F49-3FDF-DF88-59D4-E8433B452E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9177479"/>
              </p:ext>
            </p:extLst>
          </p:nvPr>
        </p:nvGraphicFramePr>
        <p:xfrm>
          <a:off x="10133349" y="1873770"/>
          <a:ext cx="7824867" cy="632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72" name="Picture 48">
            <a:extLst>
              <a:ext uri="{FF2B5EF4-FFF2-40B4-BE49-F238E27FC236}">
                <a16:creationId xmlns:a16="http://schemas.microsoft.com/office/drawing/2014/main" id="{1A70A7A7-629E-039C-C081-B24C6C607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2" y="1081526"/>
            <a:ext cx="9175575" cy="765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aixaDeTexto 34">
            <a:extLst>
              <a:ext uri="{FF2B5EF4-FFF2-40B4-BE49-F238E27FC236}">
                <a16:creationId xmlns:a16="http://schemas.microsoft.com/office/drawing/2014/main" id="{9D8E714E-27C1-C5B4-28A8-D725E92E0EC6}"/>
              </a:ext>
            </a:extLst>
          </p:cNvPr>
          <p:cNvSpPr txBox="1"/>
          <p:nvPr/>
        </p:nvSpPr>
        <p:spPr>
          <a:xfrm>
            <a:off x="762902" y="8731662"/>
            <a:ext cx="6114716" cy="346249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333F50"/>
                </a:solidFill>
                <a:latin typeface="Tahoma"/>
                <a:ea typeface="Tahoma"/>
                <a:cs typeface="Tahoma"/>
              </a:defRPr>
            </a:lvl1pPr>
          </a:lstStyle>
          <a:p>
            <a:r>
              <a:rPr lang="pt-BR" altLang="pt-BR" sz="1350" b="0" dirty="0">
                <a:latin typeface="+mn-lt"/>
              </a:rPr>
              <a:t>Fonte: ANP</a:t>
            </a:r>
            <a:endParaRPr lang="pt-BR" altLang="pt-BR" sz="1350" b="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109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575BE80-D6F9-155B-79C7-A366A652129F}"/>
              </a:ext>
            </a:extLst>
          </p:cNvPr>
          <p:cNvSpPr txBox="1"/>
          <p:nvPr/>
        </p:nvSpPr>
        <p:spPr>
          <a:xfrm>
            <a:off x="303194" y="373890"/>
            <a:ext cx="15273917" cy="784830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defTabSz="1371600">
              <a:defRPr/>
            </a:pPr>
            <a:r>
              <a:rPr lang="pt-BR" sz="42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Intensidade de carbono dos petróleos brasileiros</a:t>
            </a:r>
          </a:p>
        </p:txBody>
      </p:sp>
      <p:sp>
        <p:nvSpPr>
          <p:cNvPr id="14" name="CaixaDeTexto 34">
            <a:extLst>
              <a:ext uri="{FF2B5EF4-FFF2-40B4-BE49-F238E27FC236}">
                <a16:creationId xmlns:a16="http://schemas.microsoft.com/office/drawing/2014/main" id="{BFD0F88C-B9DF-6E2A-BD07-0133EA614DF4}"/>
              </a:ext>
            </a:extLst>
          </p:cNvPr>
          <p:cNvSpPr txBox="1"/>
          <p:nvPr/>
        </p:nvSpPr>
        <p:spPr>
          <a:xfrm>
            <a:off x="467923" y="8519906"/>
            <a:ext cx="6114716" cy="346249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333F50"/>
                </a:solidFill>
                <a:latin typeface="Tahoma"/>
                <a:ea typeface="Tahoma"/>
                <a:cs typeface="Tahoma"/>
              </a:defRPr>
            </a:lvl1pPr>
          </a:lstStyle>
          <a:p>
            <a:r>
              <a:rPr lang="pt-BR" altLang="pt-BR" sz="1350" b="0" dirty="0">
                <a:latin typeface="+mn-lt"/>
              </a:rPr>
              <a:t>Fonte: </a:t>
            </a:r>
            <a:r>
              <a:rPr lang="pt-BR" altLang="pt-BR" sz="1350" b="0" dirty="0">
                <a:latin typeface="+mn-lt"/>
                <a:hlinkClick r:id="rId2"/>
              </a:rPr>
              <a:t>S&amp;P Global</a:t>
            </a:r>
            <a:endParaRPr lang="pt-BR" altLang="pt-BR" sz="135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AE328F8-DBE7-2FB2-5C97-85E2B08E941F}"/>
              </a:ext>
            </a:extLst>
          </p:cNvPr>
          <p:cNvSpPr txBox="1"/>
          <p:nvPr/>
        </p:nvSpPr>
        <p:spPr>
          <a:xfrm>
            <a:off x="467921" y="2080174"/>
            <a:ext cx="12640049" cy="459700"/>
          </a:xfrm>
          <a:prstGeom prst="roundRect">
            <a:avLst/>
          </a:prstGeom>
          <a:solidFill>
            <a:srgbClr val="333F50">
              <a:alpha val="50196"/>
            </a:srgbClr>
          </a:solidFill>
        </p:spPr>
        <p:txBody>
          <a:bodyPr wrap="square" lIns="137160" tIns="68580" rIns="137160" bIns="68580" rtlCol="0" anchor="t">
            <a:spAutoFit/>
          </a:bodyPr>
          <a:lstStyle/>
          <a:p>
            <a:pPr defTabSz="1371600">
              <a:defRPr/>
            </a:pPr>
            <a:r>
              <a:rPr lang="pt-BR" b="1" dirty="0">
                <a:solidFill>
                  <a:prstClr val="white"/>
                </a:solidFill>
                <a:latin typeface="+mj-lt"/>
                <a:ea typeface="Tahoma"/>
                <a:cs typeface="Tahoma"/>
              </a:rPr>
              <a:t>Intensidade de carbono (IC) por tipo de petróleo (2022) -  em </a:t>
            </a:r>
            <a:r>
              <a:rPr lang="pt-BR" altLang="pt-BR" b="1" dirty="0">
                <a:solidFill>
                  <a:prstClr val="white"/>
                </a:solidFill>
                <a:latin typeface="+mj-lt"/>
                <a:ea typeface="Tahoma"/>
                <a:cs typeface="Tahoma"/>
              </a:rPr>
              <a:t>kg </a:t>
            </a:r>
            <a:r>
              <a:rPr lang="pt-BR" b="1" dirty="0">
                <a:solidFill>
                  <a:prstClr val="white"/>
                </a:solidFill>
                <a:latin typeface="+mj-lt"/>
                <a:ea typeface="Tahoma"/>
                <a:cs typeface="Tahoma"/>
              </a:rPr>
              <a:t>CO</a:t>
            </a:r>
            <a:r>
              <a:rPr lang="pt-BR" b="1" baseline="-25000" dirty="0">
                <a:solidFill>
                  <a:prstClr val="white"/>
                </a:solidFill>
                <a:latin typeface="+mj-lt"/>
                <a:ea typeface="Tahoma"/>
                <a:cs typeface="Tahoma"/>
              </a:rPr>
              <a:t>2</a:t>
            </a:r>
            <a:r>
              <a:rPr lang="pt-BR" b="1" dirty="0">
                <a:solidFill>
                  <a:prstClr val="white"/>
                </a:solidFill>
                <a:latin typeface="+mj-lt"/>
                <a:ea typeface="Tahoma"/>
                <a:cs typeface="Tahoma"/>
              </a:rPr>
              <a:t> </a:t>
            </a:r>
            <a:r>
              <a:rPr lang="pt-BR" altLang="pt-BR" b="1" dirty="0" err="1">
                <a:solidFill>
                  <a:prstClr val="white"/>
                </a:solidFill>
                <a:latin typeface="+mj-lt"/>
                <a:ea typeface="Tahoma"/>
                <a:cs typeface="Tahoma"/>
              </a:rPr>
              <a:t>eq</a:t>
            </a:r>
            <a:r>
              <a:rPr lang="pt-BR" altLang="pt-BR" b="1" dirty="0">
                <a:solidFill>
                  <a:prstClr val="white"/>
                </a:solidFill>
                <a:latin typeface="+mj-lt"/>
                <a:ea typeface="Tahoma"/>
                <a:cs typeface="Tahoma"/>
              </a:rPr>
              <a:t>/</a:t>
            </a:r>
            <a:r>
              <a:rPr lang="pt-BR" altLang="pt-BR" b="1" dirty="0" err="1">
                <a:solidFill>
                  <a:prstClr val="white"/>
                </a:solidFill>
                <a:latin typeface="+mj-lt"/>
                <a:ea typeface="Tahoma"/>
                <a:cs typeface="Tahoma"/>
              </a:rPr>
              <a:t>boe</a:t>
            </a:r>
            <a:r>
              <a:rPr lang="pt-BR" b="1" dirty="0">
                <a:solidFill>
                  <a:prstClr val="white"/>
                </a:solidFill>
                <a:latin typeface="+mj-lt"/>
                <a:ea typeface="Tahoma"/>
                <a:cs typeface="Tahoma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2FB6657-3808-CEDA-11C4-20205D7DDA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2" t="7180" b="21444"/>
          <a:stretch/>
        </p:blipFill>
        <p:spPr>
          <a:xfrm>
            <a:off x="1130439" y="2926876"/>
            <a:ext cx="12528540" cy="453593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DA76CC4-D81C-CC5C-592E-F03BF909D398}"/>
              </a:ext>
            </a:extLst>
          </p:cNvPr>
          <p:cNvSpPr txBox="1"/>
          <p:nvPr/>
        </p:nvSpPr>
        <p:spPr>
          <a:xfrm>
            <a:off x="654583" y="7926691"/>
            <a:ext cx="10793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* Limite superior excede 45 kg </a:t>
            </a:r>
            <a:r>
              <a:rPr lang="pt-BR" sz="15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</a:t>
            </a:r>
            <a:r>
              <a:rPr lang="pt-BR" sz="1500" baseline="-250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 </a:t>
            </a:r>
            <a:r>
              <a:rPr lang="pt-BR" altLang="pt-BR" sz="1500" dirty="0" err="1">
                <a:latin typeface="Aptos" panose="020B0004020202020204" pitchFamily="34" charset="0"/>
              </a:rPr>
              <a:t>eq</a:t>
            </a:r>
            <a:r>
              <a:rPr lang="pt-BR" altLang="pt-BR" sz="1500" dirty="0">
                <a:latin typeface="Aptos" panose="020B0004020202020204" pitchFamily="34" charset="0"/>
              </a:rPr>
              <a:t>/b. para visualização, o intervalo completo não é visualizado.</a:t>
            </a:r>
            <a:endParaRPr lang="pt-BR" sz="15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8257349-9AB0-8DCA-E4A4-E0199CDAAFF8}"/>
              </a:ext>
            </a:extLst>
          </p:cNvPr>
          <p:cNvSpPr txBox="1"/>
          <p:nvPr/>
        </p:nvSpPr>
        <p:spPr>
          <a:xfrm>
            <a:off x="3421481" y="7623948"/>
            <a:ext cx="617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% da produção considerada no do estudo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27EA78A-A6BD-CF62-E482-BCD86163DC2F}"/>
              </a:ext>
            </a:extLst>
          </p:cNvPr>
          <p:cNvSpPr txBox="1"/>
          <p:nvPr/>
        </p:nvSpPr>
        <p:spPr>
          <a:xfrm rot="16200000">
            <a:off x="-645352" y="4913351"/>
            <a:ext cx="294611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50" b="1" dirty="0"/>
              <a:t>IC (kg CO2 </a:t>
            </a:r>
            <a:r>
              <a:rPr lang="pt-BR" sz="1650" b="1" dirty="0" err="1"/>
              <a:t>eq</a:t>
            </a:r>
            <a:r>
              <a:rPr lang="pt-BR" sz="1650" b="1" dirty="0"/>
              <a:t>/</a:t>
            </a:r>
            <a:r>
              <a:rPr lang="pt-BR" sz="1650" b="1" dirty="0" err="1"/>
              <a:t>boe</a:t>
            </a:r>
            <a:r>
              <a:rPr lang="pt-BR" sz="1650" b="1" dirty="0"/>
              <a:t>)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7F00BF3-EDEB-DC22-2EB1-520A56277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2645778"/>
              </p:ext>
            </p:extLst>
          </p:nvPr>
        </p:nvGraphicFramePr>
        <p:xfrm>
          <a:off x="13372489" y="2137389"/>
          <a:ext cx="4810580" cy="6555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0257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575BE80-D6F9-155B-79C7-A366A652129F}"/>
              </a:ext>
            </a:extLst>
          </p:cNvPr>
          <p:cNvSpPr txBox="1"/>
          <p:nvPr/>
        </p:nvSpPr>
        <p:spPr>
          <a:xfrm>
            <a:off x="303194" y="373891"/>
            <a:ext cx="17789934" cy="784830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defTabSz="1371600">
              <a:defRPr/>
            </a:pPr>
            <a:r>
              <a:rPr lang="pt-BR" sz="42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Valorização dos petróleos no setor </a:t>
            </a:r>
            <a:r>
              <a:rPr lang="pt-BR" sz="4200" b="1" i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upstream</a:t>
            </a:r>
          </a:p>
        </p:txBody>
      </p:sp>
      <p:sp>
        <p:nvSpPr>
          <p:cNvPr id="2" name="CaixaDeTexto 34">
            <a:extLst>
              <a:ext uri="{FF2B5EF4-FFF2-40B4-BE49-F238E27FC236}">
                <a16:creationId xmlns:a16="http://schemas.microsoft.com/office/drawing/2014/main" id="{4EFCC8EA-4081-D61E-6E47-348CA54AD32F}"/>
              </a:ext>
            </a:extLst>
          </p:cNvPr>
          <p:cNvSpPr txBox="1"/>
          <p:nvPr/>
        </p:nvSpPr>
        <p:spPr>
          <a:xfrm>
            <a:off x="468008" y="8269448"/>
            <a:ext cx="6114716" cy="346249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333F50"/>
                </a:solidFill>
                <a:latin typeface="Tahoma"/>
                <a:ea typeface="Tahoma"/>
                <a:cs typeface="Tahoma"/>
              </a:defRPr>
            </a:lvl1pPr>
          </a:lstStyle>
          <a:p>
            <a:r>
              <a:rPr lang="pt-BR" altLang="pt-BR" sz="1350" b="0">
                <a:latin typeface="+mn-lt"/>
              </a:rPr>
              <a:t>Fonte: </a:t>
            </a:r>
            <a:r>
              <a:rPr lang="pt-BR" altLang="pt-BR" sz="1350" b="0">
                <a:latin typeface="+mn-lt"/>
                <a:hlinkClick r:id="rId2"/>
              </a:rPr>
              <a:t>California Air </a:t>
            </a:r>
            <a:r>
              <a:rPr lang="pt-BR" altLang="pt-BR" sz="1350" b="0" err="1">
                <a:latin typeface="+mn-lt"/>
                <a:hlinkClick r:id="rId2"/>
              </a:rPr>
              <a:t>Resource</a:t>
            </a:r>
            <a:r>
              <a:rPr lang="pt-BR" altLang="pt-BR" sz="1350" b="0">
                <a:latin typeface="+mn-lt"/>
                <a:hlinkClick r:id="rId2"/>
              </a:rPr>
              <a:t> Board</a:t>
            </a:r>
            <a:r>
              <a:rPr lang="pt-BR" altLang="pt-BR" sz="1350" b="0">
                <a:latin typeface="+mn-lt"/>
              </a:rPr>
              <a:t> (2023).</a:t>
            </a:r>
            <a:r>
              <a:rPr lang="en-US" altLang="pt-BR" sz="1350" b="0">
                <a:latin typeface="+mn-lt"/>
              </a:rPr>
              <a:t> </a:t>
            </a:r>
            <a:endParaRPr lang="pt-BR" altLang="pt-BR" sz="1350" b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AE328F8-DBE7-2FB2-5C97-85E2B08E941F}"/>
              </a:ext>
            </a:extLst>
          </p:cNvPr>
          <p:cNvSpPr txBox="1"/>
          <p:nvPr/>
        </p:nvSpPr>
        <p:spPr>
          <a:xfrm>
            <a:off x="468008" y="1342136"/>
            <a:ext cx="10933863" cy="459700"/>
          </a:xfrm>
          <a:prstGeom prst="roundRect">
            <a:avLst/>
          </a:prstGeom>
          <a:solidFill>
            <a:srgbClr val="333F50">
              <a:alpha val="50196"/>
            </a:srgbClr>
          </a:solidFill>
        </p:spPr>
        <p:txBody>
          <a:bodyPr wrap="square" lIns="137160" tIns="68580" rIns="137160" bIns="68580" rtlCol="0" anchor="t">
            <a:spAutoFit/>
          </a:bodyPr>
          <a:lstStyle/>
          <a:p>
            <a:pPr algn="ctr" defTabSz="1371600">
              <a:defRPr/>
            </a:pPr>
            <a:r>
              <a:rPr lang="pt-BR" b="1" dirty="0">
                <a:solidFill>
                  <a:prstClr val="white"/>
                </a:solidFill>
                <a:latin typeface="+mj-lt"/>
                <a:ea typeface="Tahoma"/>
                <a:cs typeface="Tahoma"/>
              </a:rPr>
              <a:t>Petróleos processados em refinarias da Califórnia no ano de 2022 – em kg CO</a:t>
            </a:r>
            <a:r>
              <a:rPr lang="pt-BR" b="1" baseline="-25000" dirty="0">
                <a:solidFill>
                  <a:prstClr val="white"/>
                </a:solidFill>
                <a:latin typeface="+mj-lt"/>
                <a:ea typeface="Tahoma"/>
                <a:cs typeface="Tahoma"/>
              </a:rPr>
              <a:t>2</a:t>
            </a:r>
            <a:r>
              <a:rPr lang="pt-BR" b="1" dirty="0">
                <a:solidFill>
                  <a:prstClr val="white"/>
                </a:solidFill>
                <a:latin typeface="+mj-lt"/>
                <a:ea typeface="Tahoma"/>
                <a:cs typeface="Tahoma"/>
              </a:rPr>
              <a:t> </a:t>
            </a:r>
            <a:r>
              <a:rPr lang="pt-BR" b="1" dirty="0" err="1">
                <a:solidFill>
                  <a:prstClr val="white"/>
                </a:solidFill>
                <a:latin typeface="+mj-lt"/>
                <a:ea typeface="Tahoma"/>
                <a:cs typeface="Tahoma"/>
              </a:rPr>
              <a:t>eq</a:t>
            </a:r>
            <a:r>
              <a:rPr lang="pt-BR" b="1" dirty="0">
                <a:solidFill>
                  <a:prstClr val="white"/>
                </a:solidFill>
                <a:latin typeface="+mj-lt"/>
                <a:ea typeface="Tahoma"/>
                <a:cs typeface="Tahoma"/>
              </a:rPr>
              <a:t>/</a:t>
            </a:r>
            <a:r>
              <a:rPr lang="pt-BR" b="1" dirty="0" err="1">
                <a:solidFill>
                  <a:prstClr val="white"/>
                </a:solidFill>
                <a:latin typeface="+mj-lt"/>
                <a:ea typeface="Tahoma"/>
                <a:cs typeface="Tahoma"/>
              </a:rPr>
              <a:t>boe</a:t>
            </a:r>
            <a:endParaRPr lang="pt-BR" b="1" dirty="0">
              <a:solidFill>
                <a:prstClr val="white"/>
              </a:solidFill>
              <a:latin typeface="+mj-lt"/>
              <a:ea typeface="Tahoma"/>
              <a:cs typeface="Tahoma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FFC10C-63E4-872C-8404-A633D3746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3" y="2195393"/>
            <a:ext cx="13506858" cy="5633192"/>
          </a:xfrm>
          <a:prstGeom prst="rect">
            <a:avLst/>
          </a:prstGeom>
        </p:spPr>
      </p:pic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EAAC6CE5-48EC-EF25-05DC-0449FE5E2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3813492"/>
              </p:ext>
            </p:extLst>
          </p:nvPr>
        </p:nvGraphicFramePr>
        <p:xfrm>
          <a:off x="13514813" y="2923082"/>
          <a:ext cx="4773187" cy="3936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3564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74E2E8C-3DF8-1FE8-7751-1EEE410EE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55" y="3028988"/>
            <a:ext cx="8736021" cy="472492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E404356-4346-D26D-B82F-EE0C638F1F1A}"/>
              </a:ext>
            </a:extLst>
          </p:cNvPr>
          <p:cNvSpPr/>
          <p:nvPr/>
        </p:nvSpPr>
        <p:spPr>
          <a:xfrm>
            <a:off x="588007" y="619211"/>
            <a:ext cx="16835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2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Importância do petróleo no Brasil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542A517-B24C-31CF-7A31-F5F5B9695259}"/>
              </a:ext>
            </a:extLst>
          </p:cNvPr>
          <p:cNvSpPr txBox="1"/>
          <p:nvPr/>
        </p:nvSpPr>
        <p:spPr>
          <a:xfrm>
            <a:off x="656920" y="2112841"/>
            <a:ext cx="8771893" cy="459700"/>
          </a:xfrm>
          <a:prstGeom prst="roundRect">
            <a:avLst/>
          </a:prstGeom>
          <a:solidFill>
            <a:srgbClr val="333F50">
              <a:alpha val="50196"/>
            </a:srgbClr>
          </a:solidFill>
        </p:spPr>
        <p:txBody>
          <a:bodyPr wrap="square" lIns="137160" tIns="68580" rIns="137160" bIns="68580" rtlCol="0" anchor="t">
            <a:spAutoFit/>
          </a:bodyPr>
          <a:lstStyle/>
          <a:p>
            <a:pPr defTabSz="1371600">
              <a:defRPr/>
            </a:pPr>
            <a:r>
              <a:rPr lang="pt-BR" b="1" dirty="0">
                <a:solidFill>
                  <a:prstClr val="white"/>
                </a:solidFill>
                <a:latin typeface="Aptos" panose="020B0004020202020204" pitchFamily="34" charset="0"/>
                <a:ea typeface="Tahoma"/>
                <a:cs typeface="Tahoma"/>
              </a:rPr>
              <a:t>Volume de exportações de </a:t>
            </a:r>
            <a:r>
              <a:rPr lang="pt-BR" b="1" dirty="0">
                <a:solidFill>
                  <a:prstClr val="white"/>
                </a:solidFill>
                <a:latin typeface="+mj-lt"/>
                <a:ea typeface="Tahoma"/>
                <a:cs typeface="Tahoma"/>
              </a:rPr>
              <a:t>petróleo</a:t>
            </a:r>
            <a:r>
              <a:rPr lang="pt-BR" b="1" dirty="0">
                <a:solidFill>
                  <a:prstClr val="white"/>
                </a:solidFill>
                <a:latin typeface="Aptos" panose="020B0004020202020204" pitchFamily="34" charset="0"/>
                <a:ea typeface="Tahoma"/>
                <a:cs typeface="Tahoma"/>
              </a:rPr>
              <a:t> e receitas auferidas</a:t>
            </a:r>
          </a:p>
        </p:txBody>
      </p:sp>
      <p:sp>
        <p:nvSpPr>
          <p:cNvPr id="12" name="CaixaDeTexto 34">
            <a:extLst>
              <a:ext uri="{FF2B5EF4-FFF2-40B4-BE49-F238E27FC236}">
                <a16:creationId xmlns:a16="http://schemas.microsoft.com/office/drawing/2014/main" id="{76ED2628-FAFA-D7C6-76B0-E5EE15286D9B}"/>
              </a:ext>
            </a:extLst>
          </p:cNvPr>
          <p:cNvSpPr txBox="1"/>
          <p:nvPr/>
        </p:nvSpPr>
        <p:spPr>
          <a:xfrm>
            <a:off x="588007" y="7753917"/>
            <a:ext cx="6114716" cy="346249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333F50"/>
                </a:solidFill>
                <a:latin typeface="Tahoma"/>
                <a:ea typeface="Tahoma"/>
                <a:cs typeface="Tahoma"/>
              </a:defRPr>
            </a:lvl1pPr>
          </a:lstStyle>
          <a:p>
            <a:r>
              <a:rPr lang="pt-BR" altLang="pt-BR" sz="1350" b="0" dirty="0">
                <a:latin typeface="+mn-lt"/>
              </a:rPr>
              <a:t>Fonte: ANP</a:t>
            </a:r>
            <a:endParaRPr lang="pt-BR" altLang="pt-BR" sz="1350" b="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BA99A105-ACDE-4895-173D-AAFF6833F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487" y="1786261"/>
            <a:ext cx="448866" cy="448866"/>
          </a:xfrm>
          <a:prstGeom prst="rect">
            <a:avLst/>
          </a:prstGeom>
        </p:spPr>
      </p:pic>
      <p:sp>
        <p:nvSpPr>
          <p:cNvPr id="5" name="Text 3">
            <a:extLst>
              <a:ext uri="{FF2B5EF4-FFF2-40B4-BE49-F238E27FC236}">
                <a16:creationId xmlns:a16="http://schemas.microsoft.com/office/drawing/2014/main" id="{CBD857E1-591A-83D2-C736-D59B87B1653F}"/>
              </a:ext>
            </a:extLst>
          </p:cNvPr>
          <p:cNvSpPr/>
          <p:nvPr/>
        </p:nvSpPr>
        <p:spPr>
          <a:xfrm>
            <a:off x="10167487" y="2414673"/>
            <a:ext cx="2244328" cy="2805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09"/>
              </a:lnSpc>
              <a:buNone/>
            </a:pPr>
            <a:r>
              <a:rPr lang="en-US" sz="2200" b="1" kern="0" spc="-5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Exportações</a:t>
            </a:r>
            <a:endParaRPr lang="en-US" sz="22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4B38700F-8E8D-24E0-B5F2-8C5E2D5836C6}"/>
              </a:ext>
            </a:extLst>
          </p:cNvPr>
          <p:cNvSpPr/>
          <p:nvPr/>
        </p:nvSpPr>
        <p:spPr>
          <a:xfrm>
            <a:off x="10167487" y="2802817"/>
            <a:ext cx="7887176" cy="5743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62"/>
              </a:lnSpc>
              <a:buNone/>
            </a:pPr>
            <a:r>
              <a:rPr lang="en-US" sz="2000" kern="0" spc="-2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 2023, o Brasil exportou 1,594 milhão b/d de petróleo, um aumento de 18,5% em relação ao ano anterior.</a:t>
            </a:r>
            <a:endParaRPr lang="en-US" sz="2000" dirty="0"/>
          </a:p>
        </p:txBody>
      </p:sp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AED66502-6097-3746-FB53-90CC6FCFB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7487" y="3915813"/>
            <a:ext cx="448866" cy="448866"/>
          </a:xfrm>
          <a:prstGeom prst="rect">
            <a:avLst/>
          </a:prstGeom>
        </p:spPr>
      </p:pic>
      <p:sp>
        <p:nvSpPr>
          <p:cNvPr id="8" name="Text 5">
            <a:extLst>
              <a:ext uri="{FF2B5EF4-FFF2-40B4-BE49-F238E27FC236}">
                <a16:creationId xmlns:a16="http://schemas.microsoft.com/office/drawing/2014/main" id="{4365FA8F-869D-F05A-7F5C-03C5DD76243A}"/>
              </a:ext>
            </a:extLst>
          </p:cNvPr>
          <p:cNvSpPr/>
          <p:nvPr/>
        </p:nvSpPr>
        <p:spPr>
          <a:xfrm>
            <a:off x="10167487" y="4544225"/>
            <a:ext cx="2244328" cy="2805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09"/>
              </a:lnSpc>
              <a:buNone/>
            </a:pPr>
            <a:r>
              <a:rPr lang="en-US" sz="2200" b="1" kern="0" spc="-5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Receitas</a:t>
            </a:r>
            <a:endParaRPr lang="en-US" sz="220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130CC970-48C4-65C8-947C-F14FBCE65474}"/>
              </a:ext>
            </a:extLst>
          </p:cNvPr>
          <p:cNvSpPr/>
          <p:nvPr/>
        </p:nvSpPr>
        <p:spPr>
          <a:xfrm>
            <a:off x="10167487" y="4932369"/>
            <a:ext cx="7730471" cy="599360"/>
          </a:xfrm>
          <a:prstGeom prst="rect">
            <a:avLst/>
          </a:prstGeom>
          <a:noFill/>
          <a:ln/>
        </p:spPr>
        <p:txBody>
          <a:bodyPr wrap="square" rtlCol="0" anchor="t">
            <a:noAutofit/>
          </a:bodyPr>
          <a:lstStyle/>
          <a:p>
            <a:pPr marL="0" indent="0" algn="l">
              <a:lnSpc>
                <a:spcPts val="2262"/>
              </a:lnSpc>
              <a:buNone/>
            </a:pPr>
            <a:r>
              <a:rPr lang="en-US" sz="2000" kern="0" spc="-2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petróleo é a segunda maior fonte de divisas para o Brasil, gerando US$ 53,2 bilhões em 2023.</a:t>
            </a:r>
            <a:endParaRPr lang="en-US" sz="2000" dirty="0"/>
          </a:p>
        </p:txBody>
      </p:sp>
      <p:pic>
        <p:nvPicPr>
          <p:cNvPr id="13" name="Image 3" descr="preencoded.png">
            <a:extLst>
              <a:ext uri="{FF2B5EF4-FFF2-40B4-BE49-F238E27FC236}">
                <a16:creationId xmlns:a16="http://schemas.microsoft.com/office/drawing/2014/main" id="{A4B597C4-88A1-3CE9-BC2C-6BAAA5A41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7486" y="5919873"/>
            <a:ext cx="448866" cy="448866"/>
          </a:xfrm>
          <a:prstGeom prst="rect">
            <a:avLst/>
          </a:prstGeom>
        </p:spPr>
      </p:pic>
      <p:sp>
        <p:nvSpPr>
          <p:cNvPr id="14" name="Text 7">
            <a:extLst>
              <a:ext uri="{FF2B5EF4-FFF2-40B4-BE49-F238E27FC236}">
                <a16:creationId xmlns:a16="http://schemas.microsoft.com/office/drawing/2014/main" id="{1165A3D6-8ACF-8121-D043-DA61B5AA8193}"/>
              </a:ext>
            </a:extLst>
          </p:cNvPr>
          <p:cNvSpPr/>
          <p:nvPr/>
        </p:nvSpPr>
        <p:spPr>
          <a:xfrm>
            <a:off x="10167486" y="6548285"/>
            <a:ext cx="2376249" cy="2805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09"/>
              </a:lnSpc>
              <a:buNone/>
            </a:pPr>
            <a:r>
              <a:rPr lang="en-US" sz="2200" b="1" kern="0" spc="-5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Posicionamento Global</a:t>
            </a:r>
            <a:endParaRPr lang="en-US" sz="2200" dirty="0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D451CCC4-3EAE-CE8F-78C9-85B0B5EEC874}"/>
              </a:ext>
            </a:extLst>
          </p:cNvPr>
          <p:cNvSpPr/>
          <p:nvPr/>
        </p:nvSpPr>
        <p:spPr>
          <a:xfrm>
            <a:off x="10167486" y="6846655"/>
            <a:ext cx="7730471" cy="12535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262"/>
              </a:lnSpc>
            </a:pPr>
            <a:r>
              <a:rPr lang="en-US" sz="2000" kern="0" spc="-28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O Brasil é o 8º maior produtor, 13º maior reserva provada e 10º </a:t>
            </a:r>
            <a:r>
              <a:rPr lang="en-US" sz="2000" kern="0" spc="-28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maior</a:t>
            </a:r>
            <a:r>
              <a:rPr lang="en-US" sz="2000" kern="0" spc="-28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 </a:t>
            </a:r>
            <a:r>
              <a:rPr lang="en-US" sz="2000" kern="0" spc="-28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exportador</a:t>
            </a:r>
            <a:r>
              <a:rPr lang="en-US" sz="2000" kern="0" spc="-28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 de Petróleo, </a:t>
            </a:r>
            <a:r>
              <a:rPr lang="en-US" sz="2000" kern="0" spc="-28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representando</a:t>
            </a:r>
            <a:r>
              <a:rPr lang="en-US" sz="2000" kern="0" spc="-28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 3% do total </a:t>
            </a:r>
            <a:r>
              <a:rPr lang="en-US" sz="2000" kern="0" spc="-28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comercializado</a:t>
            </a:r>
            <a:r>
              <a:rPr lang="en-US" sz="2000" kern="0" spc="-28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 no mercado </a:t>
            </a:r>
            <a:r>
              <a:rPr lang="en-US" sz="2000" kern="0" spc="-28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internacional</a:t>
            </a:r>
            <a:r>
              <a:rPr lang="en-US" sz="2000" kern="0" spc="-28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4004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8ae984-3cb2-46f8-8357-67866eb5c758" xsi:nil="true"/>
    <lcf76f155ced4ddcb4097134ff3c332f xmlns="f12ad055-c616-4bb4-842b-10fbacd6805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FC55A33F03EF48B9E38F4CE23BC81C" ma:contentTypeVersion="11" ma:contentTypeDescription="Crie um novo documento." ma:contentTypeScope="" ma:versionID="95ffd3f76520877def13642315868460">
  <xsd:schema xmlns:xsd="http://www.w3.org/2001/XMLSchema" xmlns:xs="http://www.w3.org/2001/XMLSchema" xmlns:p="http://schemas.microsoft.com/office/2006/metadata/properties" xmlns:ns2="f12ad055-c616-4bb4-842b-10fbacd68058" xmlns:ns3="db8ae984-3cb2-46f8-8357-67866eb5c758" targetNamespace="http://schemas.microsoft.com/office/2006/metadata/properties" ma:root="true" ma:fieldsID="99bfabe73104f06518ccc0e64d8b864b" ns2:_="" ns3:_="">
    <xsd:import namespace="f12ad055-c616-4bb4-842b-10fbacd68058"/>
    <xsd:import namespace="db8ae984-3cb2-46f8-8357-67866eb5c7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ad055-c616-4bb4-842b-10fbacd680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1d22e62-56b2-4c69-bf43-e04fa9f95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8ae984-3cb2-46f8-8357-67866eb5c75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eaa3a45-07d1-4d9a-bf92-676df0b0742e}" ma:internalName="TaxCatchAll" ma:showField="CatchAllData" ma:web="db8ae984-3cb2-46f8-8357-67866eb5c7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B3738A-8573-47DF-AFEF-35CE5D0A892D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db8ae984-3cb2-46f8-8357-67866eb5c758"/>
    <ds:schemaRef ds:uri="f12ad055-c616-4bb4-842b-10fbacd6805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41065D2-DE6E-4064-AC32-F40308388F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624859-E417-46C8-B886-3E7536E367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2ad055-c616-4bb4-842b-10fbacd68058"/>
    <ds:schemaRef ds:uri="db8ae984-3cb2-46f8-8357-67866eb5c7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953</Words>
  <Application>Microsoft Office PowerPoint</Application>
  <PresentationFormat>Personalizar</PresentationFormat>
  <Paragraphs>106</Paragraphs>
  <Slides>13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Aptos</vt:lpstr>
      <vt:lpstr>Open Sans</vt:lpstr>
      <vt:lpstr>Tahoma</vt:lpstr>
      <vt:lpstr>Arial</vt:lpstr>
      <vt:lpstr>Open Sans Condensed</vt:lpstr>
      <vt:lpstr>Open Sans Bold</vt:lpstr>
      <vt:lpstr>Inter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slide apresentação padrão. modelo 02</dc:title>
  <dc:creator>Patrícia Feitosa Bonfim Stelling</dc:creator>
  <cp:lastModifiedBy>DPG</cp:lastModifiedBy>
  <cp:revision>45</cp:revision>
  <cp:lastPrinted>2024-07-17T16:27:16Z</cp:lastPrinted>
  <dcterms:created xsi:type="dcterms:W3CDTF">2006-08-16T00:00:00Z</dcterms:created>
  <dcterms:modified xsi:type="dcterms:W3CDTF">2024-08-13T14:34:12Z</dcterms:modified>
  <dc:identifier>DAF6DW6OzbA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0x01010037FC55A33F03EF48B9E38F4CE23BC81C</vt:lpwstr>
  </property>
</Properties>
</file>