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956" r:id="rId5"/>
    <p:sldId id="3928" r:id="rId6"/>
    <p:sldId id="3935" r:id="rId7"/>
    <p:sldId id="3955" r:id="rId8"/>
    <p:sldId id="3930" r:id="rId9"/>
    <p:sldId id="3952" r:id="rId10"/>
    <p:sldId id="3944" r:id="rId11"/>
    <p:sldId id="3946" r:id="rId12"/>
    <p:sldId id="3941" r:id="rId13"/>
    <p:sldId id="3949" r:id="rId14"/>
    <p:sldId id="3957" r:id="rId15"/>
    <p:sldId id="3958" r:id="rId16"/>
    <p:sldId id="3931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88D"/>
    <a:srgbClr val="EC8112"/>
    <a:srgbClr val="5CC4EA"/>
    <a:srgbClr val="F2F2F2"/>
    <a:srgbClr val="EAD8C6"/>
    <a:srgbClr val="5BCEE4"/>
    <a:srgbClr val="F9D677"/>
    <a:srgbClr val="CAEEFB"/>
    <a:srgbClr val="265D93"/>
    <a:srgbClr val="A0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46E752-B4B3-47FE-834A-91721B6565E8}" v="26" dt="2024-12-04T20:54:30.617"/>
    <p1510:client id="{A9BC7FB8-4865-4E5D-84D3-7077C58A49DA}" v="592" dt="2024-12-04T00:18:27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103" d="100"/>
          <a:sy n="103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FFC69-5D8C-4574-8F07-5C6D1DCA50A0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F9519-4AB8-4EC0-A653-E6B9CE9C1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56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F9519-4AB8-4EC0-A653-E6B9CE9C1053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215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A7EDB-3E1D-A76C-FF4F-A92533148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EA4443-6681-E2BE-B35F-7889E5F5B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2ADB34-170D-035E-D265-0721EB49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F4C-4651-4D11-96F5-92214E01CC2C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E9B713-E7FF-17B0-329E-CDC54F734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D61116-7C3F-533C-DFD0-4A373D00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13EB-E741-43CE-A161-C9CD4C6D0B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06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8361A-4801-A8FA-8C94-B0A1FC22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009ED87-C291-1C14-C756-57EF28E7F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D2A220-767A-B359-9F86-09639A3C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F4C-4651-4D11-96F5-92214E01CC2C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127043-EED6-0123-548A-6BE6E2747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D225F8-A8D3-87BD-16B2-2B2B02BE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13EB-E741-43CE-A161-C9CD4C6D0B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51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76D106-28AE-4BED-6ED3-1BA5952591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2213A8-2050-D2F3-2BD0-8C79F2350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342C43-75C9-9DED-74DF-4863599F7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F4C-4651-4D11-96F5-92214E01CC2C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94B6D2-CC26-5A29-8550-4F15542D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BCCFC1-9139-FF0A-E15F-C88865CF0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13EB-E741-43CE-A161-C9CD4C6D0B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59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DF567-C0E9-0854-BFC7-177F24184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87B6DC-A09D-FCD5-7B23-58FED9A83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C366F6-89FB-61B4-2544-0856F60A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F4C-4651-4D11-96F5-92214E01CC2C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3D8419-C6CC-5A4E-EAEC-96CBADD13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7A2F40-4481-CDCF-552F-74748675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13EB-E741-43CE-A161-C9CD4C6D0B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46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D1B46-A4C0-CB2C-2624-A38351DE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ECD942-D651-F7C0-0DD5-AD3316431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162347-970B-FBD8-BF1A-C7886C5A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F4C-4651-4D11-96F5-92214E01CC2C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B19E9D-7743-458D-C9F4-7DED2AFB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D6BDA6-634B-E8A4-0064-6C4AB325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13EB-E741-43CE-A161-C9CD4C6D0B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02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BD457-AA65-4F48-CA59-86843164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C469C9-3B03-D4A7-0FBD-5C8A91FC3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33F7C4-A0DC-1840-236A-E1A3E116E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31EAFC-E328-FCD5-C1EE-FDFA234C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F4C-4651-4D11-96F5-92214E01CC2C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175E74-7886-6C3C-3A32-CCF327FB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37026A-87B2-1CF1-1972-59340A5E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13EB-E741-43CE-A161-C9CD4C6D0B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1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18F10-08F9-E855-08CC-A7C54C74F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3F60C3-A771-A52C-827D-6930B83F1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3821E3-AE46-EF47-14D5-CDA2B877A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0C9FE93-E4B1-B7A1-B2C8-E990EDB63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011FA74-D54B-1459-6A28-82CEAFC31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EB4636C-E7F9-6B6B-528C-2EB31420A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F4C-4651-4D11-96F5-92214E01CC2C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D029160-41FF-ED14-C9E0-DE604D6E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972ED48-0B42-2C30-C2ED-66B045A3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13EB-E741-43CE-A161-C9CD4C6D0B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19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579C4-E4EE-D260-F767-D29777F58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25482D6-317D-9489-57ED-CA9FD964D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F4C-4651-4D11-96F5-92214E01CC2C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A3AAC71-2D1F-3B7A-D967-FA45BF5BB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82AAF7A-8362-3B11-17FE-99107790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13EB-E741-43CE-A161-C9CD4C6D0B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AD5079C-9D6F-9DC8-6D5F-EFA100B4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F4C-4651-4D11-96F5-92214E01CC2C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1277DB8-8347-BBCE-9F64-1DDD8DC4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109E42A-16DD-9FEF-7011-94DA2F8F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13EB-E741-43CE-A161-C9CD4C6D0B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42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12919-9BDC-BCF3-D000-D97E3A97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C9CB32-670F-1321-E863-3FBF8E4E9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9A6D6A-B513-BB17-DC21-8DAE5DBB7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CB1140-784E-13A8-A8E3-7D015DAE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F4C-4651-4D11-96F5-92214E01CC2C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78E024-6CA2-70BF-A56F-E690593A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E795C14-1051-9DBA-C578-BFA6449E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13EB-E741-43CE-A161-C9CD4C6D0B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65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B1E96-2499-79C4-CD57-B42D8B19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5F777BD-5500-CAED-C609-4F7443563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41F5BF-5C63-3252-CC4E-A8DCFD5B9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A2B44B-4267-2F49-DAE6-4CDBB3A70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F4C-4651-4D11-96F5-92214E01CC2C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30A389-28C4-1487-6E9D-88B84FCF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79BE4D-1F9D-ACFC-E4B0-B8537004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13EB-E741-43CE-A161-C9CD4C6D0B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37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D782105-61BE-8621-46B5-08D1C8D21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72A919-24B1-7C28-957D-3F878932C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8AEAE5-2E5D-F7F6-757B-42C608BA1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469F4C-4651-4D11-96F5-92214E01CC2C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22EAB0-494B-C850-DF83-85B08A000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7174E5-4E15-0341-9C1A-CBE8A99D5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8613EB-E741-43CE-A161-C9CD4C6D0B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53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firjan.com.br/lumis/portal/file/fileDownload.jsp?fileId=2C908A8A812A1E1E0181AB5C86651ED1" TargetMode="External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10" Type="http://schemas.openxmlformats.org/officeDocument/2006/relationships/image" Target="../media/image2.png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379246F-FC59-82A7-4798-E42F6BE054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97" t="37952" r="10630" b="2979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4AEC070-B811-FC4D-9ED5-67D8F33EE7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B892233-4B5D-62FB-231D-5B0ACE35BAF2}"/>
              </a:ext>
            </a:extLst>
          </p:cNvPr>
          <p:cNvSpPr txBox="1">
            <a:spLocks/>
          </p:cNvSpPr>
          <p:nvPr/>
        </p:nvSpPr>
        <p:spPr>
          <a:xfrm>
            <a:off x="2056381" y="572701"/>
            <a:ext cx="4736305" cy="3046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 eaLnBrk="1" hangingPunct="1">
              <a:spcBef>
                <a:spcPts val="1800"/>
              </a:spcBef>
              <a:defRPr/>
            </a:pPr>
            <a:r>
              <a:rPr lang="pt-BR" sz="1800" b="1" dirty="0">
                <a:highlight>
                  <a:srgbClr val="0000FF"/>
                </a:highlight>
              </a:rPr>
              <a:t>EVENTO DE LANÇAMENTO </a:t>
            </a:r>
            <a:br>
              <a:rPr lang="pt-BR" sz="5400" b="1" dirty="0"/>
            </a:br>
            <a:r>
              <a:rPr lang="pt-BR" sz="6000" b="1" dirty="0"/>
              <a:t>Petroquímica</a:t>
            </a:r>
            <a:r>
              <a:rPr lang="pt-BR" sz="5400" b="1" dirty="0"/>
              <a:t> e Fertilizantes </a:t>
            </a:r>
            <a:r>
              <a:rPr lang="pt-BR" sz="4400" b="1" dirty="0"/>
              <a:t>no Rio de Janeiro 2024</a:t>
            </a:r>
            <a:endParaRPr lang="pt-BR" sz="5400" b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61552AE-A270-9121-E9DD-7C5453BC3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5668" y="698500"/>
            <a:ext cx="1706332" cy="718456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D64C321-8DA4-2205-2FF4-D9FB95B20917}"/>
              </a:ext>
            </a:extLst>
          </p:cNvPr>
          <p:cNvSpPr txBox="1">
            <a:spLocks/>
          </p:cNvSpPr>
          <p:nvPr/>
        </p:nvSpPr>
        <p:spPr>
          <a:xfrm>
            <a:off x="2127380" y="3785054"/>
            <a:ext cx="3325051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 eaLnBrk="1" hangingPunct="1">
              <a:defRPr/>
            </a:pPr>
            <a:r>
              <a:rPr lang="pt-BR" sz="1400" i="1" dirty="0">
                <a:solidFill>
                  <a:schemeClr val="bg1"/>
                </a:solidFill>
              </a:rPr>
              <a:t>Rio de Janeiro, 05</a:t>
            </a:r>
            <a:r>
              <a:rPr lang="pt-BR" sz="1400" i="1" dirty="0"/>
              <a:t> de dezembro de 2024</a:t>
            </a:r>
          </a:p>
        </p:txBody>
      </p:sp>
    </p:spTree>
    <p:extLst>
      <p:ext uri="{BB962C8B-B14F-4D97-AF65-F5344CB8AC3E}">
        <p14:creationId xmlns:p14="http://schemas.microsoft.com/office/powerpoint/2010/main" val="2604697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E94C81C-CCFF-8C80-87FB-0CCE9DAC5336}"/>
              </a:ext>
            </a:extLst>
          </p:cNvPr>
          <p:cNvSpPr/>
          <p:nvPr/>
        </p:nvSpPr>
        <p:spPr>
          <a:xfrm>
            <a:off x="412760" y="622240"/>
            <a:ext cx="5418545" cy="1038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BA258E-CA4C-C4E3-DAFB-E288D1BFDC5E}"/>
              </a:ext>
            </a:extLst>
          </p:cNvPr>
          <p:cNvSpPr txBox="1"/>
          <p:nvPr/>
        </p:nvSpPr>
        <p:spPr>
          <a:xfrm>
            <a:off x="305104" y="150834"/>
            <a:ext cx="7323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F388D"/>
                </a:solidFill>
                <a:latin typeface="Trebuchet MS" panose="020B0603020202020204" pitchFamily="34" charset="0"/>
              </a:rPr>
              <a:t>Destaques dos Dados Dinâmicos: </a:t>
            </a:r>
          </a:p>
          <a:p>
            <a:r>
              <a:rPr lang="pt-BR" sz="2400" i="1" dirty="0">
                <a:solidFill>
                  <a:srgbClr val="1F388D"/>
                </a:solidFill>
                <a:latin typeface="Trebuchet MS" panose="020B0603020202020204" pitchFamily="34" charset="0"/>
              </a:rPr>
              <a:t>Fertilizantes – Cadeia de Valor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C5DED31-8C1C-EC53-C81D-4C6195A8BFAC}"/>
              </a:ext>
            </a:extLst>
          </p:cNvPr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743" y="1324907"/>
            <a:ext cx="1155699" cy="79366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39C3E7-44DA-1D81-F969-9F67E15A6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01" y="1810792"/>
            <a:ext cx="7469618" cy="30895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58D66FD-34BD-3E0D-7E54-08AFA873F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49255"/>
            <a:ext cx="12192000" cy="109118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D7E2985-81FA-F5F9-B017-8BA22CCD37E5}"/>
              </a:ext>
            </a:extLst>
          </p:cNvPr>
          <p:cNvSpPr txBox="1"/>
          <p:nvPr/>
        </p:nvSpPr>
        <p:spPr>
          <a:xfrm>
            <a:off x="8519602" y="2401316"/>
            <a:ext cx="345102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600" dirty="0">
                <a:solidFill>
                  <a:schemeClr val="bg1"/>
                </a:solidFill>
                <a:highlight>
                  <a:srgbClr val="1F388D"/>
                </a:highlight>
                <a:latin typeface="Trebuchet MS" panose="020B0603020202020204" pitchFamily="34" charset="0"/>
              </a:rPr>
              <a:t>O e</a:t>
            </a:r>
            <a:r>
              <a:rPr lang="pt-BR" sz="1600" b="0" i="0" u="none" strike="noStrike" baseline="0" dirty="0">
                <a:solidFill>
                  <a:schemeClr val="bg1"/>
                </a:solidFill>
                <a:highlight>
                  <a:srgbClr val="1F388D"/>
                </a:highlight>
                <a:latin typeface="Trebuchet MS" panose="020B0603020202020204" pitchFamily="34" charset="0"/>
              </a:rPr>
              <a:t>stado do Rio abriga ao menos 100 empresas que fazem parte</a:t>
            </a:r>
          </a:p>
          <a:p>
            <a:pPr algn="l"/>
            <a:r>
              <a:rPr lang="pt-BR" sz="1600" b="0" i="0" u="none" strike="noStrike" baseline="0" dirty="0">
                <a:solidFill>
                  <a:schemeClr val="bg1"/>
                </a:solidFill>
                <a:highlight>
                  <a:srgbClr val="1F388D"/>
                </a:highlight>
                <a:latin typeface="Trebuchet MS" panose="020B0603020202020204" pitchFamily="34" charset="0"/>
              </a:rPr>
              <a:t>da cadeia de valor de fertilizantes,</a:t>
            </a:r>
            <a:endParaRPr lang="pt-BR" sz="1600" dirty="0">
              <a:solidFill>
                <a:schemeClr val="bg1"/>
              </a:solidFill>
              <a:highlight>
                <a:srgbClr val="1F388D"/>
              </a:highlight>
              <a:latin typeface="Trebuchet MS" panose="020B0603020202020204" pitchFamily="34" charset="0"/>
            </a:endParaRPr>
          </a:p>
          <a:p>
            <a:pPr algn="l"/>
            <a:r>
              <a:rPr lang="pt-BR" sz="1600" dirty="0">
                <a:solidFill>
                  <a:srgbClr val="3B2D26"/>
                </a:solidFill>
                <a:latin typeface="Trebuchet MS" panose="020B0603020202020204" pitchFamily="34" charset="0"/>
              </a:rPr>
              <a:t>e</a:t>
            </a:r>
            <a:r>
              <a:rPr lang="pt-BR" sz="1600" b="0" i="0" u="none" strike="noStrike" baseline="0" dirty="0">
                <a:solidFill>
                  <a:srgbClr val="3B2D26"/>
                </a:solidFill>
                <a:latin typeface="Trebuchet MS" panose="020B0603020202020204" pitchFamily="34" charset="0"/>
              </a:rPr>
              <a:t>ntre pequenos produtores, comerciantes, importadores, exportadores e prestadores de serviços.</a:t>
            </a:r>
            <a:endParaRPr lang="pt-BR" sz="1600" dirty="0">
              <a:latin typeface="Trebuchet MS" panose="020B0603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0FDBE91-5E0F-ED17-4691-669E376DC577}"/>
              </a:ext>
            </a:extLst>
          </p:cNvPr>
          <p:cNvSpPr txBox="1"/>
          <p:nvPr/>
        </p:nvSpPr>
        <p:spPr>
          <a:xfrm>
            <a:off x="597801" y="1810792"/>
            <a:ext cx="460228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Trebuchet MS" panose="020B0603020202020204" pitchFamily="34" charset="0"/>
              </a:rPr>
              <a:t>Estabelecimentos e Empresas por Atividade no Brasil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644D61D5-4DBE-F0E8-E833-93FB941DA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7627" y="6050057"/>
            <a:ext cx="1403945" cy="591135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0679FB9-C998-17C9-87AC-6FAAF7D16CF5}"/>
              </a:ext>
            </a:extLst>
          </p:cNvPr>
          <p:cNvSpPr txBox="1">
            <a:spLocks/>
          </p:cNvSpPr>
          <p:nvPr/>
        </p:nvSpPr>
        <p:spPr>
          <a:xfrm>
            <a:off x="208422" y="5920998"/>
            <a:ext cx="4972114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 eaLnBrk="1" hangingPunct="1">
              <a:defRPr/>
            </a:pPr>
            <a:r>
              <a:rPr lang="pt-BR" sz="900" b="1" dirty="0">
                <a:solidFill>
                  <a:schemeClr val="bg1"/>
                </a:solidFill>
              </a:rPr>
              <a:t>Gerência Geral de Petróleo, Gás, Energias e Naval</a:t>
            </a:r>
          </a:p>
        </p:txBody>
      </p:sp>
    </p:spTree>
    <p:extLst>
      <p:ext uri="{BB962C8B-B14F-4D97-AF65-F5344CB8AC3E}">
        <p14:creationId xmlns:p14="http://schemas.microsoft.com/office/powerpoint/2010/main" val="655402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D53D2C0-E976-910E-586D-82E91FC7AAA8}"/>
              </a:ext>
            </a:extLst>
          </p:cNvPr>
          <p:cNvSpPr/>
          <p:nvPr/>
        </p:nvSpPr>
        <p:spPr>
          <a:xfrm>
            <a:off x="6564810" y="1660685"/>
            <a:ext cx="5239512" cy="42428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9C15BC61-C5F7-567B-9121-2F05FB623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9255"/>
            <a:ext cx="12192000" cy="1091184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7AB00599-541C-4280-A344-50B027060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627" y="6050057"/>
            <a:ext cx="1403945" cy="591135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455A352-CB1A-2034-D181-37055CC5C8A8}"/>
              </a:ext>
            </a:extLst>
          </p:cNvPr>
          <p:cNvSpPr txBox="1">
            <a:spLocks/>
          </p:cNvSpPr>
          <p:nvPr/>
        </p:nvSpPr>
        <p:spPr>
          <a:xfrm>
            <a:off x="208422" y="5920998"/>
            <a:ext cx="4972114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 eaLnBrk="1" hangingPunct="1">
              <a:defRPr/>
            </a:pPr>
            <a:r>
              <a:rPr lang="pt-BR" sz="900" b="1" dirty="0">
                <a:solidFill>
                  <a:schemeClr val="bg1"/>
                </a:solidFill>
              </a:rPr>
              <a:t>Gerência Geral de Petróleo, Gás, Energias e Naval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D7DA79F-A07D-0056-E6A3-468D090123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873" t="1387" r="16824" b="27211"/>
          <a:stretch/>
        </p:blipFill>
        <p:spPr>
          <a:xfrm>
            <a:off x="387678" y="952500"/>
            <a:ext cx="5930900" cy="489675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6E2D3E5-A53F-EAC3-1F8B-F8157B0D6EEC}"/>
              </a:ext>
            </a:extLst>
          </p:cNvPr>
          <p:cNvSpPr txBox="1"/>
          <p:nvPr/>
        </p:nvSpPr>
        <p:spPr>
          <a:xfrm>
            <a:off x="287390" y="42358"/>
            <a:ext cx="7016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F388D"/>
                </a:solidFill>
                <a:latin typeface="Trebuchet MS" panose="020B0603020202020204" pitchFamily="34" charset="0"/>
              </a:rPr>
              <a:t>Considerações Finais:</a:t>
            </a:r>
          </a:p>
          <a:p>
            <a:r>
              <a:rPr lang="pt-BR" sz="2400" i="1" dirty="0">
                <a:solidFill>
                  <a:srgbClr val="1F388D"/>
                </a:solidFill>
                <a:latin typeface="Trebuchet MS" panose="020B0603020202020204" pitchFamily="34" charset="0"/>
              </a:rPr>
              <a:t>Destaques Estado do Rio de Janeiro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93CF322-C2E9-7EAC-DF66-56F598328417}"/>
              </a:ext>
            </a:extLst>
          </p:cNvPr>
          <p:cNvSpPr/>
          <p:nvPr/>
        </p:nvSpPr>
        <p:spPr>
          <a:xfrm>
            <a:off x="6706256" y="106321"/>
            <a:ext cx="5109602" cy="5617109"/>
          </a:xfrm>
          <a:prstGeom prst="rect">
            <a:avLst/>
          </a:prstGeom>
          <a:solidFill>
            <a:srgbClr val="F2F2F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AA9B7532-C103-079B-1D1C-66C42EC8CE62}"/>
              </a:ext>
            </a:extLst>
          </p:cNvPr>
          <p:cNvSpPr txBox="1"/>
          <p:nvPr/>
        </p:nvSpPr>
        <p:spPr>
          <a:xfrm>
            <a:off x="7408334" y="123165"/>
            <a:ext cx="389119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pt-BR" sz="1600" b="1" dirty="0">
                <a:solidFill>
                  <a:srgbClr val="3B2D26"/>
                </a:solidFill>
                <a:latin typeface="Trebuchet MS" panose="020B0603020202020204" pitchFamily="34" charset="0"/>
              </a:rPr>
              <a:t>H</a:t>
            </a:r>
            <a:r>
              <a:rPr lang="pt-BR" sz="1600" b="1" i="0" u="none" strike="noStrike" baseline="0" dirty="0">
                <a:solidFill>
                  <a:srgbClr val="3B2D26"/>
                </a:solidFill>
                <a:latin typeface="Trebuchet MS" panose="020B0603020202020204" pitchFamily="34" charset="0"/>
              </a:rPr>
              <a:t>ub de produção energético-industrial</a:t>
            </a:r>
            <a:endParaRPr lang="pt-BR" sz="1600" b="1" dirty="0">
              <a:latin typeface="Trebuchet MS" panose="020B0603020202020204" pitchFamily="34" charset="0"/>
            </a:endParaRPr>
          </a:p>
        </p:txBody>
      </p:sp>
      <p:sp>
        <p:nvSpPr>
          <p:cNvPr id="138" name="CaixaDeTexto 137">
            <a:extLst>
              <a:ext uri="{FF2B5EF4-FFF2-40B4-BE49-F238E27FC236}">
                <a16:creationId xmlns:a16="http://schemas.microsoft.com/office/drawing/2014/main" id="{C7F0E8FE-228F-55AC-2640-91F1D3744089}"/>
              </a:ext>
            </a:extLst>
          </p:cNvPr>
          <p:cNvSpPr txBox="1"/>
          <p:nvPr/>
        </p:nvSpPr>
        <p:spPr>
          <a:xfrm>
            <a:off x="8030726" y="377675"/>
            <a:ext cx="227395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Projetos em diferentes estágios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66DDE350-B87D-4656-5345-289075B39F1D}"/>
              </a:ext>
            </a:extLst>
          </p:cNvPr>
          <p:cNvSpPr txBox="1"/>
          <p:nvPr/>
        </p:nvSpPr>
        <p:spPr>
          <a:xfrm>
            <a:off x="9958046" y="1421231"/>
            <a:ext cx="1577829" cy="461665"/>
          </a:xfrm>
          <a:prstGeom prst="rect">
            <a:avLst/>
          </a:prstGeom>
          <a:solidFill>
            <a:srgbClr val="1F388D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Indústria Petroquímica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E177277E-98F8-3018-E52A-22291E46ED87}"/>
              </a:ext>
            </a:extLst>
          </p:cNvPr>
          <p:cNvSpPr txBox="1"/>
          <p:nvPr/>
        </p:nvSpPr>
        <p:spPr>
          <a:xfrm>
            <a:off x="9965770" y="3039362"/>
            <a:ext cx="1593297" cy="461665"/>
          </a:xfrm>
          <a:prstGeom prst="rect">
            <a:avLst/>
          </a:prstGeom>
          <a:solidFill>
            <a:srgbClr val="1F388D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Indústria de Fertilizantes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8B898174-5E95-FD10-BA0C-FABDEC70124B}"/>
              </a:ext>
            </a:extLst>
          </p:cNvPr>
          <p:cNvSpPr txBox="1"/>
          <p:nvPr/>
        </p:nvSpPr>
        <p:spPr>
          <a:xfrm>
            <a:off x="9848023" y="3535111"/>
            <a:ext cx="183364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050"/>
            </a:lvl1pPr>
          </a:lstStyle>
          <a:p>
            <a:pPr algn="ctr"/>
            <a:r>
              <a:rPr lang="pt-BR" sz="1200" b="1" dirty="0">
                <a:latin typeface="Trebuchet MS" panose="020B0603020202020204" pitchFamily="34" charset="0"/>
              </a:rPr>
              <a:t>2 Plantas em Macaé</a:t>
            </a:r>
          </a:p>
          <a:p>
            <a:pPr algn="ctr"/>
            <a:r>
              <a:rPr lang="pt-BR" sz="1100" dirty="0">
                <a:latin typeface="Trebuchet MS" panose="020B0603020202020204" pitchFamily="34" charset="0"/>
              </a:rPr>
              <a:t>1,3 mi </a:t>
            </a:r>
            <a:r>
              <a:rPr lang="pt-BR" sz="1100" dirty="0" err="1">
                <a:latin typeface="Trebuchet MS" panose="020B0603020202020204" pitchFamily="34" charset="0"/>
              </a:rPr>
              <a:t>ton</a:t>
            </a:r>
            <a:r>
              <a:rPr lang="pt-BR" sz="1100" dirty="0">
                <a:latin typeface="Trebuchet MS" panose="020B0603020202020204" pitchFamily="34" charset="0"/>
              </a:rPr>
              <a:t>/ano - Ureia</a:t>
            </a:r>
          </a:p>
          <a:p>
            <a:pPr algn="ctr"/>
            <a:r>
              <a:rPr lang="pt-BR" sz="1100" dirty="0">
                <a:latin typeface="Trebuchet MS" panose="020B0603020202020204" pitchFamily="34" charset="0"/>
              </a:rPr>
              <a:t>900 mil </a:t>
            </a:r>
            <a:r>
              <a:rPr lang="pt-BR" sz="1100" dirty="0" err="1">
                <a:latin typeface="Trebuchet MS" panose="020B0603020202020204" pitchFamily="34" charset="0"/>
              </a:rPr>
              <a:t>ton</a:t>
            </a:r>
            <a:r>
              <a:rPr lang="pt-BR" sz="1100" dirty="0">
                <a:latin typeface="Trebuchet MS" panose="020B0603020202020204" pitchFamily="34" charset="0"/>
              </a:rPr>
              <a:t>/ano – Metanol</a:t>
            </a:r>
          </a:p>
          <a:p>
            <a:endParaRPr lang="pt-BR" sz="1100" dirty="0">
              <a:latin typeface="Trebuchet MS" panose="020B0603020202020204" pitchFamily="34" charset="0"/>
            </a:endParaRPr>
          </a:p>
          <a:p>
            <a:pPr algn="ctr"/>
            <a:r>
              <a:rPr lang="pt-BR" sz="1200" b="1" dirty="0">
                <a:latin typeface="Trebuchet MS" panose="020B0603020202020204" pitchFamily="34" charset="0"/>
              </a:rPr>
              <a:t>1 Planta de Amônia Verde no Porto do Açu</a:t>
            </a:r>
          </a:p>
        </p:txBody>
      </p:sp>
      <p:cxnSp>
        <p:nvCxnSpPr>
          <p:cNvPr id="98" name="Conector: Angulado 97">
            <a:extLst>
              <a:ext uri="{FF2B5EF4-FFF2-40B4-BE49-F238E27FC236}">
                <a16:creationId xmlns:a16="http://schemas.microsoft.com/office/drawing/2014/main" id="{A72936A1-6D8A-DA2B-8332-E049EDADE1D9}"/>
              </a:ext>
            </a:extLst>
          </p:cNvPr>
          <p:cNvCxnSpPr>
            <a:cxnSpLocks/>
            <a:stCxn id="88" idx="3"/>
          </p:cNvCxnSpPr>
          <p:nvPr/>
        </p:nvCxnSpPr>
        <p:spPr>
          <a:xfrm>
            <a:off x="8762540" y="869897"/>
            <a:ext cx="1190710" cy="61551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1" name="Conector: Angulado 100">
            <a:extLst>
              <a:ext uri="{FF2B5EF4-FFF2-40B4-BE49-F238E27FC236}">
                <a16:creationId xmlns:a16="http://schemas.microsoft.com/office/drawing/2014/main" id="{57D881D2-0E2B-2A8C-71F8-64774CD47191}"/>
              </a:ext>
            </a:extLst>
          </p:cNvPr>
          <p:cNvCxnSpPr>
            <a:cxnSpLocks/>
          </p:cNvCxnSpPr>
          <p:nvPr/>
        </p:nvCxnSpPr>
        <p:spPr>
          <a:xfrm>
            <a:off x="7847174" y="1730058"/>
            <a:ext cx="2106076" cy="1399170"/>
          </a:xfrm>
          <a:prstGeom prst="bentConnector3">
            <a:avLst>
              <a:gd name="adj1" fmla="val 75003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1" name="Conector: Angulado 110">
            <a:extLst>
              <a:ext uri="{FF2B5EF4-FFF2-40B4-BE49-F238E27FC236}">
                <a16:creationId xmlns:a16="http://schemas.microsoft.com/office/drawing/2014/main" id="{54E6B687-145E-EAA9-119F-E349445DE6C5}"/>
              </a:ext>
            </a:extLst>
          </p:cNvPr>
          <p:cNvCxnSpPr>
            <a:cxnSpLocks/>
            <a:stCxn id="66" idx="3"/>
          </p:cNvCxnSpPr>
          <p:nvPr/>
        </p:nvCxnSpPr>
        <p:spPr>
          <a:xfrm flipV="1">
            <a:off x="8754613" y="1625183"/>
            <a:ext cx="1198637" cy="6056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8" name="Conector: Angulado 117">
            <a:extLst>
              <a:ext uri="{FF2B5EF4-FFF2-40B4-BE49-F238E27FC236}">
                <a16:creationId xmlns:a16="http://schemas.microsoft.com/office/drawing/2014/main" id="{6A763B06-48F5-60FE-5DA7-B9FD50157A4F}"/>
              </a:ext>
            </a:extLst>
          </p:cNvPr>
          <p:cNvCxnSpPr>
            <a:cxnSpLocks/>
            <a:stCxn id="64" idx="3"/>
          </p:cNvCxnSpPr>
          <p:nvPr/>
        </p:nvCxnSpPr>
        <p:spPr>
          <a:xfrm flipV="1">
            <a:off x="8785418" y="1775441"/>
            <a:ext cx="1153760" cy="88106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5" name="Conector: Angulado 124">
            <a:extLst>
              <a:ext uri="{FF2B5EF4-FFF2-40B4-BE49-F238E27FC236}">
                <a16:creationId xmlns:a16="http://schemas.microsoft.com/office/drawing/2014/main" id="{E7F7FD5C-4D2D-3E5D-0934-1F1F87FFA6AE}"/>
              </a:ext>
            </a:extLst>
          </p:cNvPr>
          <p:cNvCxnSpPr>
            <a:cxnSpLocks/>
          </p:cNvCxnSpPr>
          <p:nvPr/>
        </p:nvCxnSpPr>
        <p:spPr>
          <a:xfrm>
            <a:off x="8776949" y="2776475"/>
            <a:ext cx="1177527" cy="47176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8" name="Conector: Angulado 127">
            <a:extLst>
              <a:ext uri="{FF2B5EF4-FFF2-40B4-BE49-F238E27FC236}">
                <a16:creationId xmlns:a16="http://schemas.microsoft.com/office/drawing/2014/main" id="{A97C4B17-6CFE-C59A-0100-8A6990EC9B99}"/>
              </a:ext>
            </a:extLst>
          </p:cNvPr>
          <p:cNvCxnSpPr>
            <a:cxnSpLocks/>
          </p:cNvCxnSpPr>
          <p:nvPr/>
        </p:nvCxnSpPr>
        <p:spPr>
          <a:xfrm flipV="1">
            <a:off x="8070657" y="3373222"/>
            <a:ext cx="1884813" cy="1845721"/>
          </a:xfrm>
          <a:prstGeom prst="bentConnector3">
            <a:avLst>
              <a:gd name="adj1" fmla="val 68193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50" name="Agrupar 349">
            <a:extLst>
              <a:ext uri="{FF2B5EF4-FFF2-40B4-BE49-F238E27FC236}">
                <a16:creationId xmlns:a16="http://schemas.microsoft.com/office/drawing/2014/main" id="{89001CC8-FAE3-1A88-71C5-BD40B2B0FD60}"/>
              </a:ext>
            </a:extLst>
          </p:cNvPr>
          <p:cNvGrpSpPr/>
          <p:nvPr/>
        </p:nvGrpSpPr>
        <p:grpSpPr>
          <a:xfrm>
            <a:off x="7068755" y="3611769"/>
            <a:ext cx="2114473" cy="653187"/>
            <a:chOff x="350504" y="4700003"/>
            <a:chExt cx="2114473" cy="653187"/>
          </a:xfrm>
        </p:grpSpPr>
        <p:sp>
          <p:nvSpPr>
            <p:cNvPr id="90" name="CaixaDeTexto 89">
              <a:extLst>
                <a:ext uri="{FF2B5EF4-FFF2-40B4-BE49-F238E27FC236}">
                  <a16:creationId xmlns:a16="http://schemas.microsoft.com/office/drawing/2014/main" id="{AEE9988E-C262-C780-FF52-0388E3ACAF57}"/>
                </a:ext>
              </a:extLst>
            </p:cNvPr>
            <p:cNvSpPr txBox="1"/>
            <p:nvPr/>
          </p:nvSpPr>
          <p:spPr>
            <a:xfrm>
              <a:off x="523777" y="4700003"/>
              <a:ext cx="1548000" cy="276999"/>
            </a:xfrm>
            <a:prstGeom prst="rect">
              <a:avLst/>
            </a:prstGeom>
            <a:solidFill>
              <a:srgbClr val="1F388D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i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CCS</a:t>
              </a:r>
            </a:p>
          </p:txBody>
        </p:sp>
        <p:sp>
          <p:nvSpPr>
            <p:cNvPr id="144" name="CaixaDeTexto 143">
              <a:extLst>
                <a:ext uri="{FF2B5EF4-FFF2-40B4-BE49-F238E27FC236}">
                  <a16:creationId xmlns:a16="http://schemas.microsoft.com/office/drawing/2014/main" id="{47F905C0-40D4-B39A-7348-3347DFD38323}"/>
                </a:ext>
              </a:extLst>
            </p:cNvPr>
            <p:cNvSpPr txBox="1"/>
            <p:nvPr/>
          </p:nvSpPr>
          <p:spPr>
            <a:xfrm>
              <a:off x="350504" y="4945386"/>
              <a:ext cx="2114473" cy="4078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pt-BR"/>
              </a:defPPr>
              <a:lvl1pPr>
                <a:defRPr sz="1050"/>
              </a:lvl1pPr>
            </a:lstStyle>
            <a:p>
              <a:pPr algn="ctr"/>
              <a:r>
                <a:rPr lang="pt-BR" dirty="0">
                  <a:latin typeface="Trebuchet MS" panose="020B0603020202020204" pitchFamily="34" charset="0"/>
                </a:rPr>
                <a:t>Projeto de CCS em Cabiúnas</a:t>
              </a:r>
            </a:p>
            <a:p>
              <a:pPr algn="ctr"/>
              <a:r>
                <a:rPr lang="pt-BR" sz="1000" b="1" dirty="0">
                  <a:latin typeface="Trebuchet MS" panose="020B0603020202020204" pitchFamily="34" charset="0"/>
                </a:rPr>
                <a:t>Descarbonização do Gás Natural</a:t>
              </a:r>
            </a:p>
          </p:txBody>
        </p:sp>
      </p:grpSp>
      <p:grpSp>
        <p:nvGrpSpPr>
          <p:cNvPr id="283" name="Agrupar 282">
            <a:extLst>
              <a:ext uri="{FF2B5EF4-FFF2-40B4-BE49-F238E27FC236}">
                <a16:creationId xmlns:a16="http://schemas.microsoft.com/office/drawing/2014/main" id="{FDAD6743-8E82-C05F-673D-3D1368218931}"/>
              </a:ext>
            </a:extLst>
          </p:cNvPr>
          <p:cNvGrpSpPr/>
          <p:nvPr/>
        </p:nvGrpSpPr>
        <p:grpSpPr>
          <a:xfrm>
            <a:off x="7199766" y="731397"/>
            <a:ext cx="1562774" cy="718400"/>
            <a:chOff x="481515" y="1819631"/>
            <a:chExt cx="1562774" cy="718400"/>
          </a:xfrm>
        </p:grpSpPr>
        <p:sp>
          <p:nvSpPr>
            <p:cNvPr id="88" name="CaixaDeTexto 87">
              <a:extLst>
                <a:ext uri="{FF2B5EF4-FFF2-40B4-BE49-F238E27FC236}">
                  <a16:creationId xmlns:a16="http://schemas.microsoft.com/office/drawing/2014/main" id="{84E4A643-BA64-1F84-0E80-3EFB8504EB00}"/>
                </a:ext>
              </a:extLst>
            </p:cNvPr>
            <p:cNvSpPr txBox="1"/>
            <p:nvPr/>
          </p:nvSpPr>
          <p:spPr>
            <a:xfrm>
              <a:off x="496289" y="1819631"/>
              <a:ext cx="1548000" cy="276999"/>
            </a:xfrm>
            <a:prstGeom prst="rect">
              <a:avLst/>
            </a:prstGeom>
            <a:solidFill>
              <a:srgbClr val="1F388D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Petróleo</a:t>
              </a:r>
            </a:p>
          </p:txBody>
        </p:sp>
        <p:sp>
          <p:nvSpPr>
            <p:cNvPr id="212" name="CaixaDeTexto 211">
              <a:extLst>
                <a:ext uri="{FF2B5EF4-FFF2-40B4-BE49-F238E27FC236}">
                  <a16:creationId xmlns:a16="http://schemas.microsoft.com/office/drawing/2014/main" id="{468B3062-F316-3800-1793-36A8958ED5F0}"/>
                </a:ext>
              </a:extLst>
            </p:cNvPr>
            <p:cNvSpPr txBox="1"/>
            <p:nvPr/>
          </p:nvSpPr>
          <p:spPr>
            <a:xfrm>
              <a:off x="481515" y="2091755"/>
              <a:ext cx="1548000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dirty="0">
                  <a:latin typeface="Trebuchet MS" panose="020B0603020202020204" pitchFamily="34" charset="0"/>
                </a:rPr>
                <a:t>2,92 </a:t>
              </a:r>
              <a:r>
                <a:rPr lang="pt-BR" sz="1000" dirty="0">
                  <a:latin typeface="Trebuchet MS" panose="020B0603020202020204" pitchFamily="34" charset="0"/>
                </a:rPr>
                <a:t>MM </a:t>
              </a:r>
              <a:r>
                <a:rPr lang="pt-BR" sz="1000" dirty="0" err="1">
                  <a:latin typeface="Trebuchet MS" panose="020B0603020202020204" pitchFamily="34" charset="0"/>
                </a:rPr>
                <a:t>bpd</a:t>
              </a:r>
              <a:r>
                <a:rPr lang="pt-BR" sz="1000" dirty="0">
                  <a:latin typeface="Trebuchet MS" panose="020B0603020202020204" pitchFamily="34" charset="0"/>
                </a:rPr>
                <a:t> </a:t>
              </a:r>
              <a:endParaRPr lang="pt-BR" sz="1100" b="1" dirty="0">
                <a:latin typeface="Trebuchet MS" panose="020B0603020202020204" pitchFamily="34" charset="0"/>
              </a:endParaRPr>
            </a:p>
            <a:p>
              <a:pPr algn="ctr"/>
              <a:r>
                <a:rPr lang="pt-BR" sz="1100" dirty="0">
                  <a:latin typeface="Trebuchet MS" panose="020B0603020202020204" pitchFamily="34" charset="0"/>
                </a:rPr>
                <a:t>+14 </a:t>
              </a:r>
              <a:r>
                <a:rPr lang="pt-BR" sz="1100" dirty="0" err="1">
                  <a:latin typeface="Trebuchet MS" panose="020B0603020202020204" pitchFamily="34" charset="0"/>
                </a:rPr>
                <a:t>FPSOs</a:t>
              </a:r>
              <a:r>
                <a:rPr lang="pt-BR" sz="1100" dirty="0">
                  <a:latin typeface="Trebuchet MS" panose="020B0603020202020204" pitchFamily="34" charset="0"/>
                </a:rPr>
                <a:t> até 2029+</a:t>
              </a:r>
              <a:r>
                <a:rPr lang="pt-BR" sz="1000" dirty="0">
                  <a:latin typeface="Trebuchet MS" panose="020B0603020202020204" pitchFamily="34" charset="0"/>
                </a:rPr>
                <a:t> </a:t>
              </a:r>
              <a:endParaRPr lang="pt-BR" sz="800" dirty="0">
                <a:latin typeface="Trebuchet MS" panose="020B0603020202020204" pitchFamily="34" charset="0"/>
              </a:endParaRPr>
            </a:p>
          </p:txBody>
        </p:sp>
      </p:grpSp>
      <p:cxnSp>
        <p:nvCxnSpPr>
          <p:cNvPr id="259" name="Conector: Angulado 258">
            <a:extLst>
              <a:ext uri="{FF2B5EF4-FFF2-40B4-BE49-F238E27FC236}">
                <a16:creationId xmlns:a16="http://schemas.microsoft.com/office/drawing/2014/main" id="{275205C7-E6CE-0A2A-E9B4-F97DE26D0C70}"/>
              </a:ext>
            </a:extLst>
          </p:cNvPr>
          <p:cNvCxnSpPr>
            <a:cxnSpLocks/>
            <a:stCxn id="90" idx="1"/>
            <a:endCxn id="66" idx="1"/>
          </p:cNvCxnSpPr>
          <p:nvPr/>
        </p:nvCxnSpPr>
        <p:spPr>
          <a:xfrm rot="10800000">
            <a:off x="7206614" y="1685751"/>
            <a:ext cx="35415" cy="2064518"/>
          </a:xfrm>
          <a:prstGeom prst="bentConnector3">
            <a:avLst>
              <a:gd name="adj1" fmla="val 1241132"/>
            </a:avLst>
          </a:prstGeom>
          <a:ln>
            <a:solidFill>
              <a:schemeClr val="bg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4" name="Conector: Angulado 263">
            <a:extLst>
              <a:ext uri="{FF2B5EF4-FFF2-40B4-BE49-F238E27FC236}">
                <a16:creationId xmlns:a16="http://schemas.microsoft.com/office/drawing/2014/main" id="{9BA6FDAB-227B-FF42-4907-B0E10F08319B}"/>
              </a:ext>
            </a:extLst>
          </p:cNvPr>
          <p:cNvCxnSpPr>
            <a:cxnSpLocks/>
            <a:stCxn id="66" idx="1"/>
            <a:endCxn id="64" idx="1"/>
          </p:cNvCxnSpPr>
          <p:nvPr/>
        </p:nvCxnSpPr>
        <p:spPr>
          <a:xfrm rot="10800000" flipH="1" flipV="1">
            <a:off x="7206612" y="1685751"/>
            <a:ext cx="30805" cy="970752"/>
          </a:xfrm>
          <a:prstGeom prst="bentConnector3">
            <a:avLst>
              <a:gd name="adj1" fmla="val -742087"/>
            </a:avLst>
          </a:prstGeom>
          <a:ln>
            <a:solidFill>
              <a:schemeClr val="bg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82" name="Agrupar 281">
            <a:extLst>
              <a:ext uri="{FF2B5EF4-FFF2-40B4-BE49-F238E27FC236}">
                <a16:creationId xmlns:a16="http://schemas.microsoft.com/office/drawing/2014/main" id="{EEA84342-FD84-3B55-A1B5-3950B83EFE79}"/>
              </a:ext>
            </a:extLst>
          </p:cNvPr>
          <p:cNvGrpSpPr/>
          <p:nvPr/>
        </p:nvGrpSpPr>
        <p:grpSpPr>
          <a:xfrm>
            <a:off x="6878717" y="1547251"/>
            <a:ext cx="2554531" cy="1038507"/>
            <a:chOff x="168393" y="2480722"/>
            <a:chExt cx="2554531" cy="1038507"/>
          </a:xfrm>
        </p:grpSpPr>
        <p:sp>
          <p:nvSpPr>
            <p:cNvPr id="213" name="CaixaDeTexto 212">
              <a:extLst>
                <a:ext uri="{FF2B5EF4-FFF2-40B4-BE49-F238E27FC236}">
                  <a16:creationId xmlns:a16="http://schemas.microsoft.com/office/drawing/2014/main" id="{05BBBE98-9BC1-7C2D-7A00-8E2C6DE667D4}"/>
                </a:ext>
              </a:extLst>
            </p:cNvPr>
            <p:cNvSpPr txBox="1"/>
            <p:nvPr/>
          </p:nvSpPr>
          <p:spPr>
            <a:xfrm>
              <a:off x="437714" y="2726105"/>
              <a:ext cx="181459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000" dirty="0">
                  <a:latin typeface="Trebuchet MS" panose="020B0603020202020204" pitchFamily="34" charset="0"/>
                </a:rPr>
                <a:t>Produção</a:t>
              </a:r>
              <a:r>
                <a:rPr lang="pt-BR" sz="1200" b="1" dirty="0">
                  <a:latin typeface="Trebuchet MS" panose="020B0603020202020204" pitchFamily="34" charset="0"/>
                </a:rPr>
                <a:t> </a:t>
              </a:r>
              <a:r>
                <a:rPr lang="pt-BR" sz="1000" b="1" dirty="0">
                  <a:latin typeface="Trebuchet MS" panose="020B0603020202020204" pitchFamily="34" charset="0"/>
                </a:rPr>
                <a:t>de</a:t>
              </a:r>
              <a:r>
                <a:rPr lang="pt-BR" sz="1200" b="1" dirty="0">
                  <a:latin typeface="Trebuchet MS" panose="020B0603020202020204" pitchFamily="34" charset="0"/>
                </a:rPr>
                <a:t> 26 </a:t>
              </a:r>
              <a:r>
                <a:rPr lang="pt-BR" sz="1000" dirty="0">
                  <a:latin typeface="Trebuchet MS" panose="020B0603020202020204" pitchFamily="34" charset="0"/>
                </a:rPr>
                <a:t>MM m³/dia</a:t>
              </a:r>
              <a:endParaRPr lang="pt-BR" sz="1000" b="1" dirty="0">
                <a:latin typeface="Trebuchet MS" panose="020B0603020202020204" pitchFamily="34" charset="0"/>
              </a:endParaRPr>
            </a:p>
          </p:txBody>
        </p:sp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id="{156AB8DA-8D09-88F8-D628-605851A2BD55}"/>
                </a:ext>
              </a:extLst>
            </p:cNvPr>
            <p:cNvSpPr txBox="1"/>
            <p:nvPr/>
          </p:nvSpPr>
          <p:spPr>
            <a:xfrm>
              <a:off x="496289" y="2480722"/>
              <a:ext cx="1548000" cy="276999"/>
            </a:xfrm>
            <a:prstGeom prst="rect">
              <a:avLst/>
            </a:prstGeom>
            <a:solidFill>
              <a:srgbClr val="1F388D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Gás Natural</a:t>
              </a:r>
            </a:p>
          </p:txBody>
        </p: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id="{3484557E-6CFB-6F0C-DA1C-009C0B35617E}"/>
                </a:ext>
              </a:extLst>
            </p:cNvPr>
            <p:cNvSpPr txBox="1"/>
            <p:nvPr/>
          </p:nvSpPr>
          <p:spPr>
            <a:xfrm>
              <a:off x="168393" y="2942148"/>
              <a:ext cx="2554531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pt-BR"/>
              </a:defPPr>
              <a:lvl1pPr>
                <a:defRPr sz="1050"/>
              </a:lvl1pPr>
            </a:lstStyle>
            <a:p>
              <a:pPr algn="ctr"/>
              <a:r>
                <a:rPr lang="pt-BR" dirty="0">
                  <a:latin typeface="Trebuchet MS" panose="020B0603020202020204" pitchFamily="34" charset="0"/>
                </a:rPr>
                <a:t>Rota 2 (Cabiúnas/Macaé)</a:t>
              </a:r>
            </a:p>
            <a:p>
              <a:pPr algn="ctr"/>
              <a:r>
                <a:rPr lang="pt-BR" dirty="0">
                  <a:latin typeface="Trebuchet MS" panose="020B0603020202020204" pitchFamily="34" charset="0"/>
                </a:rPr>
                <a:t>Rota 3 (Complexo Boaventura/Itaboraí)</a:t>
              </a:r>
            </a:p>
            <a:p>
              <a:pPr algn="ctr"/>
              <a:r>
                <a:rPr lang="pt-BR" dirty="0">
                  <a:latin typeface="Trebuchet MS" panose="020B0603020202020204" pitchFamily="34" charset="0"/>
                </a:rPr>
                <a:t>Projeto Raia | Conexão Raia-TECAB </a:t>
              </a:r>
            </a:p>
          </p:txBody>
        </p:sp>
        <p:cxnSp>
          <p:nvCxnSpPr>
            <p:cNvPr id="215" name="Conector reto 214">
              <a:extLst>
                <a:ext uri="{FF2B5EF4-FFF2-40B4-BE49-F238E27FC236}">
                  <a16:creationId xmlns:a16="http://schemas.microsoft.com/office/drawing/2014/main" id="{F9F5413E-E076-FEAC-3BC5-DDAA92DF48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433" y="2967666"/>
              <a:ext cx="1361620" cy="1647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Agrupar 285">
            <a:extLst>
              <a:ext uri="{FF2B5EF4-FFF2-40B4-BE49-F238E27FC236}">
                <a16:creationId xmlns:a16="http://schemas.microsoft.com/office/drawing/2014/main" id="{D1570679-C5A1-7D50-F7FF-5DCE91FE7595}"/>
              </a:ext>
            </a:extLst>
          </p:cNvPr>
          <p:cNvGrpSpPr/>
          <p:nvPr/>
        </p:nvGrpSpPr>
        <p:grpSpPr>
          <a:xfrm>
            <a:off x="6898107" y="2518003"/>
            <a:ext cx="2585529" cy="1157877"/>
            <a:chOff x="156978" y="3864943"/>
            <a:chExt cx="2585529" cy="1157877"/>
          </a:xfrm>
        </p:grpSpPr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id="{A8DD5D60-0709-C0B1-ADA0-C6F130ED1040}"/>
                </a:ext>
              </a:extLst>
            </p:cNvPr>
            <p:cNvSpPr txBox="1"/>
            <p:nvPr/>
          </p:nvSpPr>
          <p:spPr>
            <a:xfrm>
              <a:off x="496289" y="3864943"/>
              <a:ext cx="1548000" cy="276999"/>
            </a:xfrm>
            <a:prstGeom prst="rect">
              <a:avLst/>
            </a:prstGeom>
            <a:solidFill>
              <a:srgbClr val="1F388D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</a:rPr>
                <a:t>Hidrogênio</a:t>
              </a:r>
            </a:p>
          </p:txBody>
        </p: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4D30F35C-58C4-DA61-01EF-988B244431BC}"/>
                </a:ext>
              </a:extLst>
            </p:cNvPr>
            <p:cNvSpPr txBox="1"/>
            <p:nvPr/>
          </p:nvSpPr>
          <p:spPr>
            <a:xfrm>
              <a:off x="156978" y="4122574"/>
              <a:ext cx="2585529" cy="90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pt-BR"/>
              </a:defPPr>
              <a:lvl1pPr>
                <a:defRPr sz="1050"/>
              </a:lvl1pPr>
            </a:lstStyle>
            <a:p>
              <a:pPr algn="ctr"/>
              <a:r>
                <a:rPr lang="pt-BR" dirty="0">
                  <a:latin typeface="Trebuchet MS" panose="020B0603020202020204" pitchFamily="34" charset="0"/>
                </a:rPr>
                <a:t>Hub de H</a:t>
              </a:r>
              <a:r>
                <a:rPr lang="pt-BR" sz="900" dirty="0">
                  <a:latin typeface="Trebuchet MS" panose="020B0603020202020204" pitchFamily="34" charset="0"/>
                </a:rPr>
                <a:t>2</a:t>
              </a:r>
              <a:r>
                <a:rPr lang="pt-BR" dirty="0">
                  <a:latin typeface="Trebuchet MS" panose="020B0603020202020204" pitchFamily="34" charset="0"/>
                </a:rPr>
                <a:t>V no Porto do Açu</a:t>
              </a:r>
            </a:p>
            <a:p>
              <a:pPr algn="ctr"/>
              <a:r>
                <a:rPr lang="pt-BR" dirty="0">
                  <a:latin typeface="Trebuchet MS" panose="020B0603020202020204" pitchFamily="34" charset="0"/>
                </a:rPr>
                <a:t>H</a:t>
              </a:r>
              <a:r>
                <a:rPr lang="pt-BR" sz="900" dirty="0">
                  <a:latin typeface="Trebuchet MS" panose="020B0603020202020204" pitchFamily="34" charset="0"/>
                </a:rPr>
                <a:t>2</a:t>
              </a:r>
              <a:r>
                <a:rPr lang="pt-BR" dirty="0">
                  <a:latin typeface="Trebuchet MS" panose="020B0603020202020204" pitchFamily="34" charset="0"/>
                </a:rPr>
                <a:t> a partir de GN com CCS em Macaé</a:t>
              </a:r>
            </a:p>
            <a:p>
              <a:pPr algn="ctr"/>
              <a:r>
                <a:rPr lang="pt-BR" dirty="0">
                  <a:latin typeface="Trebuchet MS" panose="020B0603020202020204" pitchFamily="34" charset="0"/>
                </a:rPr>
                <a:t> H</a:t>
              </a:r>
              <a:r>
                <a:rPr lang="pt-BR" sz="900" dirty="0">
                  <a:latin typeface="Trebuchet MS" panose="020B0603020202020204" pitchFamily="34" charset="0"/>
                </a:rPr>
                <a:t>2</a:t>
              </a:r>
              <a:r>
                <a:rPr lang="pt-BR" dirty="0">
                  <a:latin typeface="Trebuchet MS" panose="020B0603020202020204" pitchFamily="34" charset="0"/>
                </a:rPr>
                <a:t> Natural em Maricá</a:t>
              </a:r>
            </a:p>
            <a:p>
              <a:pPr algn="ctr"/>
              <a:r>
                <a:rPr lang="pt-BR" dirty="0">
                  <a:latin typeface="Trebuchet MS" panose="020B0603020202020204" pitchFamily="34" charset="0"/>
                </a:rPr>
                <a:t>Planta Piloto de H2 na UFRJ no Rio</a:t>
              </a:r>
            </a:p>
            <a:p>
              <a:pPr algn="ctr"/>
              <a:r>
                <a:rPr lang="pt-BR" dirty="0">
                  <a:latin typeface="Trebuchet MS" panose="020B0603020202020204" pitchFamily="34" charset="0"/>
                </a:rPr>
                <a:t>H</a:t>
              </a:r>
              <a:r>
                <a:rPr lang="pt-BR" sz="900" dirty="0">
                  <a:latin typeface="Trebuchet MS" panose="020B0603020202020204" pitchFamily="34" charset="0"/>
                </a:rPr>
                <a:t>2</a:t>
              </a:r>
              <a:r>
                <a:rPr lang="pt-BR" dirty="0">
                  <a:latin typeface="Trebuchet MS" panose="020B0603020202020204" pitchFamily="34" charset="0"/>
                </a:rPr>
                <a:t> a partir de energia nuclear em Angra</a:t>
              </a:r>
            </a:p>
          </p:txBody>
        </p:sp>
      </p:grpSp>
      <p:grpSp>
        <p:nvGrpSpPr>
          <p:cNvPr id="349" name="Agrupar 348">
            <a:extLst>
              <a:ext uri="{FF2B5EF4-FFF2-40B4-BE49-F238E27FC236}">
                <a16:creationId xmlns:a16="http://schemas.microsoft.com/office/drawing/2014/main" id="{52A561B9-FA48-BBA3-3147-661A09861DCE}"/>
              </a:ext>
            </a:extLst>
          </p:cNvPr>
          <p:cNvGrpSpPr/>
          <p:nvPr/>
        </p:nvGrpSpPr>
        <p:grpSpPr>
          <a:xfrm>
            <a:off x="7061369" y="4279891"/>
            <a:ext cx="2069150" cy="776681"/>
            <a:chOff x="343118" y="5368125"/>
            <a:chExt cx="2069150" cy="776681"/>
          </a:xfrm>
        </p:grpSpPr>
        <p:sp>
          <p:nvSpPr>
            <p:cNvPr id="288" name="CaixaDeTexto 287">
              <a:extLst>
                <a:ext uri="{FF2B5EF4-FFF2-40B4-BE49-F238E27FC236}">
                  <a16:creationId xmlns:a16="http://schemas.microsoft.com/office/drawing/2014/main" id="{E94E16A2-C864-B722-AD83-7B45E47FE16C}"/>
                </a:ext>
              </a:extLst>
            </p:cNvPr>
            <p:cNvSpPr txBox="1"/>
            <p:nvPr/>
          </p:nvSpPr>
          <p:spPr>
            <a:xfrm>
              <a:off x="534095" y="5368125"/>
              <a:ext cx="1548000" cy="276999"/>
            </a:xfrm>
            <a:prstGeom prst="rect">
              <a:avLst/>
            </a:prstGeom>
            <a:solidFill>
              <a:srgbClr val="1F388D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Eólica</a:t>
              </a:r>
              <a:r>
                <a:rPr lang="pt-BR" sz="1200" b="1" i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Offshore</a:t>
              </a:r>
            </a:p>
          </p:txBody>
        </p:sp>
        <p:sp>
          <p:nvSpPr>
            <p:cNvPr id="290" name="CaixaDeTexto 289">
              <a:extLst>
                <a:ext uri="{FF2B5EF4-FFF2-40B4-BE49-F238E27FC236}">
                  <a16:creationId xmlns:a16="http://schemas.microsoft.com/office/drawing/2014/main" id="{4A1EEA53-E60B-AE27-A0F9-EDF8D51193BA}"/>
                </a:ext>
              </a:extLst>
            </p:cNvPr>
            <p:cNvSpPr txBox="1"/>
            <p:nvPr/>
          </p:nvSpPr>
          <p:spPr>
            <a:xfrm>
              <a:off x="343118" y="5583114"/>
              <a:ext cx="2069150" cy="561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ctr">
                <a:defRPr sz="900">
                  <a:latin typeface="Trebuchet MS" panose="020B0603020202020204" pitchFamily="34" charset="0"/>
                </a:defRPr>
              </a:lvl1pPr>
            </a:lstStyle>
            <a:p>
              <a:r>
                <a:rPr lang="pt-BR" sz="1050" b="1" dirty="0"/>
                <a:t>15 </a:t>
              </a:r>
              <a:r>
                <a:rPr lang="pt-BR" sz="1000" b="1" dirty="0"/>
                <a:t>projetos </a:t>
              </a:r>
              <a:r>
                <a:rPr lang="pt-BR" sz="1000" dirty="0"/>
                <a:t>em licenciamento</a:t>
              </a:r>
            </a:p>
            <a:p>
              <a:r>
                <a:rPr lang="pt-BR" sz="1000" b="1" dirty="0"/>
                <a:t>Alternativa para produção de energia para </a:t>
              </a:r>
              <a:r>
                <a:rPr lang="pt-BR" sz="1000" b="1" dirty="0" err="1"/>
                <a:t>eletrolisadores</a:t>
              </a:r>
              <a:endParaRPr lang="pt-BR" sz="1000" b="1" dirty="0"/>
            </a:p>
          </p:txBody>
        </p:sp>
      </p:grpSp>
      <p:grpSp>
        <p:nvGrpSpPr>
          <p:cNvPr id="348" name="Agrupar 347">
            <a:extLst>
              <a:ext uri="{FF2B5EF4-FFF2-40B4-BE49-F238E27FC236}">
                <a16:creationId xmlns:a16="http://schemas.microsoft.com/office/drawing/2014/main" id="{F5177DAC-374B-C3AA-8CD4-3449F8C3180B}"/>
              </a:ext>
            </a:extLst>
          </p:cNvPr>
          <p:cNvGrpSpPr/>
          <p:nvPr/>
        </p:nvGrpSpPr>
        <p:grpSpPr>
          <a:xfrm>
            <a:off x="6803180" y="5080444"/>
            <a:ext cx="2585528" cy="649084"/>
            <a:chOff x="84929" y="6168678"/>
            <a:chExt cx="2585528" cy="649084"/>
          </a:xfrm>
        </p:grpSpPr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C53FF662-9EBB-4922-C836-0D647588E320}"/>
                </a:ext>
              </a:extLst>
            </p:cNvPr>
            <p:cNvSpPr txBox="1"/>
            <p:nvPr/>
          </p:nvSpPr>
          <p:spPr>
            <a:xfrm>
              <a:off x="84929" y="6417652"/>
              <a:ext cx="258552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000" dirty="0">
                  <a:latin typeface="Trebuchet MS" panose="020B0603020202020204" pitchFamily="34" charset="0"/>
                </a:rPr>
                <a:t>Maior produtor brasileiro de </a:t>
              </a:r>
              <a:r>
                <a:rPr lang="pt-BR" sz="1000" dirty="0" err="1">
                  <a:latin typeface="Trebuchet MS" panose="020B0603020202020204" pitchFamily="34" charset="0"/>
                </a:rPr>
                <a:t>biometano</a:t>
              </a:r>
              <a:r>
                <a:rPr lang="pt-BR" sz="1000" dirty="0">
                  <a:latin typeface="Trebuchet MS" panose="020B0603020202020204" pitchFamily="34" charset="0"/>
                </a:rPr>
                <a:t> </a:t>
              </a:r>
              <a:r>
                <a:rPr lang="pt-BR" sz="1000" b="1" dirty="0">
                  <a:latin typeface="Trebuchet MS" panose="020B0603020202020204" pitchFamily="34" charset="0"/>
                </a:rPr>
                <a:t>2º maior produtor de biogás</a:t>
              </a:r>
              <a:r>
                <a:rPr lang="pt-BR" sz="1000" dirty="0">
                  <a:latin typeface="Trebuchet MS" panose="020B0603020202020204" pitchFamily="34" charset="0"/>
                </a:rPr>
                <a:t>.</a:t>
              </a: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09F34007-890D-D015-C1A5-E2A77AF61DEB}"/>
                </a:ext>
              </a:extLst>
            </p:cNvPr>
            <p:cNvSpPr txBox="1"/>
            <p:nvPr/>
          </p:nvSpPr>
          <p:spPr>
            <a:xfrm>
              <a:off x="540852" y="6168678"/>
              <a:ext cx="1548000" cy="276999"/>
            </a:xfrm>
            <a:prstGeom prst="rect">
              <a:avLst/>
            </a:prstGeom>
            <a:solidFill>
              <a:srgbClr val="1F388D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Biomassa</a:t>
              </a:r>
            </a:p>
          </p:txBody>
        </p:sp>
      </p:grpSp>
      <p:cxnSp>
        <p:nvCxnSpPr>
          <p:cNvPr id="352" name="Conector: Angulado 351">
            <a:extLst>
              <a:ext uri="{FF2B5EF4-FFF2-40B4-BE49-F238E27FC236}">
                <a16:creationId xmlns:a16="http://schemas.microsoft.com/office/drawing/2014/main" id="{71C56363-0E02-0262-C5B4-2FD96FFF02FE}"/>
              </a:ext>
            </a:extLst>
          </p:cNvPr>
          <p:cNvCxnSpPr>
            <a:cxnSpLocks/>
            <a:stCxn id="288" idx="1"/>
            <a:endCxn id="64" idx="1"/>
          </p:cNvCxnSpPr>
          <p:nvPr/>
        </p:nvCxnSpPr>
        <p:spPr>
          <a:xfrm rot="10800000">
            <a:off x="7237418" y="2656503"/>
            <a:ext cx="14928" cy="1761888"/>
          </a:xfrm>
          <a:prstGeom prst="bentConnector3">
            <a:avLst>
              <a:gd name="adj1" fmla="val 2506404"/>
            </a:avLst>
          </a:prstGeom>
          <a:ln>
            <a:solidFill>
              <a:schemeClr val="bg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9A516836-912B-B204-42FD-3735E5D882C4}"/>
              </a:ext>
            </a:extLst>
          </p:cNvPr>
          <p:cNvSpPr/>
          <p:nvPr/>
        </p:nvSpPr>
        <p:spPr>
          <a:xfrm>
            <a:off x="412760" y="519599"/>
            <a:ext cx="5418545" cy="1038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147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Fundo3.jpg">
            <a:extLst>
              <a:ext uri="{FF2B5EF4-FFF2-40B4-BE49-F238E27FC236}">
                <a16:creationId xmlns:a16="http://schemas.microsoft.com/office/drawing/2014/main" id="{342E2DAB-F1BC-AC68-5C8D-6DCA2F7C7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78"/>
          <a:stretch/>
        </p:blipFill>
        <p:spPr>
          <a:xfrm>
            <a:off x="-4469" y="0"/>
            <a:ext cx="12192000" cy="6021658"/>
          </a:xfrm>
          <a:prstGeom prst="rect">
            <a:avLst/>
          </a:prstGeom>
        </p:spPr>
      </p:pic>
      <p:pic>
        <p:nvPicPr>
          <p:cNvPr id="21" name="Picture 2" descr="Fundo3.jpg">
            <a:extLst>
              <a:ext uri="{FF2B5EF4-FFF2-40B4-BE49-F238E27FC236}">
                <a16:creationId xmlns:a16="http://schemas.microsoft.com/office/drawing/2014/main" id="{264CE648-CF56-3E53-641F-738A1E7F7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78"/>
          <a:stretch/>
        </p:blipFill>
        <p:spPr>
          <a:xfrm>
            <a:off x="0" y="836342"/>
            <a:ext cx="12192000" cy="6021658"/>
          </a:xfrm>
          <a:prstGeom prst="rect">
            <a:avLst/>
          </a:prstGeom>
        </p:spPr>
      </p:pic>
      <p:pic>
        <p:nvPicPr>
          <p:cNvPr id="22" name="Picture 2" descr="Fundo3.jpg">
            <a:extLst>
              <a:ext uri="{FF2B5EF4-FFF2-40B4-BE49-F238E27FC236}">
                <a16:creationId xmlns:a16="http://schemas.microsoft.com/office/drawing/2014/main" id="{87395D1F-D110-1476-7BFA-789A552126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" t="38506" r="-536" b="40776"/>
          <a:stretch/>
        </p:blipFill>
        <p:spPr>
          <a:xfrm>
            <a:off x="0" y="6274238"/>
            <a:ext cx="12268200" cy="58376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88A07C4-DE9B-E637-F03B-8BC43DC68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66441"/>
            <a:ext cx="3454400" cy="48607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66D446A-863F-36AA-C3DC-7208D7694740}"/>
              </a:ext>
            </a:extLst>
          </p:cNvPr>
          <p:cNvSpPr txBox="1"/>
          <p:nvPr/>
        </p:nvSpPr>
        <p:spPr>
          <a:xfrm>
            <a:off x="6214440" y="4054150"/>
            <a:ext cx="4673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Acesse o site da Firjan e confira a publicação na íntegra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ACEE464-C121-F6F7-C715-8EE9E22A0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646" y="1080487"/>
            <a:ext cx="2675186" cy="267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10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Fundo3.jpg">
            <a:extLst>
              <a:ext uri="{FF2B5EF4-FFF2-40B4-BE49-F238E27FC236}">
                <a16:creationId xmlns:a16="http://schemas.microsoft.com/office/drawing/2014/main" id="{342E2DAB-F1BC-AC68-5C8D-6DCA2F7C7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78"/>
          <a:stretch/>
        </p:blipFill>
        <p:spPr>
          <a:xfrm>
            <a:off x="-4469" y="0"/>
            <a:ext cx="12192000" cy="6021658"/>
          </a:xfrm>
          <a:prstGeom prst="rect">
            <a:avLst/>
          </a:prstGeom>
        </p:spPr>
      </p:pic>
      <p:pic>
        <p:nvPicPr>
          <p:cNvPr id="21" name="Picture 2" descr="Fundo3.jpg">
            <a:extLst>
              <a:ext uri="{FF2B5EF4-FFF2-40B4-BE49-F238E27FC236}">
                <a16:creationId xmlns:a16="http://schemas.microsoft.com/office/drawing/2014/main" id="{264CE648-CF56-3E53-641F-738A1E7F7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78"/>
          <a:stretch/>
        </p:blipFill>
        <p:spPr>
          <a:xfrm>
            <a:off x="0" y="836342"/>
            <a:ext cx="12192000" cy="6021658"/>
          </a:xfrm>
          <a:prstGeom prst="rect">
            <a:avLst/>
          </a:prstGeom>
        </p:spPr>
      </p:pic>
      <p:pic>
        <p:nvPicPr>
          <p:cNvPr id="22" name="Picture 2" descr="Fundo3.jpg">
            <a:extLst>
              <a:ext uri="{FF2B5EF4-FFF2-40B4-BE49-F238E27FC236}">
                <a16:creationId xmlns:a16="http://schemas.microsoft.com/office/drawing/2014/main" id="{87395D1F-D110-1476-7BFA-789A552126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" t="38506" r="-536" b="40776"/>
          <a:stretch/>
        </p:blipFill>
        <p:spPr>
          <a:xfrm>
            <a:off x="0" y="6274238"/>
            <a:ext cx="12268200" cy="583762"/>
          </a:xfrm>
          <a:prstGeom prst="rect">
            <a:avLst/>
          </a:prstGeom>
        </p:spPr>
      </p:pic>
      <p:sp>
        <p:nvSpPr>
          <p:cNvPr id="11" name="CaixaDeTexto 20">
            <a:extLst>
              <a:ext uri="{FF2B5EF4-FFF2-40B4-BE49-F238E27FC236}">
                <a16:creationId xmlns:a16="http://schemas.microsoft.com/office/drawing/2014/main" id="{99945164-4DBD-4BC6-A7A4-E3EA90B532F8}"/>
              </a:ext>
            </a:extLst>
          </p:cNvPr>
          <p:cNvSpPr txBox="1"/>
          <p:nvPr/>
        </p:nvSpPr>
        <p:spPr>
          <a:xfrm>
            <a:off x="219075" y="2911782"/>
            <a:ext cx="5915025" cy="2494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06963" indent="-236158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815411" indent="-472314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223858" indent="-709957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630821" indent="-947599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138782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566538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994294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422051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0" marR="0" lvl="0" indent="0" algn="l" defTabSz="406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Gerente Geral</a:t>
            </a:r>
            <a:endParaRPr kumimoji="0" lang="pt-BR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06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Karine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Fragoso</a:t>
            </a:r>
          </a:p>
          <a:p>
            <a:pPr marL="0" marR="0" lvl="0" indent="0" algn="l" defTabSz="406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06963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Gerente de Cenários</a:t>
            </a:r>
            <a:endParaRPr kumimoji="0" lang="pt-BR" sz="14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06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Fernando Montera</a:t>
            </a:r>
          </a:p>
          <a:p>
            <a:pPr marL="0" marR="0" lvl="0" indent="0" algn="l" defTabSz="406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06963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Gerente de Projetos</a:t>
            </a:r>
            <a:endParaRPr kumimoji="0" lang="pt-BR" sz="14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06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Thiago Valejo</a:t>
            </a:r>
            <a:b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t-BR" sz="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06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Coordenadora de Relacionamento e Parcerias</a:t>
            </a:r>
          </a:p>
          <a:p>
            <a:pPr marL="0" marR="0" lvl="0" indent="0" algn="l" defTabSz="406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Juliana Lattari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06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23">
            <a:extLst>
              <a:ext uri="{FF2B5EF4-FFF2-40B4-BE49-F238E27FC236}">
                <a16:creationId xmlns:a16="http://schemas.microsoft.com/office/drawing/2014/main" id="{0524B581-EE76-49C8-B98A-FCD6DAC0A4AF}"/>
              </a:ext>
            </a:extLst>
          </p:cNvPr>
          <p:cNvSpPr txBox="1"/>
          <p:nvPr/>
        </p:nvSpPr>
        <p:spPr>
          <a:xfrm>
            <a:off x="4223540" y="2911782"/>
            <a:ext cx="2676227" cy="158851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06963" indent="-236158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815411" indent="-472314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223858" indent="-709957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630821" indent="-947599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138782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566538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994294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422051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0" marR="0" lvl="0" indent="0" algn="ctr" defTabSz="406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Equipe </a:t>
            </a:r>
            <a:br>
              <a:rPr kumimoji="0" lang="pt-BR" sz="1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pt-BR" sz="1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Cenários</a:t>
            </a:r>
          </a:p>
          <a:p>
            <a:pPr marL="0" marR="0" lvl="0" indent="0" algn="ctr" defTabSz="406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Bruna Duarte </a:t>
            </a:r>
          </a:p>
          <a:p>
            <a:pPr marL="0" marR="0" lvl="0" indent="0" algn="ctr" defTabSz="406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Bruno Gonçalves</a:t>
            </a:r>
          </a:p>
          <a:p>
            <a:pPr marL="0" marR="0" lvl="0" indent="0" algn="ctr" defTabSz="406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Emanuelle Lima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Savio Bueno</a:t>
            </a:r>
          </a:p>
        </p:txBody>
      </p:sp>
      <p:pic>
        <p:nvPicPr>
          <p:cNvPr id="23" name="Picture 16">
            <a:extLst>
              <a:ext uri="{FF2B5EF4-FFF2-40B4-BE49-F238E27FC236}">
                <a16:creationId xmlns:a16="http://schemas.microsoft.com/office/drawing/2014/main" id="{37B798C0-D550-E781-9AE3-D73F9F068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222" y="245958"/>
            <a:ext cx="2173556" cy="117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aixaDeTexto 23">
            <a:extLst>
              <a:ext uri="{FF2B5EF4-FFF2-40B4-BE49-F238E27FC236}">
                <a16:creationId xmlns:a16="http://schemas.microsoft.com/office/drawing/2014/main" id="{65BA27D5-C183-BAE2-1BA4-DE22A87AE261}"/>
              </a:ext>
            </a:extLst>
          </p:cNvPr>
          <p:cNvSpPr txBox="1"/>
          <p:nvPr/>
        </p:nvSpPr>
        <p:spPr>
          <a:xfrm>
            <a:off x="7019272" y="2911782"/>
            <a:ext cx="2415385" cy="158851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06963" indent="-236158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815411" indent="-472314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223858" indent="-709957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630821" indent="-947599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138782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566538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994294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422051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kumimoji="0" lang="pt-BR" sz="1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Equipe </a:t>
            </a:r>
            <a:br>
              <a:rPr kumimoji="0" lang="pt-BR" sz="1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pt-BR" sz="1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Projetos</a:t>
            </a:r>
          </a:p>
          <a:p>
            <a:pPr marL="0" marR="0" lvl="0" indent="0" algn="ctr" defTabSz="406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Carina Torres</a:t>
            </a:r>
          </a:p>
          <a:p>
            <a:pPr marL="0" marR="0" lvl="0" indent="0" algn="ctr" defTabSz="406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Felipe Siqueira</a:t>
            </a:r>
          </a:p>
          <a:p>
            <a:pPr marL="0" marR="0" lvl="0" indent="0" algn="ctr" defTabSz="406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 Eduarda Miranda</a:t>
            </a:r>
          </a:p>
          <a:p>
            <a:pPr marL="0" marR="0" lvl="0" indent="0" algn="ctr" defTabSz="406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Wilson Matsumoto</a:t>
            </a:r>
          </a:p>
        </p:txBody>
      </p:sp>
      <p:sp>
        <p:nvSpPr>
          <p:cNvPr id="27" name="CaixaDeTexto 23">
            <a:extLst>
              <a:ext uri="{FF2B5EF4-FFF2-40B4-BE49-F238E27FC236}">
                <a16:creationId xmlns:a16="http://schemas.microsoft.com/office/drawing/2014/main" id="{5011874F-FD5C-C72B-6203-54673E007E84}"/>
              </a:ext>
            </a:extLst>
          </p:cNvPr>
          <p:cNvSpPr txBox="1"/>
          <p:nvPr/>
        </p:nvSpPr>
        <p:spPr>
          <a:xfrm>
            <a:off x="9554161" y="2911782"/>
            <a:ext cx="2418764" cy="158851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06963" indent="-236158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815411" indent="-472314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223858" indent="-709957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630821" indent="-947599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138782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566538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994294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422051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0" marR="0" lvl="0" indent="0" algn="ctr" defTabSz="406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Equipe </a:t>
            </a:r>
            <a:br>
              <a:rPr kumimoji="0" lang="pt-BR" sz="1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pt-BR" sz="1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Relacionamento e Parcerias</a:t>
            </a:r>
          </a:p>
          <a:p>
            <a:pPr marL="0" marR="0" lvl="0" indent="0" algn="ctr" defTabSz="406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Carolina Ribeiro</a:t>
            </a:r>
          </a:p>
          <a:p>
            <a:pPr marL="0" marR="0" lvl="0" indent="0" algn="ctr" defTabSz="406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Iva Xavier</a:t>
            </a:r>
          </a:p>
          <a:p>
            <a:pPr marL="0" marR="0" lvl="0" indent="0" algn="ctr" defTabSz="406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Marcelli Tavares</a:t>
            </a:r>
          </a:p>
          <a:p>
            <a:pPr marL="0" marR="0" lvl="0" indent="0" algn="ctr" defTabSz="406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Priscila Gomes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136C778-3B69-E9E0-BD92-FD8AA649CBBE}"/>
              </a:ext>
            </a:extLst>
          </p:cNvPr>
          <p:cNvSpPr txBox="1"/>
          <p:nvPr/>
        </p:nvSpPr>
        <p:spPr>
          <a:xfrm>
            <a:off x="2771775" y="2388502"/>
            <a:ext cx="6648450" cy="367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latinLnBrk="0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pt-BR" sz="1800" b="1" dirty="0">
                <a:solidFill>
                  <a:schemeClr val="bg1"/>
                </a:solidFill>
                <a:highlight>
                  <a:srgbClr val="1F388D"/>
                </a:highlight>
                <a:latin typeface="Trebuchet MS" panose="020B0603020202020204" pitchFamily="34" charset="0"/>
              </a:rPr>
              <a:t>GERÊNCIA GERAL DE PETRÓLEO, GÁS, ENERGIAS E NAVAL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2EA1F8-136B-8B09-2147-F7879ED9B903}"/>
              </a:ext>
            </a:extLst>
          </p:cNvPr>
          <p:cNvSpPr txBox="1"/>
          <p:nvPr/>
        </p:nvSpPr>
        <p:spPr>
          <a:xfrm>
            <a:off x="3003550" y="1583149"/>
            <a:ext cx="6184900" cy="581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latinLnBrk="0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chemeClr val="bg1"/>
                </a:solidFill>
                <a:highlight>
                  <a:srgbClr val="1F388D"/>
                </a:highlight>
                <a:latin typeface="Trebuchet MS" panose="020B0603020202020204" pitchFamily="34" charset="0"/>
              </a:rPr>
              <a:t>OBRIGADO!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F6A24D9D-CD89-04B6-8442-762DD3D20996}"/>
              </a:ext>
            </a:extLst>
          </p:cNvPr>
          <p:cNvCxnSpPr>
            <a:cxnSpLocks/>
          </p:cNvCxnSpPr>
          <p:nvPr/>
        </p:nvCxnSpPr>
        <p:spPr>
          <a:xfrm>
            <a:off x="219075" y="2802246"/>
            <a:ext cx="11855450" cy="0"/>
          </a:xfrm>
          <a:prstGeom prst="straightConnector1">
            <a:avLst/>
          </a:prstGeom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23">
            <a:extLst>
              <a:ext uri="{FF2B5EF4-FFF2-40B4-BE49-F238E27FC236}">
                <a16:creationId xmlns:a16="http://schemas.microsoft.com/office/drawing/2014/main" id="{348408A2-5D58-C126-C586-98D556455AD6}"/>
              </a:ext>
            </a:extLst>
          </p:cNvPr>
          <p:cNvSpPr txBox="1"/>
          <p:nvPr/>
        </p:nvSpPr>
        <p:spPr>
          <a:xfrm>
            <a:off x="4782553" y="4614343"/>
            <a:ext cx="7215064" cy="5675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06963" indent="-236158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815411" indent="-472314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223858" indent="-709957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630821" indent="-947599" algn="l" defTabSz="406963" rtl="0" eaLnBrk="0" fontAlgn="base" hangingPunct="0">
              <a:spcBef>
                <a:spcPct val="0"/>
              </a:spcBef>
              <a:spcAft>
                <a:spcPct val="0"/>
              </a:spcAft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138782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566538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994294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422051" algn="l" defTabSz="855513" rtl="0" eaLnBrk="1" latinLnBrk="0" hangingPunct="1">
              <a:defRPr sz="159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0" marR="0" lvl="0" indent="0" defTabSz="406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t-BR" sz="1400" i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Equipe de Apoio</a:t>
            </a:r>
            <a:br>
              <a:rPr lang="pt-BR" sz="1400" i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6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Gustavo Matos 		Letícia Nascimento 		Maria Eduarda Damasceno</a:t>
            </a:r>
          </a:p>
        </p:txBody>
      </p:sp>
    </p:spTree>
    <p:extLst>
      <p:ext uri="{BB962C8B-B14F-4D97-AF65-F5344CB8AC3E}">
        <p14:creationId xmlns:p14="http://schemas.microsoft.com/office/powerpoint/2010/main" val="1783776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EC2C89A5-DAEA-9859-0DD3-AF06B7CB5697}"/>
              </a:ext>
            </a:extLst>
          </p:cNvPr>
          <p:cNvSpPr/>
          <p:nvPr/>
        </p:nvSpPr>
        <p:spPr>
          <a:xfrm>
            <a:off x="7748392" y="292101"/>
            <a:ext cx="4030847" cy="51437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6AA9B94-FBA1-4414-E14A-5CEB89B89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9255"/>
            <a:ext cx="12192000" cy="1091184"/>
          </a:xfrm>
          <a:prstGeom prst="rect">
            <a:avLst/>
          </a:prstGeom>
        </p:spPr>
      </p:pic>
      <p:pic>
        <p:nvPicPr>
          <p:cNvPr id="5" name="Imagem 4">
            <a:hlinkClick r:id="rId3"/>
            <a:extLst>
              <a:ext uri="{FF2B5EF4-FFF2-40B4-BE49-F238E27FC236}">
                <a16:creationId xmlns:a16="http://schemas.microsoft.com/office/drawing/2014/main" id="{153912AA-3354-4537-BBE6-986786AA8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1685"/>
          <a:stretch/>
        </p:blipFill>
        <p:spPr>
          <a:xfrm>
            <a:off x="768637" y="1038849"/>
            <a:ext cx="2666906" cy="3650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5FFE905-7968-88F4-2F1D-F3FF6B8D67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214" r="1936"/>
          <a:stretch/>
        </p:blipFill>
        <p:spPr>
          <a:xfrm>
            <a:off x="4488415" y="1036384"/>
            <a:ext cx="2596896" cy="3655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3F2EE38-92D0-E004-BC36-442DC34F4E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8182" y="576512"/>
            <a:ext cx="3251266" cy="4574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6CFD1FD-FA37-70B2-036C-AFCD132B286E}"/>
              </a:ext>
            </a:extLst>
          </p:cNvPr>
          <p:cNvSpPr txBox="1"/>
          <p:nvPr/>
        </p:nvSpPr>
        <p:spPr>
          <a:xfrm>
            <a:off x="5476522" y="5323908"/>
            <a:ext cx="620683" cy="338554"/>
          </a:xfrm>
          <a:prstGeom prst="rect">
            <a:avLst/>
          </a:prstGeom>
          <a:solidFill>
            <a:srgbClr val="1F388D"/>
          </a:solidFill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1BD0292-1A0C-385D-91EF-00B268AA37F8}"/>
              </a:ext>
            </a:extLst>
          </p:cNvPr>
          <p:cNvSpPr txBox="1"/>
          <p:nvPr/>
        </p:nvSpPr>
        <p:spPr>
          <a:xfrm>
            <a:off x="1791749" y="5323908"/>
            <a:ext cx="620683" cy="338554"/>
          </a:xfrm>
          <a:prstGeom prst="rect">
            <a:avLst/>
          </a:prstGeom>
          <a:solidFill>
            <a:srgbClr val="1F388D"/>
          </a:solidFill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8E00412-0FD5-0A61-E833-7FBCB328DC16}"/>
              </a:ext>
            </a:extLst>
          </p:cNvPr>
          <p:cNvSpPr txBox="1"/>
          <p:nvPr/>
        </p:nvSpPr>
        <p:spPr>
          <a:xfrm>
            <a:off x="9453474" y="5323908"/>
            <a:ext cx="620683" cy="338554"/>
          </a:xfrm>
          <a:prstGeom prst="rect">
            <a:avLst/>
          </a:prstGeom>
          <a:solidFill>
            <a:srgbClr val="1F388D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A3F5523-6BE0-6F79-D7A1-E43235AAE2D6}"/>
              </a:ext>
            </a:extLst>
          </p:cNvPr>
          <p:cNvSpPr/>
          <p:nvPr/>
        </p:nvSpPr>
        <p:spPr>
          <a:xfrm>
            <a:off x="412760" y="566628"/>
            <a:ext cx="4417280" cy="1246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6317953-5EAC-CB42-2F50-E0622F061833}"/>
              </a:ext>
            </a:extLst>
          </p:cNvPr>
          <p:cNvSpPr txBox="1"/>
          <p:nvPr/>
        </p:nvSpPr>
        <p:spPr>
          <a:xfrm>
            <a:off x="325190" y="166774"/>
            <a:ext cx="552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F388D"/>
                </a:solidFill>
                <a:latin typeface="Trebuchet MS" panose="020B0603020202020204" pitchFamily="34" charset="0"/>
              </a:rPr>
              <a:t>Histórico de Publicações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04CC24B-FABB-1978-1922-AE19ADE488E3}"/>
              </a:ext>
            </a:extLst>
          </p:cNvPr>
          <p:cNvSpPr txBox="1">
            <a:spLocks/>
          </p:cNvSpPr>
          <p:nvPr/>
        </p:nvSpPr>
        <p:spPr>
          <a:xfrm>
            <a:off x="208422" y="5920998"/>
            <a:ext cx="4972114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 eaLnBrk="1" hangingPunct="1">
              <a:defRPr/>
            </a:pPr>
            <a:r>
              <a:rPr lang="pt-BR" sz="900" b="1" dirty="0">
                <a:solidFill>
                  <a:schemeClr val="bg1"/>
                </a:solidFill>
              </a:rPr>
              <a:t>Gerência Geral de Petróleo, Gás, Energias e Naval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CC3E5D3-0C99-F00C-083D-09C614D582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27627" y="6050057"/>
            <a:ext cx="1403945" cy="59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1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A5C5A32-2456-31C8-E085-46F499D22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9255"/>
            <a:ext cx="12192000" cy="1091184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23C7DD51-D00C-74ED-C22E-8EEF6231BDC6}"/>
              </a:ext>
            </a:extLst>
          </p:cNvPr>
          <p:cNvSpPr/>
          <p:nvPr/>
        </p:nvSpPr>
        <p:spPr>
          <a:xfrm>
            <a:off x="412760" y="584915"/>
            <a:ext cx="6668264" cy="13964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6317953-5EAC-CB42-2F50-E0622F061833}"/>
              </a:ext>
            </a:extLst>
          </p:cNvPr>
          <p:cNvSpPr txBox="1"/>
          <p:nvPr/>
        </p:nvSpPr>
        <p:spPr>
          <a:xfrm>
            <a:off x="314038" y="211846"/>
            <a:ext cx="707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F388D"/>
                </a:solidFill>
                <a:latin typeface="Trebuchet MS" panose="020B0603020202020204" pitchFamily="34" charset="0"/>
              </a:rPr>
              <a:t>Petroquímica e Fertilizantes 2024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5301408-5EE8-0183-0ADB-CCC96425CA7F}"/>
              </a:ext>
            </a:extLst>
          </p:cNvPr>
          <p:cNvSpPr txBox="1"/>
          <p:nvPr/>
        </p:nvSpPr>
        <p:spPr>
          <a:xfrm>
            <a:off x="314038" y="672302"/>
            <a:ext cx="250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rgbClr val="1F388D"/>
                </a:solidFill>
                <a:latin typeface="Trebuchet MS" panose="020B0603020202020204" pitchFamily="34" charset="0"/>
              </a:rPr>
              <a:t>Artigos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A89C651-3356-2DEF-C867-CFAC36504CB5}"/>
              </a:ext>
            </a:extLst>
          </p:cNvPr>
          <p:cNvSpPr txBox="1">
            <a:spLocks/>
          </p:cNvSpPr>
          <p:nvPr/>
        </p:nvSpPr>
        <p:spPr>
          <a:xfrm>
            <a:off x="208422" y="5920998"/>
            <a:ext cx="4972114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 eaLnBrk="1" hangingPunct="1">
              <a:defRPr/>
            </a:pPr>
            <a:r>
              <a:rPr lang="pt-BR" sz="900" b="1" dirty="0">
                <a:solidFill>
                  <a:schemeClr val="bg1"/>
                </a:solidFill>
              </a:rPr>
              <a:t>Gerência Geral de Petróleo, Gás, Energias e Naval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8C9A15B-1866-7718-321F-5AC8AC07F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627" y="6050057"/>
            <a:ext cx="1403945" cy="59113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4E59C60-39F2-6274-BC0C-7664F2D0E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138" y="1472940"/>
            <a:ext cx="2330627" cy="3279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7ECC8CD-DFF0-B751-97F7-DBA68C9ACB98}"/>
              </a:ext>
            </a:extLst>
          </p:cNvPr>
          <p:cNvSpPr txBox="1"/>
          <p:nvPr/>
        </p:nvSpPr>
        <p:spPr>
          <a:xfrm>
            <a:off x="2719576" y="2340528"/>
            <a:ext cx="23293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u="none" strike="noStrike" baseline="0" dirty="0">
                <a:solidFill>
                  <a:srgbClr val="1F388D"/>
                </a:solidFill>
                <a:latin typeface="Trebuchet MS" panose="020B0603020202020204" pitchFamily="34" charset="0"/>
              </a:rPr>
              <a:t>Secretaria de</a:t>
            </a:r>
            <a:r>
              <a:rPr lang="pt-BR" sz="1600" b="1" dirty="0">
                <a:solidFill>
                  <a:srgbClr val="1F388D"/>
                </a:solidFill>
                <a:latin typeface="Trebuchet MS" panose="020B0603020202020204" pitchFamily="34" charset="0"/>
              </a:rPr>
              <a:t> Estado</a:t>
            </a:r>
            <a:r>
              <a:rPr lang="pt-BR" sz="1600" b="1" u="none" strike="noStrike" baseline="0" dirty="0">
                <a:solidFill>
                  <a:srgbClr val="1F388D"/>
                </a:solidFill>
                <a:latin typeface="Trebuchet MS" panose="020B0603020202020204" pitchFamily="34" charset="0"/>
              </a:rPr>
              <a:t> de Desenvolvimento Econômico, Indústria, Comércio e Serviços </a:t>
            </a:r>
            <a:r>
              <a:rPr lang="pt-BR" sz="1600" b="1" dirty="0">
                <a:solidFill>
                  <a:srgbClr val="1F388D"/>
                </a:solidFill>
                <a:latin typeface="Trebuchet MS" panose="020B0603020202020204" pitchFamily="34" charset="0"/>
              </a:rPr>
              <a:t>do Rio de Janeiro</a:t>
            </a:r>
            <a:endParaRPr lang="pt-BR" sz="1600" b="1" u="none" strike="noStrike" baseline="0" dirty="0">
              <a:solidFill>
                <a:srgbClr val="1F388D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6651407-D57E-C4B4-BF48-7B5F8C0095CE}"/>
              </a:ext>
            </a:extLst>
          </p:cNvPr>
          <p:cNvSpPr txBox="1"/>
          <p:nvPr/>
        </p:nvSpPr>
        <p:spPr>
          <a:xfrm>
            <a:off x="5160156" y="2340528"/>
            <a:ext cx="2160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1F388D"/>
                </a:solidFill>
                <a:latin typeface="Trebuchet MS" panose="020B0603020202020204" pitchFamily="34" charset="0"/>
              </a:rPr>
              <a:t>Secretaria Municipal de Desenvolvimento Econômico, Trabalho e Renda de Macaé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BF8ED9F-CED6-C86F-6CD8-578F17F726FF}"/>
              </a:ext>
            </a:extLst>
          </p:cNvPr>
          <p:cNvSpPr txBox="1"/>
          <p:nvPr/>
        </p:nvSpPr>
        <p:spPr>
          <a:xfrm>
            <a:off x="7431397" y="2340528"/>
            <a:ext cx="216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1F388D"/>
                </a:solidFill>
                <a:latin typeface="Trebuchet MS" panose="020B0603020202020204" pitchFamily="34" charset="0"/>
              </a:rPr>
              <a:t>Yara Brasil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B99C6D3-5130-1655-4335-772DFD7E7355}"/>
              </a:ext>
            </a:extLst>
          </p:cNvPr>
          <p:cNvSpPr txBox="1"/>
          <p:nvPr/>
        </p:nvSpPr>
        <p:spPr>
          <a:xfrm>
            <a:off x="9871976" y="2340528"/>
            <a:ext cx="216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1F388D"/>
                </a:solidFill>
                <a:latin typeface="Trebuchet MS" panose="020B0603020202020204" pitchFamily="34" charset="0"/>
              </a:rPr>
              <a:t>Instituto SENAI </a:t>
            </a:r>
            <a:br>
              <a:rPr lang="pt-BR" sz="1600" b="1" dirty="0">
                <a:solidFill>
                  <a:srgbClr val="1F388D"/>
                </a:solidFill>
                <a:latin typeface="Trebuchet MS" panose="020B0603020202020204" pitchFamily="34" charset="0"/>
              </a:rPr>
            </a:br>
            <a:r>
              <a:rPr lang="pt-BR" sz="1600" b="1" dirty="0">
                <a:solidFill>
                  <a:srgbClr val="1F388D"/>
                </a:solidFill>
                <a:latin typeface="Trebuchet MS" panose="020B0603020202020204" pitchFamily="34" charset="0"/>
              </a:rPr>
              <a:t>de Inovação em Química Verde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93F16BE-E20A-56A0-4189-CA71E576CA04}"/>
              </a:ext>
            </a:extLst>
          </p:cNvPr>
          <p:cNvSpPr txBox="1"/>
          <p:nvPr/>
        </p:nvSpPr>
        <p:spPr>
          <a:xfrm>
            <a:off x="2938400" y="5058920"/>
            <a:ext cx="201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1F388D"/>
                </a:solidFill>
                <a:latin typeface="Trebuchet MS" panose="020B0603020202020204" pitchFamily="34" charset="0"/>
              </a:rPr>
              <a:t>ABIPLAST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76EF00-2144-C5FE-B654-F3DE927E2CA0}"/>
              </a:ext>
            </a:extLst>
          </p:cNvPr>
          <p:cNvSpPr txBox="1"/>
          <p:nvPr/>
        </p:nvSpPr>
        <p:spPr>
          <a:xfrm>
            <a:off x="5269876" y="5058920"/>
            <a:ext cx="201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1F388D"/>
                </a:solidFill>
                <a:latin typeface="Trebuchet MS" panose="020B0603020202020204" pitchFamily="34" charset="0"/>
              </a:rPr>
              <a:t>SIQUIRJ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8EFE459E-C5B1-7483-56D1-D6925044F998}"/>
              </a:ext>
            </a:extLst>
          </p:cNvPr>
          <p:cNvSpPr txBox="1"/>
          <p:nvPr/>
        </p:nvSpPr>
        <p:spPr>
          <a:xfrm>
            <a:off x="8340869" y="5069306"/>
            <a:ext cx="29436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1F388D"/>
                </a:solidFill>
                <a:latin typeface="Trebuchet MS" panose="020B0603020202020204" pitchFamily="34" charset="0"/>
              </a:rPr>
              <a:t>Firjan SENAI SESI </a:t>
            </a:r>
            <a:r>
              <a:rPr lang="pt-BR" sz="1400" b="1" dirty="0">
                <a:solidFill>
                  <a:srgbClr val="1F388D"/>
                </a:solidFill>
                <a:latin typeface="Trebuchet MS" panose="020B0603020202020204" pitchFamily="34" charset="0"/>
              </a:rPr>
              <a:t>– </a:t>
            </a:r>
            <a:br>
              <a:rPr lang="pt-BR" sz="1400" b="1" dirty="0">
                <a:solidFill>
                  <a:srgbClr val="1F388D"/>
                </a:solidFill>
                <a:latin typeface="Trebuchet MS" panose="020B0603020202020204" pitchFamily="34" charset="0"/>
              </a:rPr>
            </a:br>
            <a:r>
              <a:rPr lang="pt-BR" sz="1400" b="1" dirty="0">
                <a:solidFill>
                  <a:srgbClr val="1F388D"/>
                </a:solidFill>
                <a:latin typeface="Trebuchet MS" panose="020B0603020202020204" pitchFamily="34" charset="0"/>
              </a:rPr>
              <a:t>Gerência Geral de </a:t>
            </a:r>
            <a:br>
              <a:rPr lang="pt-BR" sz="1400" b="1" dirty="0">
                <a:solidFill>
                  <a:srgbClr val="1F388D"/>
                </a:solidFill>
                <a:latin typeface="Trebuchet MS" panose="020B0603020202020204" pitchFamily="34" charset="0"/>
              </a:rPr>
            </a:br>
            <a:r>
              <a:rPr lang="pt-BR" sz="1400" b="1" dirty="0">
                <a:solidFill>
                  <a:srgbClr val="1F388D"/>
                </a:solidFill>
                <a:latin typeface="Trebuchet MS" panose="020B0603020202020204" pitchFamily="34" charset="0"/>
              </a:rPr>
              <a:t>Petróleo, Gás, Energias e Naval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1B853CA7-0CD0-8228-FDF5-4BA9D33EC833}"/>
              </a:ext>
            </a:extLst>
          </p:cNvPr>
          <p:cNvSpPr txBox="1"/>
          <p:nvPr/>
        </p:nvSpPr>
        <p:spPr>
          <a:xfrm>
            <a:off x="2836436" y="1382912"/>
            <a:ext cx="2160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i="1" u="none" strike="noStrike" baseline="0" dirty="0">
                <a:solidFill>
                  <a:schemeClr val="bg1"/>
                </a:solidFill>
                <a:highlight>
                  <a:srgbClr val="1F388D"/>
                </a:highlight>
                <a:latin typeface="Trebuchet MS" panose="020B0603020202020204" pitchFamily="34" charset="0"/>
              </a:rPr>
              <a:t>A cadeia de fertilizantes e o estado do Rio de Janeiro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0C73C37-9A2D-47E4-C9F5-1735F4B5C649}"/>
              </a:ext>
            </a:extLst>
          </p:cNvPr>
          <p:cNvSpPr txBox="1"/>
          <p:nvPr/>
        </p:nvSpPr>
        <p:spPr>
          <a:xfrm>
            <a:off x="5192346" y="1275191"/>
            <a:ext cx="2160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i="1" dirty="0">
                <a:solidFill>
                  <a:schemeClr val="bg1"/>
                </a:solidFill>
                <a:highlight>
                  <a:srgbClr val="1F388D"/>
                </a:highlight>
                <a:latin typeface="Trebuchet MS" panose="020B0603020202020204" pitchFamily="34" charset="0"/>
              </a:rPr>
              <a:t>Oportunidades e impacto econômico dos projetos de fertilizantes nitrogenados em Macaé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135A2135-CE79-91CF-7A8A-1CD6631950F0}"/>
              </a:ext>
            </a:extLst>
          </p:cNvPr>
          <p:cNvSpPr txBox="1"/>
          <p:nvPr/>
        </p:nvSpPr>
        <p:spPr>
          <a:xfrm>
            <a:off x="7548256" y="1382912"/>
            <a:ext cx="2160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i="1" dirty="0">
                <a:solidFill>
                  <a:schemeClr val="bg1"/>
                </a:solidFill>
                <a:highlight>
                  <a:srgbClr val="1F388D"/>
                </a:highlight>
                <a:latin typeface="Trebuchet MS" panose="020B0603020202020204" pitchFamily="34" charset="0"/>
              </a:rPr>
              <a:t>Vocação sustentável é a oportunidade do Brasil no mercado global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B8487FBC-1447-65DD-56F0-316894A4B448}"/>
              </a:ext>
            </a:extLst>
          </p:cNvPr>
          <p:cNvSpPr txBox="1"/>
          <p:nvPr/>
        </p:nvSpPr>
        <p:spPr>
          <a:xfrm>
            <a:off x="9904166" y="1275191"/>
            <a:ext cx="2160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i="1" dirty="0">
                <a:solidFill>
                  <a:schemeClr val="bg1"/>
                </a:solidFill>
                <a:highlight>
                  <a:srgbClr val="1F388D"/>
                </a:highlight>
                <a:latin typeface="Trebuchet MS" panose="020B0603020202020204" pitchFamily="34" charset="0"/>
              </a:rPr>
              <a:t>Oportunidades e inovações no segmento petroquímico e de fertilizantes no RJ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02E5B234-B77C-6865-6616-38341664DAFC}"/>
              </a:ext>
            </a:extLst>
          </p:cNvPr>
          <p:cNvSpPr txBox="1"/>
          <p:nvPr/>
        </p:nvSpPr>
        <p:spPr>
          <a:xfrm>
            <a:off x="2866400" y="4029901"/>
            <a:ext cx="2160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i="1" dirty="0">
                <a:solidFill>
                  <a:schemeClr val="bg1"/>
                </a:solidFill>
                <a:highlight>
                  <a:srgbClr val="1F388D"/>
                </a:highlight>
                <a:latin typeface="Trebuchet MS" panose="020B0603020202020204" pitchFamily="34" charset="0"/>
              </a:rPr>
              <a:t>Cadeia de valor: indústria do plástico </a:t>
            </a:r>
            <a:br>
              <a:rPr lang="pt-BR" sz="1400" i="1" dirty="0">
                <a:solidFill>
                  <a:schemeClr val="bg1"/>
                </a:solidFill>
                <a:highlight>
                  <a:srgbClr val="1F388D"/>
                </a:highlight>
                <a:latin typeface="Trebuchet MS" panose="020B0603020202020204" pitchFamily="34" charset="0"/>
              </a:rPr>
            </a:br>
            <a:r>
              <a:rPr lang="pt-BR" sz="1400" i="1" dirty="0">
                <a:solidFill>
                  <a:schemeClr val="bg1"/>
                </a:solidFill>
                <a:highlight>
                  <a:srgbClr val="1F388D"/>
                </a:highlight>
                <a:latin typeface="Trebuchet MS" panose="020B0603020202020204" pitchFamily="34" charset="0"/>
              </a:rPr>
              <a:t>e a relação com a petroquímica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3E98DA3-C203-ABFF-B4B3-07C5B0115933}"/>
              </a:ext>
            </a:extLst>
          </p:cNvPr>
          <p:cNvSpPr txBox="1"/>
          <p:nvPr/>
        </p:nvSpPr>
        <p:spPr>
          <a:xfrm>
            <a:off x="5197876" y="4137622"/>
            <a:ext cx="2160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i="1" dirty="0">
                <a:solidFill>
                  <a:schemeClr val="bg1"/>
                </a:solidFill>
                <a:highlight>
                  <a:srgbClr val="1F388D"/>
                </a:highlight>
                <a:latin typeface="Trebuchet MS" panose="020B0603020202020204" pitchFamily="34" charset="0"/>
              </a:rPr>
              <a:t>A petroquímica e o cenário global e nacional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0F2B42B7-E6DF-DA9E-2D7B-1410F09B03A4}"/>
              </a:ext>
            </a:extLst>
          </p:cNvPr>
          <p:cNvSpPr txBox="1"/>
          <p:nvPr/>
        </p:nvSpPr>
        <p:spPr>
          <a:xfrm>
            <a:off x="8400149" y="4245344"/>
            <a:ext cx="273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400" i="1">
                <a:solidFill>
                  <a:schemeClr val="bg1"/>
                </a:solidFill>
                <a:highlight>
                  <a:srgbClr val="1F388D"/>
                </a:highlight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Cenário promissor para o protagonismo do Rio de Janeiro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67CA1A3A-F3D3-ACE9-673D-E9EBE8042D52}"/>
              </a:ext>
            </a:extLst>
          </p:cNvPr>
          <p:cNvSpPr/>
          <p:nvPr/>
        </p:nvSpPr>
        <p:spPr>
          <a:xfrm>
            <a:off x="2836436" y="3761780"/>
            <a:ext cx="1458310" cy="215444"/>
          </a:xfrm>
          <a:prstGeom prst="rect">
            <a:avLst/>
          </a:prstGeom>
          <a:solidFill>
            <a:srgbClr val="A08C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PETROQUÍMICA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BB544DF6-EAFE-708A-99C5-5F68AB7A45EA}"/>
              </a:ext>
            </a:extLst>
          </p:cNvPr>
          <p:cNvSpPr/>
          <p:nvPr/>
        </p:nvSpPr>
        <p:spPr>
          <a:xfrm>
            <a:off x="2738892" y="1032958"/>
            <a:ext cx="1458310" cy="215444"/>
          </a:xfrm>
          <a:prstGeom prst="rect">
            <a:avLst/>
          </a:prstGeom>
          <a:solidFill>
            <a:srgbClr val="A08C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FERTILIZANTES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ECEC047-9F44-8ABC-B939-A6365820B84C}"/>
              </a:ext>
            </a:extLst>
          </p:cNvPr>
          <p:cNvSpPr/>
          <p:nvPr/>
        </p:nvSpPr>
        <p:spPr>
          <a:xfrm>
            <a:off x="8096999" y="3868003"/>
            <a:ext cx="2161791" cy="218442"/>
          </a:xfrm>
          <a:prstGeom prst="rect">
            <a:avLst/>
          </a:prstGeom>
          <a:solidFill>
            <a:srgbClr val="A08C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CONSIDERAÇÕES FINAIS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FBA1053-1FBA-6861-0D3A-AAB9ABC89631}"/>
              </a:ext>
            </a:extLst>
          </p:cNvPr>
          <p:cNvCxnSpPr>
            <a:cxnSpLocks/>
          </p:cNvCxnSpPr>
          <p:nvPr/>
        </p:nvCxnSpPr>
        <p:spPr>
          <a:xfrm>
            <a:off x="2938400" y="2327599"/>
            <a:ext cx="8892816" cy="0"/>
          </a:xfrm>
          <a:prstGeom prst="line">
            <a:avLst/>
          </a:prstGeom>
          <a:ln w="3175">
            <a:solidFill>
              <a:srgbClr val="1F388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3BC3F75-1C63-819F-DBEA-2D1BEC24FA53}"/>
              </a:ext>
            </a:extLst>
          </p:cNvPr>
          <p:cNvCxnSpPr>
            <a:cxnSpLocks/>
          </p:cNvCxnSpPr>
          <p:nvPr/>
        </p:nvCxnSpPr>
        <p:spPr>
          <a:xfrm>
            <a:off x="3238756" y="5032389"/>
            <a:ext cx="7745410" cy="0"/>
          </a:xfrm>
          <a:prstGeom prst="line">
            <a:avLst/>
          </a:prstGeom>
          <a:ln w="3175">
            <a:solidFill>
              <a:srgbClr val="1F388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08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m 51" descr="Ícone&#10;&#10;Descrição gerada automaticamente">
            <a:extLst>
              <a:ext uri="{FF2B5EF4-FFF2-40B4-BE49-F238E27FC236}">
                <a16:creationId xmlns:a16="http://schemas.microsoft.com/office/drawing/2014/main" id="{B20329A6-B568-4B72-93B8-FF2A8AB86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773" y="3988851"/>
            <a:ext cx="1443592" cy="68380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EE36BDA-C208-7E59-D9F1-7C8DF7D95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9255"/>
            <a:ext cx="12192000" cy="109118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165B8B8-BA7A-9A53-5E3B-9FF6B9D23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7627" y="6050057"/>
            <a:ext cx="1403945" cy="59113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DA26852-876F-CF06-8D9B-E9E9C8C35AD8}"/>
              </a:ext>
            </a:extLst>
          </p:cNvPr>
          <p:cNvSpPr/>
          <p:nvPr/>
        </p:nvSpPr>
        <p:spPr>
          <a:xfrm>
            <a:off x="412759" y="584916"/>
            <a:ext cx="6657113" cy="992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8BF3BA1-A355-16CA-4DD5-7FD187765A79}"/>
              </a:ext>
            </a:extLst>
          </p:cNvPr>
          <p:cNvSpPr txBox="1"/>
          <p:nvPr/>
        </p:nvSpPr>
        <p:spPr>
          <a:xfrm>
            <a:off x="314037" y="185468"/>
            <a:ext cx="6755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F388D"/>
                </a:solidFill>
                <a:latin typeface="Trebuchet MS" panose="020B0603020202020204" pitchFamily="34" charset="0"/>
              </a:rPr>
              <a:t>Petroquímica e Fertilizantes 2024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267835E-43C7-9C69-E4DE-F1280C476AB4}"/>
              </a:ext>
            </a:extLst>
          </p:cNvPr>
          <p:cNvSpPr txBox="1"/>
          <p:nvPr/>
        </p:nvSpPr>
        <p:spPr>
          <a:xfrm>
            <a:off x="314037" y="667763"/>
            <a:ext cx="529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rgbClr val="1F388D"/>
                </a:solidFill>
                <a:latin typeface="Trebuchet MS" panose="020B0603020202020204" pitchFamily="34" charset="0"/>
              </a:rPr>
              <a:t>Atuação Firjan SENAI e Firjan SESI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D34FFD1C-075D-3BC6-98F5-223565AE29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1152"/>
          <a:stretch/>
        </p:blipFill>
        <p:spPr>
          <a:xfrm>
            <a:off x="7069872" y="1842476"/>
            <a:ext cx="3795455" cy="3908334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8C64E601-996A-F5D8-7C6E-4B0E88B598BA}"/>
              </a:ext>
            </a:extLst>
          </p:cNvPr>
          <p:cNvSpPr/>
          <p:nvPr/>
        </p:nvSpPr>
        <p:spPr>
          <a:xfrm>
            <a:off x="6242728" y="1332791"/>
            <a:ext cx="5696908" cy="484951"/>
          </a:xfrm>
          <a:prstGeom prst="rect">
            <a:avLst/>
          </a:prstGeom>
          <a:solidFill>
            <a:srgbClr val="EC81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SOLUÇÕES APLICADAS A REALIDADE DA INDÚSTRIA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A6348BF-A36F-DDEB-EA9E-9CAF6E63B287}"/>
              </a:ext>
            </a:extLst>
          </p:cNvPr>
          <p:cNvSpPr/>
          <p:nvPr/>
        </p:nvSpPr>
        <p:spPr>
          <a:xfrm>
            <a:off x="252364" y="1332791"/>
            <a:ext cx="5647687" cy="484951"/>
          </a:xfrm>
          <a:prstGeom prst="rect">
            <a:avLst/>
          </a:prstGeom>
          <a:solidFill>
            <a:srgbClr val="5CC4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Trebuchet MS" panose="020B0603020202020204" pitchFamily="34" charset="0"/>
              </a:rPr>
              <a:t>Ensino, Pesquisa, Desenvolvimento e Inovação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FDE6725B-E038-455A-2881-0CE138BA57D5}"/>
              </a:ext>
            </a:extLst>
          </p:cNvPr>
          <p:cNvSpPr/>
          <p:nvPr/>
        </p:nvSpPr>
        <p:spPr>
          <a:xfrm>
            <a:off x="252365" y="1925506"/>
            <a:ext cx="1113720" cy="901992"/>
          </a:xfrm>
          <a:prstGeom prst="roundRect">
            <a:avLst/>
          </a:prstGeom>
          <a:solidFill>
            <a:srgbClr val="5CC4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Trebuchet MS" panose="020B0603020202020204" pitchFamily="34" charset="0"/>
              </a:rPr>
              <a:t>6 </a:t>
            </a:r>
          </a:p>
          <a:p>
            <a:pPr algn="ctr"/>
            <a:r>
              <a:rPr lang="pt-BR" sz="1400" dirty="0">
                <a:latin typeface="Trebuchet MS" panose="020B0603020202020204" pitchFamily="34" charset="0"/>
              </a:rPr>
              <a:t>cursos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BC66649-1017-923F-8BD3-24ED594B8C4F}"/>
              </a:ext>
            </a:extLst>
          </p:cNvPr>
          <p:cNvSpPr txBox="1"/>
          <p:nvPr/>
        </p:nvSpPr>
        <p:spPr>
          <a:xfrm>
            <a:off x="1456574" y="1999515"/>
            <a:ext cx="261481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</a:rPr>
              <a:t>Técnico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</a:rPr>
              <a:t>Qualificação Profissional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</a:rPr>
              <a:t>Aperfeiçoamento</a:t>
            </a:r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4EEBBC11-4E3B-7308-5FC3-1ABCA2EF571A}"/>
              </a:ext>
            </a:extLst>
          </p:cNvPr>
          <p:cNvCxnSpPr>
            <a:cxnSpLocks/>
          </p:cNvCxnSpPr>
          <p:nvPr/>
        </p:nvCxnSpPr>
        <p:spPr>
          <a:xfrm>
            <a:off x="1456574" y="2074446"/>
            <a:ext cx="0" cy="753051"/>
          </a:xfrm>
          <a:prstGeom prst="line">
            <a:avLst/>
          </a:prstGeom>
          <a:ln>
            <a:solidFill>
              <a:srgbClr val="00BB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0BCBF268-20B4-774C-2150-AA01D400E0DC}"/>
              </a:ext>
            </a:extLst>
          </p:cNvPr>
          <p:cNvSpPr/>
          <p:nvPr/>
        </p:nvSpPr>
        <p:spPr>
          <a:xfrm>
            <a:off x="252364" y="3052773"/>
            <a:ext cx="1113720" cy="900855"/>
          </a:xfrm>
          <a:prstGeom prst="roundRect">
            <a:avLst/>
          </a:prstGeom>
          <a:solidFill>
            <a:srgbClr val="5CC4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rebuchet MS" panose="020B0603020202020204" pitchFamily="34" charset="0"/>
              </a:rPr>
              <a:t>Nossa Atuação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BCB45E6E-739C-A008-C521-3558D3EA2AD3}"/>
              </a:ext>
            </a:extLst>
          </p:cNvPr>
          <p:cNvSpPr txBox="1"/>
          <p:nvPr/>
        </p:nvSpPr>
        <p:spPr>
          <a:xfrm>
            <a:off x="1456574" y="3087702"/>
            <a:ext cx="4150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</a:rPr>
              <a:t>Projetos de Pesquisa Aplicada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</a:rPr>
              <a:t>Atuação como consultoria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</a:rPr>
              <a:t>Análises químicas e serviços tecnológicos</a:t>
            </a:r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61C6D573-538C-AE6A-B71D-A0B105744FFB}"/>
              </a:ext>
            </a:extLst>
          </p:cNvPr>
          <p:cNvCxnSpPr>
            <a:cxnSpLocks/>
          </p:cNvCxnSpPr>
          <p:nvPr/>
        </p:nvCxnSpPr>
        <p:spPr>
          <a:xfrm>
            <a:off x="1456574" y="3126675"/>
            <a:ext cx="0" cy="753051"/>
          </a:xfrm>
          <a:prstGeom prst="line">
            <a:avLst/>
          </a:prstGeom>
          <a:ln>
            <a:solidFill>
              <a:srgbClr val="00BB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4" descr="ANP - Agência Nacional do Petróleo, Gás Natural e Biocombustíveis - YouTube">
            <a:extLst>
              <a:ext uri="{FF2B5EF4-FFF2-40B4-BE49-F238E27FC236}">
                <a16:creationId xmlns:a16="http://schemas.microsoft.com/office/drawing/2014/main" id="{749300CD-023B-2713-8188-850B9E7CA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32" y="2348757"/>
            <a:ext cx="606560" cy="5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omo conseguir apoio da EMBRAPII em seu projeto? – INRI">
            <a:extLst>
              <a:ext uri="{FF2B5EF4-FFF2-40B4-BE49-F238E27FC236}">
                <a16:creationId xmlns:a16="http://schemas.microsoft.com/office/drawing/2014/main" id="{739DD1C0-2D7A-8567-036E-60A3B893B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88"/>
          <a:stretch/>
        </p:blipFill>
        <p:spPr bwMode="auto">
          <a:xfrm>
            <a:off x="5230830" y="2430822"/>
            <a:ext cx="556742" cy="41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1E45474F-8991-0074-3E39-50EE1DC561DB}"/>
              </a:ext>
            </a:extLst>
          </p:cNvPr>
          <p:cNvSpPr txBox="1"/>
          <p:nvPr/>
        </p:nvSpPr>
        <p:spPr>
          <a:xfrm>
            <a:off x="4588340" y="1970638"/>
            <a:ext cx="12855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b="1" dirty="0">
                <a:latin typeface="Trebuchet MS" panose="020B0603020202020204" pitchFamily="34" charset="0"/>
              </a:rPr>
              <a:t>Acesso à recursos de fomento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427AEF37-C51D-B810-8247-90944A11C294}"/>
              </a:ext>
            </a:extLst>
          </p:cNvPr>
          <p:cNvSpPr/>
          <p:nvPr/>
        </p:nvSpPr>
        <p:spPr>
          <a:xfrm>
            <a:off x="4588340" y="1950391"/>
            <a:ext cx="1295283" cy="1094250"/>
          </a:xfrm>
          <a:prstGeom prst="rect">
            <a:avLst/>
          </a:prstGeom>
          <a:noFill/>
          <a:ln>
            <a:solidFill>
              <a:srgbClr val="5CC4EA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" name="Picture 6" descr="upload.wikimedia.org/wikipedia/commons/thumb/0/05/...">
            <a:extLst>
              <a:ext uri="{FF2B5EF4-FFF2-40B4-BE49-F238E27FC236}">
                <a16:creationId xmlns:a16="http://schemas.microsoft.com/office/drawing/2014/main" id="{65DC835E-7C36-55A2-4101-EED45E1D5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57" y="4286847"/>
            <a:ext cx="224455" cy="16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Bandeira dos Estados Unidos da América: significado, estrelas, cores e  listras - Significados">
            <a:extLst>
              <a:ext uri="{FF2B5EF4-FFF2-40B4-BE49-F238E27FC236}">
                <a16:creationId xmlns:a16="http://schemas.microsoft.com/office/drawing/2014/main" id="{BBA6F4E1-7140-D945-175E-FDD23A80E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39" b="10109"/>
          <a:stretch/>
        </p:blipFill>
        <p:spPr bwMode="auto">
          <a:xfrm>
            <a:off x="5512868" y="4293544"/>
            <a:ext cx="224456" cy="16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68BB6CD3-CAF5-8D3C-D386-FD3FC1525C60}"/>
              </a:ext>
            </a:extLst>
          </p:cNvPr>
          <p:cNvSpPr/>
          <p:nvPr/>
        </p:nvSpPr>
        <p:spPr>
          <a:xfrm>
            <a:off x="2266859" y="4543573"/>
            <a:ext cx="1710941" cy="710806"/>
          </a:xfrm>
          <a:prstGeom prst="roundRect">
            <a:avLst/>
          </a:prstGeom>
          <a:solidFill>
            <a:srgbClr val="5CC4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R$ </a:t>
            </a:r>
            <a:r>
              <a:rPr lang="pt-BR" sz="1600" b="1" dirty="0"/>
              <a:t>15 milhões </a:t>
            </a:r>
            <a:r>
              <a:rPr lang="pt-BR" sz="1200" dirty="0"/>
              <a:t>em projetos </a:t>
            </a:r>
          </a:p>
          <a:p>
            <a:pPr algn="ctr"/>
            <a:r>
              <a:rPr lang="pt-BR" sz="1200" dirty="0"/>
              <a:t>já executados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689F2DE1-B9CB-BA9F-5FFF-0C8F7112C428}"/>
              </a:ext>
            </a:extLst>
          </p:cNvPr>
          <p:cNvSpPr/>
          <p:nvPr/>
        </p:nvSpPr>
        <p:spPr>
          <a:xfrm>
            <a:off x="4287950" y="4511028"/>
            <a:ext cx="1596053" cy="710806"/>
          </a:xfrm>
          <a:prstGeom prst="roundRect">
            <a:avLst/>
          </a:prstGeom>
          <a:solidFill>
            <a:srgbClr val="5CC4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5</a:t>
            </a:r>
            <a:r>
              <a:rPr lang="pt-BR" sz="1600" dirty="0"/>
              <a:t> </a:t>
            </a:r>
          </a:p>
          <a:p>
            <a:pPr algn="ctr"/>
            <a:r>
              <a:rPr lang="pt-BR" sz="1600" dirty="0"/>
              <a:t>patentes</a:t>
            </a:r>
          </a:p>
        </p:txBody>
      </p:sp>
      <p:pic>
        <p:nvPicPr>
          <p:cNvPr id="44" name="Picture 2" descr="Recursos - ícones de ferramentas de edição grátis">
            <a:extLst>
              <a:ext uri="{FF2B5EF4-FFF2-40B4-BE49-F238E27FC236}">
                <a16:creationId xmlns:a16="http://schemas.microsoft.com/office/drawing/2014/main" id="{0DE7DE47-6F86-D649-9281-B3D3A3897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39" y="4314257"/>
            <a:ext cx="382592" cy="42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sheet Icon - Free PNG &amp; SVG 2041161 - Noun Project">
            <a:extLst>
              <a:ext uri="{FF2B5EF4-FFF2-40B4-BE49-F238E27FC236}">
                <a16:creationId xmlns:a16="http://schemas.microsoft.com/office/drawing/2014/main" id="{BA9FA665-5390-33D3-7D6E-6132BC490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65" y="4344383"/>
            <a:ext cx="352213" cy="39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tângulo 45">
            <a:extLst>
              <a:ext uri="{FF2B5EF4-FFF2-40B4-BE49-F238E27FC236}">
                <a16:creationId xmlns:a16="http://schemas.microsoft.com/office/drawing/2014/main" id="{EECBFB24-2992-96BE-6E18-4E058303FAF8}"/>
              </a:ext>
            </a:extLst>
          </p:cNvPr>
          <p:cNvSpPr/>
          <p:nvPr/>
        </p:nvSpPr>
        <p:spPr>
          <a:xfrm>
            <a:off x="208422" y="4102465"/>
            <a:ext cx="5773523" cy="45719"/>
          </a:xfrm>
          <a:prstGeom prst="rect">
            <a:avLst/>
          </a:prstGeom>
          <a:solidFill>
            <a:srgbClr val="5CC4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latin typeface="Trebuchet MS" panose="020B0603020202020204" pitchFamily="34" charset="0"/>
            </a:endParaRP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F71E457A-36E0-0FE8-B935-9F9A3D51C2D9}"/>
              </a:ext>
            </a:extLst>
          </p:cNvPr>
          <p:cNvSpPr/>
          <p:nvPr/>
        </p:nvSpPr>
        <p:spPr>
          <a:xfrm>
            <a:off x="270391" y="4498218"/>
            <a:ext cx="1596053" cy="710806"/>
          </a:xfrm>
          <a:prstGeom prst="roundRect">
            <a:avLst/>
          </a:prstGeom>
          <a:solidFill>
            <a:srgbClr val="5CC4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Corpo técnico de mestre e doutores</a:t>
            </a:r>
          </a:p>
        </p:txBody>
      </p:sp>
      <p:pic>
        <p:nvPicPr>
          <p:cNvPr id="48" name="Picture 2" descr="Team PNGs para download gratuito">
            <a:extLst>
              <a:ext uri="{FF2B5EF4-FFF2-40B4-BE49-F238E27FC236}">
                <a16:creationId xmlns:a16="http://schemas.microsoft.com/office/drawing/2014/main" id="{1CC2B3FA-0A77-ED60-C1BA-D88FE3D71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" y="4189206"/>
            <a:ext cx="555078" cy="61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tângulo 48">
            <a:extLst>
              <a:ext uri="{FF2B5EF4-FFF2-40B4-BE49-F238E27FC236}">
                <a16:creationId xmlns:a16="http://schemas.microsoft.com/office/drawing/2014/main" id="{ACFB0263-2525-38A1-6979-3E29FC4571E4}"/>
              </a:ext>
            </a:extLst>
          </p:cNvPr>
          <p:cNvSpPr/>
          <p:nvPr/>
        </p:nvSpPr>
        <p:spPr>
          <a:xfrm>
            <a:off x="94652" y="1259029"/>
            <a:ext cx="5917888" cy="4504105"/>
          </a:xfrm>
          <a:prstGeom prst="rect">
            <a:avLst/>
          </a:prstGeom>
          <a:noFill/>
          <a:ln>
            <a:solidFill>
              <a:srgbClr val="5CC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0006D15C-B0E6-8574-8168-2F800F837F2B}"/>
              </a:ext>
            </a:extLst>
          </p:cNvPr>
          <p:cNvSpPr/>
          <p:nvPr/>
        </p:nvSpPr>
        <p:spPr>
          <a:xfrm>
            <a:off x="6066224" y="1259029"/>
            <a:ext cx="6031124" cy="4504105"/>
          </a:xfrm>
          <a:prstGeom prst="rect">
            <a:avLst/>
          </a:prstGeom>
          <a:noFill/>
          <a:ln>
            <a:solidFill>
              <a:srgbClr val="EC81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D88AB2E7-43B0-D474-9A1D-4D1900C15A4A}"/>
              </a:ext>
            </a:extLst>
          </p:cNvPr>
          <p:cNvSpPr txBox="1">
            <a:spLocks/>
          </p:cNvSpPr>
          <p:nvPr/>
        </p:nvSpPr>
        <p:spPr>
          <a:xfrm>
            <a:off x="208422" y="5920998"/>
            <a:ext cx="4972114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 eaLnBrk="1" hangingPunct="1">
              <a:defRPr/>
            </a:pPr>
            <a:r>
              <a:rPr lang="pt-BR" sz="900" b="1" dirty="0">
                <a:solidFill>
                  <a:schemeClr val="bg1"/>
                </a:solidFill>
              </a:rPr>
              <a:t>Gerência Geral de Petróleo, Gás, Energias e Naval</a:t>
            </a:r>
          </a:p>
        </p:txBody>
      </p:sp>
      <p:pic>
        <p:nvPicPr>
          <p:cNvPr id="53" name="Imagem 52" descr="Ícone&#10;&#10;Descrição gerada automaticamente">
            <a:extLst>
              <a:ext uri="{FF2B5EF4-FFF2-40B4-BE49-F238E27FC236}">
                <a16:creationId xmlns:a16="http://schemas.microsoft.com/office/drawing/2014/main" id="{B20329A6-B568-4B72-93B8-FF2A8AB86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4" y="5318047"/>
            <a:ext cx="874683" cy="41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E94C81C-CCFF-8C80-87FB-0CCE9DAC5336}"/>
              </a:ext>
            </a:extLst>
          </p:cNvPr>
          <p:cNvSpPr/>
          <p:nvPr/>
        </p:nvSpPr>
        <p:spPr>
          <a:xfrm>
            <a:off x="412759" y="584916"/>
            <a:ext cx="3443685" cy="14636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BA258E-CA4C-C4E3-DAFB-E288D1BFDC5E}"/>
              </a:ext>
            </a:extLst>
          </p:cNvPr>
          <p:cNvSpPr txBox="1"/>
          <p:nvPr/>
        </p:nvSpPr>
        <p:spPr>
          <a:xfrm>
            <a:off x="314038" y="164197"/>
            <a:ext cx="375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F388D"/>
                </a:solidFill>
                <a:latin typeface="Trebuchet MS" panose="020B0603020202020204" pitchFamily="34" charset="0"/>
              </a:rPr>
              <a:t>Dados Dinâmicos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58D66FD-34BD-3E0D-7E54-08AFA873F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9255"/>
            <a:ext cx="12192000" cy="109118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9AE8AE8-FE6C-BA6C-D5DB-D100F260B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2147"/>
          <a:stretch/>
        </p:blipFill>
        <p:spPr>
          <a:xfrm>
            <a:off x="122164" y="1133654"/>
            <a:ext cx="8640638" cy="46972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FCCC32-77FD-B396-ECF9-5FFBD9CD7901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53275" y1="21477" x2="53275" y2="21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190" y="464580"/>
            <a:ext cx="940241" cy="611772"/>
          </a:xfrm>
          <a:prstGeom prst="rect">
            <a:avLst/>
          </a:prstGeom>
        </p:spPr>
      </p:pic>
      <p:pic>
        <p:nvPicPr>
          <p:cNvPr id="4" name="Gráfico 3" descr="Gráfico de barras com tendência ascendente com preenchimento sólido">
            <a:extLst>
              <a:ext uri="{FF2B5EF4-FFF2-40B4-BE49-F238E27FC236}">
                <a16:creationId xmlns:a16="http://schemas.microsoft.com/office/drawing/2014/main" id="{25E4E818-5C0E-290A-ACEA-C5A440DD47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91613" y="2197868"/>
            <a:ext cx="557397" cy="55739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F993F9E-BD17-2E52-494E-246BBDC7076E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</a:blip>
          <a:stretch>
            <a:fillRect/>
          </a:stretch>
        </p:blipFill>
        <p:spPr>
          <a:xfrm>
            <a:off x="10202616" y="4118150"/>
            <a:ext cx="557396" cy="544582"/>
          </a:xfrm>
          <a:prstGeom prst="rect">
            <a:avLst/>
          </a:prstGeom>
          <a:solidFill>
            <a:srgbClr val="003BD1"/>
          </a:solidFill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AB99731-48A7-D382-EB25-D9BFD99B2C62}"/>
              </a:ext>
            </a:extLst>
          </p:cNvPr>
          <p:cNvSpPr txBox="1"/>
          <p:nvPr/>
        </p:nvSpPr>
        <p:spPr>
          <a:xfrm>
            <a:off x="8870786" y="2719439"/>
            <a:ext cx="31990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i="0" u="none" strike="noStrike" baseline="0" dirty="0">
                <a:latin typeface="Trebuchet MS" panose="020B0603020202020204" pitchFamily="34" charset="0"/>
              </a:rPr>
              <a:t>Balança Comercial no período de 2014 a 2023. </a:t>
            </a:r>
          </a:p>
          <a:p>
            <a:pPr algn="ctr"/>
            <a:r>
              <a:rPr lang="pt-BR" b="1" dirty="0">
                <a:latin typeface="Trebuchet MS" panose="020B0603020202020204" pitchFamily="34" charset="0"/>
              </a:rPr>
              <a:t>Além do preço e consumo por produto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E1C1D9-E05B-B787-1C3D-29F9D114581F}"/>
              </a:ext>
            </a:extLst>
          </p:cNvPr>
          <p:cNvSpPr txBox="1"/>
          <p:nvPr/>
        </p:nvSpPr>
        <p:spPr>
          <a:xfrm>
            <a:off x="9254420" y="4723601"/>
            <a:ext cx="24537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i="0" u="none" strike="noStrike" baseline="0" dirty="0">
                <a:latin typeface="Trebuchet MS" panose="020B0603020202020204" pitchFamily="34" charset="0"/>
              </a:rPr>
              <a:t>Dados de Empregos e Impostos atrelados a cada mercado</a:t>
            </a:r>
            <a:endParaRPr lang="pt-BR" b="1" dirty="0">
              <a:latin typeface="Trebuchet MS" panose="020B0603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9C45450-3A0F-96D7-990A-1F14FAD76151}"/>
              </a:ext>
            </a:extLst>
          </p:cNvPr>
          <p:cNvSpPr txBox="1"/>
          <p:nvPr/>
        </p:nvSpPr>
        <p:spPr>
          <a:xfrm>
            <a:off x="8985650" y="1018486"/>
            <a:ext cx="29693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Trebuchet MS" panose="020B0603020202020204" pitchFamily="34" charset="0"/>
              </a:rPr>
              <a:t>Mapeamento das plantas nacionais e a capacidade de produção por produto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CB13E75-7430-8DFC-E008-643949E0351A}"/>
              </a:ext>
            </a:extLst>
          </p:cNvPr>
          <p:cNvSpPr txBox="1">
            <a:spLocks/>
          </p:cNvSpPr>
          <p:nvPr/>
        </p:nvSpPr>
        <p:spPr>
          <a:xfrm>
            <a:off x="208422" y="5920998"/>
            <a:ext cx="4972114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 eaLnBrk="1" hangingPunct="1">
              <a:defRPr/>
            </a:pPr>
            <a:r>
              <a:rPr lang="pt-BR" sz="900" b="1" dirty="0">
                <a:solidFill>
                  <a:schemeClr val="bg1"/>
                </a:solidFill>
              </a:rPr>
              <a:t>Gerência Geral de Petróleo, Gás, Energias e Naval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B8BEBC8-0244-7DC4-C80D-C8971D520D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27627" y="6050057"/>
            <a:ext cx="1403945" cy="59113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2F721D9-C711-8C8C-BBCD-FBACDD81A70B}"/>
              </a:ext>
            </a:extLst>
          </p:cNvPr>
          <p:cNvSpPr txBox="1"/>
          <p:nvPr/>
        </p:nvSpPr>
        <p:spPr>
          <a:xfrm>
            <a:off x="314038" y="672302"/>
            <a:ext cx="344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rgbClr val="1F388D"/>
                </a:solidFill>
                <a:latin typeface="Trebuchet MS" panose="020B0603020202020204" pitchFamily="34" charset="0"/>
              </a:rPr>
              <a:t>Lançamento conjunto</a:t>
            </a:r>
          </a:p>
        </p:txBody>
      </p:sp>
    </p:spTree>
    <p:extLst>
      <p:ext uri="{BB962C8B-B14F-4D97-AF65-F5344CB8AC3E}">
        <p14:creationId xmlns:p14="http://schemas.microsoft.com/office/powerpoint/2010/main" val="219804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E94C81C-CCFF-8C80-87FB-0CCE9DAC5336}"/>
              </a:ext>
            </a:extLst>
          </p:cNvPr>
          <p:cNvSpPr/>
          <p:nvPr/>
        </p:nvSpPr>
        <p:spPr>
          <a:xfrm>
            <a:off x="412760" y="622240"/>
            <a:ext cx="5418545" cy="1038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BA258E-CA4C-C4E3-DAFB-E288D1BFDC5E}"/>
              </a:ext>
            </a:extLst>
          </p:cNvPr>
          <p:cNvSpPr txBox="1"/>
          <p:nvPr/>
        </p:nvSpPr>
        <p:spPr>
          <a:xfrm>
            <a:off x="305104" y="150834"/>
            <a:ext cx="6696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F388D"/>
                </a:solidFill>
                <a:latin typeface="Trebuchet MS" panose="020B0603020202020204" pitchFamily="34" charset="0"/>
              </a:rPr>
              <a:t>Destaques dos Dados Dinâmicos: </a:t>
            </a:r>
          </a:p>
          <a:p>
            <a:r>
              <a:rPr lang="pt-BR" sz="2400" i="1" dirty="0">
                <a:solidFill>
                  <a:srgbClr val="1F388D"/>
                </a:solidFill>
                <a:latin typeface="Trebuchet MS" panose="020B0603020202020204" pitchFamily="34" charset="0"/>
              </a:rPr>
              <a:t>Petroquímica – Balança Comercial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58D66FD-34BD-3E0D-7E54-08AFA873F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9255"/>
            <a:ext cx="12192000" cy="109118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B70B21C-0F7B-E585-449A-2816212561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566" r="23659"/>
          <a:stretch/>
        </p:blipFill>
        <p:spPr>
          <a:xfrm>
            <a:off x="6323345" y="3633770"/>
            <a:ext cx="5683240" cy="23469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5F6D67B-8FA7-4052-352B-7101F84E7D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3659" b="48885"/>
          <a:stretch/>
        </p:blipFill>
        <p:spPr>
          <a:xfrm>
            <a:off x="6308693" y="1177034"/>
            <a:ext cx="5683240" cy="24769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FEF5A4F-4720-29FD-8869-0546E1E0CB83}"/>
              </a:ext>
            </a:extLst>
          </p:cNvPr>
          <p:cNvSpPr/>
          <p:nvPr/>
        </p:nvSpPr>
        <p:spPr>
          <a:xfrm>
            <a:off x="10034300" y="1687397"/>
            <a:ext cx="1920711" cy="3956427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353CDC2-9863-10E1-4708-AECD03B58595}"/>
              </a:ext>
            </a:extLst>
          </p:cNvPr>
          <p:cNvSpPr txBox="1"/>
          <p:nvPr/>
        </p:nvSpPr>
        <p:spPr>
          <a:xfrm>
            <a:off x="398108" y="2782170"/>
            <a:ext cx="2938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rebuchet MS" panose="020B0603020202020204" pitchFamily="34" charset="0"/>
              </a:rPr>
              <a:t>Desde 2023, o Estado do Rio está com a </a:t>
            </a:r>
            <a:r>
              <a:rPr lang="pt-BR" sz="1600" dirty="0">
                <a:solidFill>
                  <a:schemeClr val="bg1"/>
                </a:solidFill>
                <a:highlight>
                  <a:srgbClr val="1F388D"/>
                </a:highlight>
                <a:latin typeface="Trebuchet MS" panose="020B0603020202020204" pitchFamily="34" charset="0"/>
              </a:rPr>
              <a:t>balança comercial do PP (Polipropileno) mais favorável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DF27CFF-5A2B-E941-A737-9A26E34B5435}"/>
              </a:ext>
            </a:extLst>
          </p:cNvPr>
          <p:cNvSpPr/>
          <p:nvPr/>
        </p:nvSpPr>
        <p:spPr>
          <a:xfrm>
            <a:off x="8492843" y="555544"/>
            <a:ext cx="1177447" cy="1823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Polietileno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AED1D18-38D5-3194-52FC-B9B097EF0DEC}"/>
              </a:ext>
            </a:extLst>
          </p:cNvPr>
          <p:cNvSpPr txBox="1"/>
          <p:nvPr/>
        </p:nvSpPr>
        <p:spPr>
          <a:xfrm>
            <a:off x="412759" y="1407515"/>
            <a:ext cx="36779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Trebuchet MS" panose="020B0603020202020204" pitchFamily="34" charset="0"/>
              </a:rPr>
              <a:t>Desde 2021, o Estado do Rio está em </a:t>
            </a:r>
            <a:r>
              <a:rPr lang="pt-BR" sz="1600" dirty="0">
                <a:solidFill>
                  <a:schemeClr val="bg1"/>
                </a:solidFill>
                <a:highlight>
                  <a:srgbClr val="1F388D"/>
                </a:highlight>
                <a:latin typeface="Trebuchet MS" panose="020B0603020202020204" pitchFamily="34" charset="0"/>
              </a:rPr>
              <a:t>2º lugar da balança comercial do PE(Polietileno)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62DC0981-C7FE-09FC-9842-D0AA74161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542" y="2761752"/>
            <a:ext cx="2550843" cy="2517467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99E936EF-40C2-239F-F669-0694D63CC81E}"/>
              </a:ext>
            </a:extLst>
          </p:cNvPr>
          <p:cNvSpPr txBox="1"/>
          <p:nvPr/>
        </p:nvSpPr>
        <p:spPr>
          <a:xfrm>
            <a:off x="427412" y="4227561"/>
            <a:ext cx="29096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600" i="0" u="none" strike="noStrike" baseline="0" dirty="0">
                <a:solidFill>
                  <a:srgbClr val="3B2D26"/>
                </a:solidFill>
                <a:latin typeface="Trebuchet MS" panose="020B0603020202020204" pitchFamily="34" charset="0"/>
              </a:rPr>
              <a:t>Existem </a:t>
            </a:r>
            <a:r>
              <a:rPr lang="pt-BR" sz="1600" i="0" u="sng" strike="noStrike" baseline="0" dirty="0">
                <a:solidFill>
                  <a:srgbClr val="3B2D26"/>
                </a:solidFill>
                <a:latin typeface="Trebuchet MS" panose="020B0603020202020204" pitchFamily="34" charset="0"/>
              </a:rPr>
              <a:t>espaços para estímulos de outros produtos de 2ª geração </a:t>
            </a:r>
            <a:r>
              <a:rPr lang="pt-BR" sz="1600" i="0" u="none" strike="noStrike" baseline="0" dirty="0">
                <a:solidFill>
                  <a:srgbClr val="3B2D26"/>
                </a:solidFill>
                <a:latin typeface="Trebuchet MS" panose="020B0603020202020204" pitchFamily="34" charset="0"/>
              </a:rPr>
              <a:t>no qual o estado é deficitário, como o poliestireno (PS), PET e PVC</a:t>
            </a:r>
            <a:endParaRPr lang="pt-BR" sz="1600" dirty="0">
              <a:latin typeface="Trebuchet MS" panose="020B060302020202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AA00EE9B-183E-62A3-7511-336DE7BBB079}"/>
              </a:ext>
            </a:extLst>
          </p:cNvPr>
          <p:cNvSpPr/>
          <p:nvPr/>
        </p:nvSpPr>
        <p:spPr>
          <a:xfrm>
            <a:off x="432625" y="1314762"/>
            <a:ext cx="3573767" cy="1077218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20ADF4EE-B385-9AE0-7642-EFB25F32BC43}"/>
              </a:ext>
            </a:extLst>
          </p:cNvPr>
          <p:cNvSpPr/>
          <p:nvPr/>
        </p:nvSpPr>
        <p:spPr>
          <a:xfrm>
            <a:off x="3724194" y="4515576"/>
            <a:ext cx="2536191" cy="68441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B2295286-B69F-BEA4-0341-70717BF9AC02}"/>
              </a:ext>
            </a:extLst>
          </p:cNvPr>
          <p:cNvSpPr/>
          <p:nvPr/>
        </p:nvSpPr>
        <p:spPr>
          <a:xfrm>
            <a:off x="427412" y="4223217"/>
            <a:ext cx="2938981" cy="135997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F88BC172-D74F-64FA-D5C6-03CD695D66FF}"/>
              </a:ext>
            </a:extLst>
          </p:cNvPr>
          <p:cNvSpPr/>
          <p:nvPr/>
        </p:nvSpPr>
        <p:spPr>
          <a:xfrm>
            <a:off x="435892" y="2769858"/>
            <a:ext cx="2901197" cy="1179973"/>
          </a:xfrm>
          <a:prstGeom prst="rect">
            <a:avLst/>
          </a:prstGeom>
          <a:noFill/>
          <a:ln w="190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A69CEDD-B596-8787-E6A9-831ECA22A3FD}"/>
              </a:ext>
            </a:extLst>
          </p:cNvPr>
          <p:cNvSpPr/>
          <p:nvPr/>
        </p:nvSpPr>
        <p:spPr>
          <a:xfrm>
            <a:off x="3706276" y="3277366"/>
            <a:ext cx="2516325" cy="221045"/>
          </a:xfrm>
          <a:prstGeom prst="rect">
            <a:avLst/>
          </a:prstGeom>
          <a:noFill/>
          <a:ln w="190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861055FE-A4AE-B18A-0D2F-B594FCE94A38}"/>
              </a:ext>
            </a:extLst>
          </p:cNvPr>
          <p:cNvCxnSpPr>
            <a:cxnSpLocks/>
            <a:stCxn id="25" idx="3"/>
            <a:endCxn id="7" idx="0"/>
          </p:cNvCxnSpPr>
          <p:nvPr/>
        </p:nvCxnSpPr>
        <p:spPr>
          <a:xfrm flipV="1">
            <a:off x="4006392" y="1687397"/>
            <a:ext cx="6988264" cy="165974"/>
          </a:xfrm>
          <a:prstGeom prst="bentConnector4">
            <a:avLst>
              <a:gd name="adj1" fmla="val 31663"/>
              <a:gd name="adj2" fmla="val 172582"/>
            </a:avLst>
          </a:prstGeom>
          <a:ln>
            <a:solidFill>
              <a:srgbClr val="00B0F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288EAAE-4F6E-58DA-FCD7-A5406EE3E9FA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>
            <a:off x="3337089" y="3359845"/>
            <a:ext cx="369187" cy="28044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EC0B2C18-6B94-34A7-7887-895B7148F946}"/>
              </a:ext>
            </a:extLst>
          </p:cNvPr>
          <p:cNvCxnSpPr>
            <a:cxnSpLocks/>
          </p:cNvCxnSpPr>
          <p:nvPr/>
        </p:nvCxnSpPr>
        <p:spPr>
          <a:xfrm>
            <a:off x="3367215" y="4812256"/>
            <a:ext cx="369187" cy="2804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Imagem 44">
            <a:extLst>
              <a:ext uri="{FF2B5EF4-FFF2-40B4-BE49-F238E27FC236}">
                <a16:creationId xmlns:a16="http://schemas.microsoft.com/office/drawing/2014/main" id="{FF4A67C0-0D5D-1AFB-AAA3-CAA7DD870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7627" y="6050057"/>
            <a:ext cx="1403945" cy="59113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2D6837-5657-A0C8-F9BF-90E75FF7A6AB}"/>
              </a:ext>
            </a:extLst>
          </p:cNvPr>
          <p:cNvSpPr txBox="1">
            <a:spLocks/>
          </p:cNvSpPr>
          <p:nvPr/>
        </p:nvSpPr>
        <p:spPr>
          <a:xfrm>
            <a:off x="208422" y="5920998"/>
            <a:ext cx="4972114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 eaLnBrk="1" hangingPunct="1">
              <a:defRPr/>
            </a:pPr>
            <a:r>
              <a:rPr lang="pt-BR" sz="900" b="1" dirty="0">
                <a:solidFill>
                  <a:schemeClr val="bg1"/>
                </a:solidFill>
              </a:rPr>
              <a:t>Gerência Geral de Petróleo, Gás, Energias e Naval </a:t>
            </a:r>
          </a:p>
        </p:txBody>
      </p:sp>
    </p:spTree>
    <p:extLst>
      <p:ext uri="{BB962C8B-B14F-4D97-AF65-F5344CB8AC3E}">
        <p14:creationId xmlns:p14="http://schemas.microsoft.com/office/powerpoint/2010/main" val="22762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E94C81C-CCFF-8C80-87FB-0CCE9DAC5336}"/>
              </a:ext>
            </a:extLst>
          </p:cNvPr>
          <p:cNvSpPr/>
          <p:nvPr/>
        </p:nvSpPr>
        <p:spPr>
          <a:xfrm>
            <a:off x="412760" y="631571"/>
            <a:ext cx="5418545" cy="1038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BA258E-CA4C-C4E3-DAFB-E288D1BFDC5E}"/>
              </a:ext>
            </a:extLst>
          </p:cNvPr>
          <p:cNvSpPr txBox="1"/>
          <p:nvPr/>
        </p:nvSpPr>
        <p:spPr>
          <a:xfrm>
            <a:off x="305104" y="150834"/>
            <a:ext cx="8980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F388D"/>
                </a:solidFill>
                <a:latin typeface="Trebuchet MS" panose="020B0603020202020204" pitchFamily="34" charset="0"/>
              </a:rPr>
              <a:t>Destaques dos Dados Dinâmicos: </a:t>
            </a:r>
          </a:p>
          <a:p>
            <a:r>
              <a:rPr lang="pt-BR" sz="2400" i="1" dirty="0">
                <a:solidFill>
                  <a:srgbClr val="1F388D"/>
                </a:solidFill>
                <a:latin typeface="Trebuchet MS" panose="020B0603020202020204" pitchFamily="34" charset="0"/>
              </a:rPr>
              <a:t>Petroquímica – Infraestrutura e Produção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8823357-33F3-7BC4-1744-DF634906B3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079" r="39933"/>
          <a:stretch/>
        </p:blipFill>
        <p:spPr>
          <a:xfrm>
            <a:off x="1000381" y="1539022"/>
            <a:ext cx="6888195" cy="34154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C2D8CE21-2E16-ABF1-5694-06203204E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712" y="6049030"/>
            <a:ext cx="1130299" cy="61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D0BD07A-9DB4-6EAD-BC7A-7BA331AA9B12}"/>
              </a:ext>
            </a:extLst>
          </p:cNvPr>
          <p:cNvSpPr txBox="1"/>
          <p:nvPr/>
        </p:nvSpPr>
        <p:spPr>
          <a:xfrm>
            <a:off x="8278057" y="1442375"/>
            <a:ext cx="3277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highlight>
                  <a:srgbClr val="1F388D"/>
                </a:highlight>
                <a:latin typeface="Trebuchet MS" panose="020B0603020202020204" pitchFamily="34" charset="0"/>
              </a:rPr>
              <a:t>Recuperação gradual da taxa de utilização </a:t>
            </a:r>
            <a:r>
              <a:rPr lang="pt-BR" dirty="0">
                <a:latin typeface="Trebuchet MS" panose="020B0603020202020204" pitchFamily="34" charset="0"/>
              </a:rPr>
              <a:t>das plantas de eteno, PE e PP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6FFCAC8-7432-922D-5C1D-FCA8FF102776}"/>
              </a:ext>
            </a:extLst>
          </p:cNvPr>
          <p:cNvSpPr/>
          <p:nvPr/>
        </p:nvSpPr>
        <p:spPr>
          <a:xfrm>
            <a:off x="7109794" y="3073694"/>
            <a:ext cx="757641" cy="1831302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D271CAA-09FC-061A-4AA3-38C39E7A5AF9}"/>
              </a:ext>
            </a:extLst>
          </p:cNvPr>
          <p:cNvSpPr/>
          <p:nvPr/>
        </p:nvSpPr>
        <p:spPr>
          <a:xfrm>
            <a:off x="8278057" y="1442375"/>
            <a:ext cx="3277975" cy="92333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52C6B5E5-B3F3-EFAC-DF6F-F33DFBE70BB9}"/>
              </a:ext>
            </a:extLst>
          </p:cNvPr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8" y="4206887"/>
            <a:ext cx="667114" cy="501797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44055B5-4849-DC2B-FFB4-F0FFF8E30292}"/>
              </a:ext>
            </a:extLst>
          </p:cNvPr>
          <p:cNvSpPr txBox="1"/>
          <p:nvPr/>
        </p:nvSpPr>
        <p:spPr>
          <a:xfrm>
            <a:off x="8506782" y="4327153"/>
            <a:ext cx="35276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baseline="0" dirty="0">
                <a:latin typeface="Trebuchet MS" panose="020B0603020202020204" pitchFamily="34" charset="0"/>
              </a:rPr>
              <a:t>Rio de Janeiro aumentou seu destaque o setor petroquímico nos últimos anos</a:t>
            </a:r>
            <a:endParaRPr lang="pt-BR" b="1" dirty="0">
              <a:latin typeface="Trebuchet MS" panose="020B0603020202020204" pitchFamily="34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4564851B-C28B-CB6C-48C9-5B72D56FE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49255"/>
            <a:ext cx="12192000" cy="1091184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5DF0EBFB-A62C-83E6-EBCD-F6D39265A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712" y="6049030"/>
            <a:ext cx="1130299" cy="61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4F5A94B2-C460-A1E8-8A25-F8EB68FECB31}"/>
              </a:ext>
            </a:extLst>
          </p:cNvPr>
          <p:cNvSpPr txBox="1">
            <a:spLocks/>
          </p:cNvSpPr>
          <p:nvPr/>
        </p:nvSpPr>
        <p:spPr>
          <a:xfrm>
            <a:off x="208422" y="5920998"/>
            <a:ext cx="4972114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 eaLnBrk="1" hangingPunct="1">
              <a:defRPr/>
            </a:pPr>
            <a:r>
              <a:rPr lang="pt-BR" sz="900" b="1" dirty="0">
                <a:solidFill>
                  <a:schemeClr val="bg1"/>
                </a:solidFill>
              </a:rPr>
              <a:t>Gerência Geral de Petróleo, Gás, Energias e Naval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45CDE31-6A8B-0368-98DB-4BAC951C10A3}"/>
              </a:ext>
            </a:extLst>
          </p:cNvPr>
          <p:cNvSpPr txBox="1"/>
          <p:nvPr/>
        </p:nvSpPr>
        <p:spPr>
          <a:xfrm>
            <a:off x="1000381" y="4969849"/>
            <a:ext cx="20338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* Dados até outubro de 2024</a:t>
            </a:r>
            <a:endParaRPr lang="pt-BR" sz="1100" dirty="0"/>
          </a:p>
        </p:txBody>
      </p: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9558265D-B1E1-9334-BD8C-BCB522B04EC3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>
          <a:xfrm flipV="1">
            <a:off x="7867435" y="1904040"/>
            <a:ext cx="410622" cy="2085305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Imagem 33" descr="Mapa&#10;&#10;Descrição gerada automaticamente">
            <a:extLst>
              <a:ext uri="{FF2B5EF4-FFF2-40B4-BE49-F238E27FC236}">
                <a16:creationId xmlns:a16="http://schemas.microsoft.com/office/drawing/2014/main" id="{230495E8-59BD-7725-053F-27957A6E7FF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739" y="2782853"/>
            <a:ext cx="667114" cy="698153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019B2ED5-A9F3-2875-31A7-2A048FCFA29A}"/>
              </a:ext>
            </a:extLst>
          </p:cNvPr>
          <p:cNvSpPr txBox="1"/>
          <p:nvPr/>
        </p:nvSpPr>
        <p:spPr>
          <a:xfrm>
            <a:off x="8453176" y="2830374"/>
            <a:ext cx="32779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Trebuchet MS" panose="020B0603020202020204" pitchFamily="34" charset="0"/>
              </a:rPr>
              <a:t>Das 39 plantas petroquímicas em operação no Brasil, </a:t>
            </a:r>
          </a:p>
          <a:p>
            <a:r>
              <a:rPr lang="pt-BR" dirty="0">
                <a:solidFill>
                  <a:schemeClr val="bg1"/>
                </a:solidFill>
                <a:highlight>
                  <a:srgbClr val="1F388D"/>
                </a:highlight>
                <a:latin typeface="Trebuchet MS" panose="020B0603020202020204" pitchFamily="34" charset="0"/>
              </a:rPr>
              <a:t>5 estão localizadas no estado do Rio</a:t>
            </a:r>
          </a:p>
        </p:txBody>
      </p:sp>
    </p:spTree>
    <p:extLst>
      <p:ext uri="{BB962C8B-B14F-4D97-AF65-F5344CB8AC3E}">
        <p14:creationId xmlns:p14="http://schemas.microsoft.com/office/powerpoint/2010/main" val="357228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3830C16C-35E2-0607-8752-3F62BAEA20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9343"/>
          <a:stretch/>
        </p:blipFill>
        <p:spPr>
          <a:xfrm>
            <a:off x="931506" y="1444650"/>
            <a:ext cx="10328988" cy="339899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E94C81C-CCFF-8C80-87FB-0CCE9DAC5336}"/>
              </a:ext>
            </a:extLst>
          </p:cNvPr>
          <p:cNvSpPr/>
          <p:nvPr/>
        </p:nvSpPr>
        <p:spPr>
          <a:xfrm>
            <a:off x="412760" y="584916"/>
            <a:ext cx="5418545" cy="1038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58D66FD-34BD-3E0D-7E54-08AFA873F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9255"/>
            <a:ext cx="12192000" cy="109118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1BA258E-CA4C-C4E3-DAFB-E288D1BFDC5E}"/>
              </a:ext>
            </a:extLst>
          </p:cNvPr>
          <p:cNvSpPr txBox="1"/>
          <p:nvPr/>
        </p:nvSpPr>
        <p:spPr>
          <a:xfrm>
            <a:off x="305104" y="150834"/>
            <a:ext cx="7323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F388D"/>
                </a:solidFill>
                <a:latin typeface="Trebuchet MS" panose="020B0603020202020204" pitchFamily="34" charset="0"/>
              </a:rPr>
              <a:t>Destaques dos Dados Dinâmicos: </a:t>
            </a:r>
          </a:p>
          <a:p>
            <a:r>
              <a:rPr lang="pt-BR" sz="2400" i="1" dirty="0">
                <a:solidFill>
                  <a:srgbClr val="1F388D"/>
                </a:solidFill>
                <a:latin typeface="Trebuchet MS" panose="020B0603020202020204" pitchFamily="34" charset="0"/>
              </a:rPr>
              <a:t>Petroquímica – Empregos e Impostos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9C2C34F-55B0-FED8-1080-57B3B085D238}"/>
              </a:ext>
            </a:extLst>
          </p:cNvPr>
          <p:cNvSpPr txBox="1"/>
          <p:nvPr/>
        </p:nvSpPr>
        <p:spPr>
          <a:xfrm>
            <a:off x="2007419" y="4843649"/>
            <a:ext cx="7967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highlight>
                  <a:srgbClr val="1F388D"/>
                </a:highlight>
                <a:latin typeface="Trebuchet MS" panose="020B0603020202020204" pitchFamily="34" charset="0"/>
              </a:rPr>
              <a:t>Recuperação do número de empregos do setor</a:t>
            </a:r>
          </a:p>
          <a:p>
            <a:pPr algn="ctr"/>
            <a:r>
              <a:rPr lang="pt-BR" dirty="0">
                <a:solidFill>
                  <a:srgbClr val="3B2D26"/>
                </a:solidFill>
                <a:latin typeface="Averta-Regular"/>
              </a:rPr>
              <a:t>+ </a:t>
            </a:r>
            <a:r>
              <a:rPr lang="pt-BR" sz="1800" b="0" i="0" u="none" strike="noStrike" baseline="0" dirty="0">
                <a:solidFill>
                  <a:srgbClr val="3B2D26"/>
                </a:solidFill>
                <a:latin typeface="Averta-Regular"/>
              </a:rPr>
              <a:t>3.000 empregos em 2023 ratificam a relevância socioeconômica </a:t>
            </a:r>
            <a:br>
              <a:rPr lang="pt-BR" sz="1800" b="0" i="0" u="none" strike="noStrike" baseline="0" dirty="0">
                <a:solidFill>
                  <a:srgbClr val="3B2D26"/>
                </a:solidFill>
                <a:latin typeface="Averta-Regular"/>
              </a:rPr>
            </a:br>
            <a:r>
              <a:rPr lang="pt-BR" sz="1800" b="0" i="0" u="none" strike="noStrike" baseline="0" dirty="0">
                <a:solidFill>
                  <a:srgbClr val="3B2D26"/>
                </a:solidFill>
                <a:latin typeface="Averta-Regular"/>
              </a:rPr>
              <a:t>da petroquímica para o Estado do Rio de Janeiro</a:t>
            </a:r>
            <a:endParaRPr lang="pt-BR" sz="2000" dirty="0">
              <a:solidFill>
                <a:schemeClr val="bg1"/>
              </a:solidFill>
              <a:highlight>
                <a:srgbClr val="1F388D"/>
              </a:highlight>
              <a:latin typeface="Trebuchet MS" panose="020B0603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A6FBE24-2547-C3AC-C5A4-2283FEED118E}"/>
              </a:ext>
            </a:extLst>
          </p:cNvPr>
          <p:cNvSpPr/>
          <p:nvPr/>
        </p:nvSpPr>
        <p:spPr>
          <a:xfrm>
            <a:off x="8296394" y="2213647"/>
            <a:ext cx="2964100" cy="2470319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893FA7E-A085-C269-DE3A-522F2481F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7627" y="6050057"/>
            <a:ext cx="1403945" cy="591135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ED81190-8060-7911-3CF3-E73A5E77DC0D}"/>
              </a:ext>
            </a:extLst>
          </p:cNvPr>
          <p:cNvSpPr txBox="1">
            <a:spLocks/>
          </p:cNvSpPr>
          <p:nvPr/>
        </p:nvSpPr>
        <p:spPr>
          <a:xfrm>
            <a:off x="208422" y="5920998"/>
            <a:ext cx="4972114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 eaLnBrk="1" hangingPunct="1">
              <a:defRPr/>
            </a:pPr>
            <a:r>
              <a:rPr lang="pt-BR" sz="900" b="1" dirty="0">
                <a:solidFill>
                  <a:schemeClr val="bg1"/>
                </a:solidFill>
              </a:rPr>
              <a:t>Gerência Geral de Petróleo, Gás, Energias e Naval</a:t>
            </a:r>
          </a:p>
        </p:txBody>
      </p:sp>
    </p:spTree>
    <p:extLst>
      <p:ext uri="{BB962C8B-B14F-4D97-AF65-F5344CB8AC3E}">
        <p14:creationId xmlns:p14="http://schemas.microsoft.com/office/powerpoint/2010/main" val="348484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>
            <a:extLst>
              <a:ext uri="{FF2B5EF4-FFF2-40B4-BE49-F238E27FC236}">
                <a16:creationId xmlns:a16="http://schemas.microsoft.com/office/drawing/2014/main" id="{A14A7C2B-B82E-CA59-C24A-175A33CC52AC}"/>
              </a:ext>
            </a:extLst>
          </p:cNvPr>
          <p:cNvSpPr/>
          <p:nvPr/>
        </p:nvSpPr>
        <p:spPr>
          <a:xfrm>
            <a:off x="323427" y="4854809"/>
            <a:ext cx="3457600" cy="638692"/>
          </a:xfrm>
          <a:prstGeom prst="rect">
            <a:avLst/>
          </a:prstGeom>
          <a:solidFill>
            <a:srgbClr val="CAEE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58D66FD-34BD-3E0D-7E54-08AFA873F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9255"/>
            <a:ext cx="12192000" cy="1091184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776F0D9E-0B77-780A-3218-90145968EC60}"/>
              </a:ext>
            </a:extLst>
          </p:cNvPr>
          <p:cNvSpPr/>
          <p:nvPr/>
        </p:nvSpPr>
        <p:spPr>
          <a:xfrm>
            <a:off x="412760" y="584916"/>
            <a:ext cx="5418545" cy="1038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22AF601-6A10-0D25-7B49-CB478AE8A8C3}"/>
              </a:ext>
            </a:extLst>
          </p:cNvPr>
          <p:cNvSpPr/>
          <p:nvPr/>
        </p:nvSpPr>
        <p:spPr>
          <a:xfrm>
            <a:off x="412759" y="1036555"/>
            <a:ext cx="2362525" cy="1038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1029C3C-A0C5-DD00-0B89-DAA610493C19}"/>
              </a:ext>
            </a:extLst>
          </p:cNvPr>
          <p:cNvSpPr txBox="1"/>
          <p:nvPr/>
        </p:nvSpPr>
        <p:spPr>
          <a:xfrm>
            <a:off x="245085" y="175699"/>
            <a:ext cx="7066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F388D"/>
                </a:solidFill>
                <a:latin typeface="Trebuchet MS" panose="020B0603020202020204" pitchFamily="34" charset="0"/>
              </a:rPr>
              <a:t>Destaques dos Dados Dinâmicos: </a:t>
            </a:r>
          </a:p>
          <a:p>
            <a:r>
              <a:rPr lang="pt-BR" sz="2400" i="1" dirty="0">
                <a:solidFill>
                  <a:srgbClr val="1F388D"/>
                </a:solidFill>
                <a:latin typeface="Trebuchet MS" panose="020B0603020202020204" pitchFamily="34" charset="0"/>
              </a:rPr>
              <a:t>Fertilizantes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8AD314B-91C7-C9B5-11F6-277FE10FE75C}"/>
              </a:ext>
            </a:extLst>
          </p:cNvPr>
          <p:cNvSpPr txBox="1"/>
          <p:nvPr/>
        </p:nvSpPr>
        <p:spPr>
          <a:xfrm>
            <a:off x="323427" y="4943322"/>
            <a:ext cx="334313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Trebuchet MS" panose="020B0603020202020204" pitchFamily="34" charset="0"/>
              </a:rPr>
              <a:t>Instalação da Fábrica de Fertilizantes Nitrogenados no Porto de Macaé</a:t>
            </a:r>
          </a:p>
        </p:txBody>
      </p:sp>
      <p:sp>
        <p:nvSpPr>
          <p:cNvPr id="15" name="AutoShape 4" descr="Bandeira Estado Rio De Janeiro Rj - 1,50x0,90mt">
            <a:extLst>
              <a:ext uri="{FF2B5EF4-FFF2-40B4-BE49-F238E27FC236}">
                <a16:creationId xmlns:a16="http://schemas.microsoft.com/office/drawing/2014/main" id="{1DBBA717-8263-4C9E-98B6-EC1DAFB024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Bandeira do estado do Rio de Janeiro – Wikipédia, a enciclopédia livre">
            <a:extLst>
              <a:ext uri="{FF2B5EF4-FFF2-40B4-BE49-F238E27FC236}">
                <a16:creationId xmlns:a16="http://schemas.microsoft.com/office/drawing/2014/main" id="{BD83446D-6E57-64AE-9D41-2CE89F2F9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9" y="4064044"/>
            <a:ext cx="169033" cy="118331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D1E406F3-7995-D384-1354-E17B956C9EB0}"/>
              </a:ext>
            </a:extLst>
          </p:cNvPr>
          <p:cNvSpPr/>
          <p:nvPr/>
        </p:nvSpPr>
        <p:spPr>
          <a:xfrm>
            <a:off x="350839" y="4022058"/>
            <a:ext cx="7009029" cy="218809"/>
          </a:xfrm>
          <a:prstGeom prst="rect">
            <a:avLst/>
          </a:prstGeom>
          <a:noFill/>
          <a:ln w="31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277F5A6-59D1-7D82-83A8-B6BF02A7A3D9}"/>
              </a:ext>
            </a:extLst>
          </p:cNvPr>
          <p:cNvSpPr txBox="1"/>
          <p:nvPr/>
        </p:nvSpPr>
        <p:spPr>
          <a:xfrm>
            <a:off x="245085" y="4435339"/>
            <a:ext cx="5331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highlight>
                  <a:srgbClr val="1F388D"/>
                </a:highlight>
                <a:latin typeface="Trebuchet MS" panose="020B0603020202020204" pitchFamily="34" charset="0"/>
              </a:rPr>
              <a:t>PERSPECTIVA DE ACRÉSCIMO NA PRODUÇÃO DE NPK NO RIO 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9B483ED-E1AC-F46E-E2CB-9FF1CBB7664B}"/>
              </a:ext>
            </a:extLst>
          </p:cNvPr>
          <p:cNvGrpSpPr/>
          <p:nvPr/>
        </p:nvGrpSpPr>
        <p:grpSpPr>
          <a:xfrm>
            <a:off x="4223527" y="4854809"/>
            <a:ext cx="3457600" cy="638692"/>
            <a:chOff x="4223527" y="4720337"/>
            <a:chExt cx="3457600" cy="638692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38CCEB5-65A2-AA4C-F809-F60E52B0B5B4}"/>
                </a:ext>
              </a:extLst>
            </p:cNvPr>
            <p:cNvSpPr/>
            <p:nvPr/>
          </p:nvSpPr>
          <p:spPr>
            <a:xfrm>
              <a:off x="4223527" y="4720337"/>
              <a:ext cx="3457600" cy="638692"/>
            </a:xfrm>
            <a:prstGeom prst="rect">
              <a:avLst/>
            </a:prstGeom>
            <a:solidFill>
              <a:srgbClr val="CAEE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D26C0660-0726-FA55-A933-6347BE53CA9B}"/>
                </a:ext>
              </a:extLst>
            </p:cNvPr>
            <p:cNvSpPr txBox="1"/>
            <p:nvPr/>
          </p:nvSpPr>
          <p:spPr>
            <a:xfrm>
              <a:off x="4456948" y="4795374"/>
              <a:ext cx="2990758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latin typeface="Trebuchet MS" panose="020B0603020202020204" pitchFamily="34" charset="0"/>
                </a:rPr>
                <a:t>Instalação da Fábrica de Fertilizantes Nitrogenados no Porto do Açu</a:t>
              </a:r>
            </a:p>
          </p:txBody>
        </p:sp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F185597-E454-4EA6-1CDB-744D89481475}"/>
              </a:ext>
            </a:extLst>
          </p:cNvPr>
          <p:cNvSpPr txBox="1"/>
          <p:nvPr/>
        </p:nvSpPr>
        <p:spPr>
          <a:xfrm>
            <a:off x="575740" y="4008087"/>
            <a:ext cx="68004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latin typeface="Trebuchet MS" panose="020B0603020202020204" pitchFamily="34" charset="0"/>
              </a:rPr>
              <a:t>Expectativa de acréscimo na produção a partir dos projetos em desenvolvimento no estado do RJ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6EE83E84-2B35-722F-B490-C42AC468771E}"/>
              </a:ext>
            </a:extLst>
          </p:cNvPr>
          <p:cNvGrpSpPr/>
          <p:nvPr/>
        </p:nvGrpSpPr>
        <p:grpSpPr>
          <a:xfrm>
            <a:off x="350838" y="1036555"/>
            <a:ext cx="7636165" cy="2940643"/>
            <a:chOff x="4715435" y="1251238"/>
            <a:chExt cx="7330288" cy="2744179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30C8CD18-C297-C5B7-3D75-23438DDF6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394"/>
            <a:stretch/>
          </p:blipFill>
          <p:spPr>
            <a:xfrm>
              <a:off x="4715435" y="1251238"/>
              <a:ext cx="7330288" cy="274417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D87345EE-559E-08B2-EDD4-A00C33D6AA87}"/>
                </a:ext>
              </a:extLst>
            </p:cNvPr>
            <p:cNvSpPr/>
            <p:nvPr/>
          </p:nvSpPr>
          <p:spPr>
            <a:xfrm>
              <a:off x="4752093" y="2279204"/>
              <a:ext cx="488627" cy="143436"/>
            </a:xfrm>
            <a:prstGeom prst="rect">
              <a:avLst/>
            </a:prstGeom>
            <a:noFill/>
            <a:ln w="3175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B3574DB-1F4D-DF3C-CB89-E1E46D06095A}"/>
                </a:ext>
              </a:extLst>
            </p:cNvPr>
            <p:cNvSpPr/>
            <p:nvPr/>
          </p:nvSpPr>
          <p:spPr>
            <a:xfrm>
              <a:off x="4752093" y="3093512"/>
              <a:ext cx="1068345" cy="143436"/>
            </a:xfrm>
            <a:prstGeom prst="rect">
              <a:avLst/>
            </a:prstGeom>
            <a:noFill/>
            <a:ln w="3175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EE1A7261-6878-5EF2-E6F4-C5143BEADA90}"/>
                </a:ext>
              </a:extLst>
            </p:cNvPr>
            <p:cNvSpPr/>
            <p:nvPr/>
          </p:nvSpPr>
          <p:spPr>
            <a:xfrm>
              <a:off x="4752092" y="2678137"/>
              <a:ext cx="1496308" cy="143436"/>
            </a:xfrm>
            <a:prstGeom prst="rect">
              <a:avLst/>
            </a:prstGeom>
            <a:noFill/>
            <a:ln w="3175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1E5B5B4-5FB8-CE4F-7F53-4B1FD076DA77}"/>
              </a:ext>
            </a:extLst>
          </p:cNvPr>
          <p:cNvSpPr txBox="1"/>
          <p:nvPr/>
        </p:nvSpPr>
        <p:spPr>
          <a:xfrm>
            <a:off x="8732914" y="2392457"/>
            <a:ext cx="3342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Trebuchet MS" panose="020B0603020202020204" pitchFamily="34" charset="0"/>
              </a:rPr>
              <a:t>Destaque para o superfosfato simples que lidera a produção</a:t>
            </a:r>
            <a:endParaRPr lang="pt-BR" sz="1600" dirty="0"/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09E240C8-1EAE-E760-B96D-4B1353EE70A1}"/>
              </a:ext>
            </a:extLst>
          </p:cNvPr>
          <p:cNvGrpSpPr/>
          <p:nvPr/>
        </p:nvGrpSpPr>
        <p:grpSpPr>
          <a:xfrm>
            <a:off x="8217445" y="1611016"/>
            <a:ext cx="655357" cy="3084718"/>
            <a:chOff x="301855" y="841763"/>
            <a:chExt cx="655357" cy="3084718"/>
          </a:xfrm>
        </p:grpSpPr>
        <p:sp>
          <p:nvSpPr>
            <p:cNvPr id="25" name="Seta: para a Direita 24">
              <a:extLst>
                <a:ext uri="{FF2B5EF4-FFF2-40B4-BE49-F238E27FC236}">
                  <a16:creationId xmlns:a16="http://schemas.microsoft.com/office/drawing/2014/main" id="{C6F095B6-ECB2-9AED-3DE7-8E8B427E9DD8}"/>
                </a:ext>
              </a:extLst>
            </p:cNvPr>
            <p:cNvSpPr/>
            <p:nvPr/>
          </p:nvSpPr>
          <p:spPr>
            <a:xfrm rot="16200000">
              <a:off x="428348" y="855162"/>
              <a:ext cx="402376" cy="375577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33" name="Gráfico 32" descr="Selo novo estrutura de tópicos">
              <a:extLst>
                <a:ext uri="{FF2B5EF4-FFF2-40B4-BE49-F238E27FC236}">
                  <a16:creationId xmlns:a16="http://schemas.microsoft.com/office/drawing/2014/main" id="{D3C73317-7796-2373-5B83-F42D53E9C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7893" y="1653096"/>
              <a:ext cx="498903" cy="498903"/>
            </a:xfrm>
            <a:prstGeom prst="rect">
              <a:avLst/>
            </a:prstGeom>
          </p:spPr>
        </p:pic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BB9AA44F-FB3B-FB5D-179F-C5957081B811}"/>
                </a:ext>
              </a:extLst>
            </p:cNvPr>
            <p:cNvPicPr/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55" y="3443982"/>
              <a:ext cx="655357" cy="482499"/>
            </a:xfrm>
            <a:prstGeom prst="rect">
              <a:avLst/>
            </a:prstGeom>
          </p:spPr>
        </p:pic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C6B1B12-0668-4677-6B9E-3DB289D914F4}"/>
              </a:ext>
            </a:extLst>
          </p:cNvPr>
          <p:cNvSpPr txBox="1"/>
          <p:nvPr/>
        </p:nvSpPr>
        <p:spPr>
          <a:xfrm>
            <a:off x="8617152" y="4348601"/>
            <a:ext cx="35417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i="0" u="none" strike="noStrike" baseline="0" dirty="0">
                <a:solidFill>
                  <a:schemeClr val="bg1"/>
                </a:solidFill>
                <a:highlight>
                  <a:srgbClr val="1F388D"/>
                </a:highlight>
                <a:latin typeface="Trebuchet MS" panose="020B0603020202020204" pitchFamily="34" charset="0"/>
              </a:rPr>
              <a:t>Rio de Janeiro com grandes vantagens competitivas para alavancar a produção de fertilizantes </a:t>
            </a:r>
            <a:endParaRPr lang="pt-BR" sz="1600" dirty="0">
              <a:solidFill>
                <a:schemeClr val="bg1"/>
              </a:solidFill>
              <a:highlight>
                <a:srgbClr val="1F388D"/>
              </a:highlight>
              <a:latin typeface="Trebuchet MS" panose="020B0603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FF792BD-E82C-32C3-051E-AC0B468C0C58}"/>
              </a:ext>
            </a:extLst>
          </p:cNvPr>
          <p:cNvSpPr txBox="1"/>
          <p:nvPr/>
        </p:nvSpPr>
        <p:spPr>
          <a:xfrm>
            <a:off x="8732914" y="1536850"/>
            <a:ext cx="3185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Trebuchet MS" panose="020B0603020202020204" pitchFamily="34" charset="0"/>
              </a:rPr>
              <a:t>Aumento de 14% no total produzido de 2021 para 2022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C0AE8D-8D3C-24A8-6E8E-3816E7FFD603}"/>
              </a:ext>
            </a:extLst>
          </p:cNvPr>
          <p:cNvSpPr txBox="1"/>
          <p:nvPr/>
        </p:nvSpPr>
        <p:spPr>
          <a:xfrm>
            <a:off x="391771" y="1068184"/>
            <a:ext cx="357059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Trebuchet MS" panose="020B0603020202020204" pitchFamily="34" charset="0"/>
              </a:rPr>
              <a:t>Produção de Fertilizantes no Brasil (</a:t>
            </a:r>
            <a:r>
              <a:rPr lang="pt-BR" sz="1400" b="1" dirty="0" err="1">
                <a:latin typeface="Trebuchet MS" panose="020B0603020202020204" pitchFamily="34" charset="0"/>
              </a:rPr>
              <a:t>ton</a:t>
            </a:r>
            <a:r>
              <a:rPr lang="pt-BR" sz="1400" b="1" dirty="0">
                <a:latin typeface="Trebuchet MS" panose="020B0603020202020204" pitchFamily="34" charset="0"/>
              </a:rPr>
              <a:t>)</a:t>
            </a:r>
          </a:p>
        </p:txBody>
      </p:sp>
      <p:pic>
        <p:nvPicPr>
          <p:cNvPr id="20" name="Imagem 19" descr="Mapa&#10;&#10;Descrição gerada automaticamente">
            <a:extLst>
              <a:ext uri="{FF2B5EF4-FFF2-40B4-BE49-F238E27FC236}">
                <a16:creationId xmlns:a16="http://schemas.microsoft.com/office/drawing/2014/main" id="{160F6A2D-2B65-EDEF-62AA-01A90B317D2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53" y="3263972"/>
            <a:ext cx="558778" cy="584776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FB5CDA29-0428-1530-C42E-63691021E81B}"/>
              </a:ext>
            </a:extLst>
          </p:cNvPr>
          <p:cNvSpPr txBox="1"/>
          <p:nvPr/>
        </p:nvSpPr>
        <p:spPr>
          <a:xfrm>
            <a:off x="8732914" y="3275146"/>
            <a:ext cx="28149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i="0" u="none" strike="noStrike" baseline="0" dirty="0">
                <a:latin typeface="Trebuchet MS" panose="020B0603020202020204" pitchFamily="34" charset="0"/>
              </a:rPr>
              <a:t>33 Plantas de Fertilizantes no Brasil</a:t>
            </a:r>
            <a:endParaRPr lang="pt-BR" sz="1600" dirty="0">
              <a:latin typeface="Trebuchet MS" panose="020B0603020202020204" pitchFamily="34" charset="0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25AA193-B80C-C8F6-428A-7F8570898B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7627" y="6050057"/>
            <a:ext cx="1403945" cy="59113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1C667C-DD13-53A1-EE8B-04118AF5ED09}"/>
              </a:ext>
            </a:extLst>
          </p:cNvPr>
          <p:cNvSpPr txBox="1">
            <a:spLocks/>
          </p:cNvSpPr>
          <p:nvPr/>
        </p:nvSpPr>
        <p:spPr>
          <a:xfrm>
            <a:off x="208422" y="5920998"/>
            <a:ext cx="4972114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 eaLnBrk="1" hangingPunct="1">
              <a:defRPr/>
            </a:pPr>
            <a:r>
              <a:rPr lang="pt-BR" sz="900" b="1" dirty="0">
                <a:solidFill>
                  <a:schemeClr val="bg1"/>
                </a:solidFill>
              </a:rPr>
              <a:t>Gerência Geral de Petróleo, Gás, Energias e Naval</a:t>
            </a:r>
          </a:p>
        </p:txBody>
      </p:sp>
    </p:spTree>
    <p:extLst>
      <p:ext uri="{BB962C8B-B14F-4D97-AF65-F5344CB8AC3E}">
        <p14:creationId xmlns:p14="http://schemas.microsoft.com/office/powerpoint/2010/main" val="34164644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db4153-6599-4f86-8a57-95f18ace2af5">
      <Terms xmlns="http://schemas.microsoft.com/office/infopath/2007/PartnerControls"/>
    </lcf76f155ced4ddcb4097134ff3c332f>
    <TaxCatchAll xmlns="41dee30e-444e-4d4c-8393-795c833f231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24F44CA9412DE439C51801688E48651" ma:contentTypeVersion="14" ma:contentTypeDescription="Crie um novo documento." ma:contentTypeScope="" ma:versionID="b8c1a32d8f4a73b07462ef6aaaa59a0c">
  <xsd:schema xmlns:xsd="http://www.w3.org/2001/XMLSchema" xmlns:xs="http://www.w3.org/2001/XMLSchema" xmlns:p="http://schemas.microsoft.com/office/2006/metadata/properties" xmlns:ns2="eadb4153-6599-4f86-8a57-95f18ace2af5" xmlns:ns3="41dee30e-444e-4d4c-8393-795c833f231b" targetNamespace="http://schemas.microsoft.com/office/2006/metadata/properties" ma:root="true" ma:fieldsID="9f0cb0cc10cf2bc1b80f58e0fc597b35" ns2:_="" ns3:_="">
    <xsd:import namespace="eadb4153-6599-4f86-8a57-95f18ace2af5"/>
    <xsd:import namespace="41dee30e-444e-4d4c-8393-795c833f23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b4153-6599-4f86-8a57-95f18ace2a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72970e29-ff6a-4bc8-b0ca-68e6388e55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ee30e-444e-4d4c-8393-795c833f231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2804050-c24c-4fbb-b7a8-a653dfcad980}" ma:internalName="TaxCatchAll" ma:showField="CatchAllData" ma:web="41dee30e-444e-4d4c-8393-795c833f23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FBF99D-13B1-4E59-B21A-7138A9F0B5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1B0402-F5CB-4881-ADC4-90691F645390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eadb4153-6599-4f86-8a57-95f18ace2af5"/>
    <ds:schemaRef ds:uri="http://schemas.openxmlformats.org/package/2006/metadata/core-properties"/>
    <ds:schemaRef ds:uri="41dee30e-444e-4d4c-8393-795c833f231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0D2CAAD-2572-47AA-9343-CDBEE6914B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db4153-6599-4f86-8a57-95f18ace2af5"/>
    <ds:schemaRef ds:uri="41dee30e-444e-4d4c-8393-795c833f23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3483</TotalTime>
  <Words>942</Words>
  <Application>Microsoft Office PowerPoint</Application>
  <PresentationFormat>Widescreen</PresentationFormat>
  <Paragraphs>157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Averta-Regular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Gustavo Rangel De Matos</dc:creator>
  <cp:lastModifiedBy>Thiago Valejo Rodrigues</cp:lastModifiedBy>
  <cp:revision>5</cp:revision>
  <dcterms:created xsi:type="dcterms:W3CDTF">2024-10-31T14:39:08Z</dcterms:created>
  <dcterms:modified xsi:type="dcterms:W3CDTF">2024-12-04T20:57:56Z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c88f678-0b6e-4995-8ab3-bcc8062be905_Enabled">
    <vt:lpwstr>true</vt:lpwstr>
  </property>
  <property fmtid="{D5CDD505-2E9C-101B-9397-08002B2CF9AE}" pid="3" name="MSIP_Label_5c88f678-0b6e-4995-8ab3-bcc8062be905_SetDate">
    <vt:lpwstr>2024-10-31T14:39:32Z</vt:lpwstr>
  </property>
  <property fmtid="{D5CDD505-2E9C-101B-9397-08002B2CF9AE}" pid="4" name="MSIP_Label_5c88f678-0b6e-4995-8ab3-bcc8062be905_Method">
    <vt:lpwstr>Standard</vt:lpwstr>
  </property>
  <property fmtid="{D5CDD505-2E9C-101B-9397-08002B2CF9AE}" pid="5" name="MSIP_Label_5c88f678-0b6e-4995-8ab3-bcc8062be905_Name">
    <vt:lpwstr>Ostensivo</vt:lpwstr>
  </property>
  <property fmtid="{D5CDD505-2E9C-101B-9397-08002B2CF9AE}" pid="6" name="MSIP_Label_5c88f678-0b6e-4995-8ab3-bcc8062be905_SiteId">
    <vt:lpwstr>d0c698d4-e4ea-4ee9-a79d-f2d7a78399c8</vt:lpwstr>
  </property>
  <property fmtid="{D5CDD505-2E9C-101B-9397-08002B2CF9AE}" pid="7" name="MSIP_Label_5c88f678-0b6e-4995-8ab3-bcc8062be905_ActionId">
    <vt:lpwstr>1e5bc386-e8d4-453c-89e9-378dab180b27</vt:lpwstr>
  </property>
  <property fmtid="{D5CDD505-2E9C-101B-9397-08002B2CF9AE}" pid="8" name="MSIP_Label_5c88f678-0b6e-4995-8ab3-bcc8062be905_ContentBits">
    <vt:lpwstr>0</vt:lpwstr>
  </property>
  <property fmtid="{D5CDD505-2E9C-101B-9397-08002B2CF9AE}" pid="9" name="ContentTypeId">
    <vt:lpwstr>0x010100124F44CA9412DE439C51801688E48651</vt:lpwstr>
  </property>
  <property fmtid="{D5CDD505-2E9C-101B-9397-08002B2CF9AE}" pid="10" name="MediaServiceImageTags">
    <vt:lpwstr/>
  </property>
</Properties>
</file>