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69" r:id="rId2"/>
    <p:sldId id="270" r:id="rId3"/>
    <p:sldId id="287" r:id="rId4"/>
    <p:sldId id="273" r:id="rId5"/>
    <p:sldId id="286" r:id="rId6"/>
    <p:sldId id="294" r:id="rId7"/>
    <p:sldId id="274" r:id="rId8"/>
    <p:sldId id="293" r:id="rId9"/>
    <p:sldId id="276" r:id="rId10"/>
    <p:sldId id="289" r:id="rId11"/>
    <p:sldId id="288" r:id="rId12"/>
    <p:sldId id="290" r:id="rId13"/>
    <p:sldId id="277" r:id="rId14"/>
    <p:sldId id="291" r:id="rId15"/>
    <p:sldId id="278" r:id="rId16"/>
    <p:sldId id="281" r:id="rId17"/>
    <p:sldId id="279" r:id="rId18"/>
    <p:sldId id="292" r:id="rId19"/>
    <p:sldId id="283" r:id="rId20"/>
    <p:sldId id="280" r:id="rId21"/>
    <p:sldId id="272" r:id="rId22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BA1"/>
    <a:srgbClr val="DD4F05"/>
    <a:srgbClr val="7FCBDD"/>
    <a:srgbClr val="CEEBF2"/>
    <a:srgbClr val="C1FCFF"/>
    <a:srgbClr val="E1FEFF"/>
    <a:srgbClr val="BCEFEE"/>
    <a:srgbClr val="33CCCC"/>
    <a:srgbClr val="E7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49A2A-ACF6-358C-CE35-301389572F1D}" v="633" dt="2021-01-19T13:26:26.347"/>
    <p1510:client id="{1F67FEE9-A663-7285-641B-2E7AA42E05A8}" v="1034" dt="2021-01-19T12:47:10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8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22/02/2021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810221" y="3370036"/>
            <a:ext cx="7714237" cy="1937202"/>
          </a:xfrm>
        </p:spPr>
        <p:txBody>
          <a:bodyPr>
            <a:noAutofit/>
          </a:bodyPr>
          <a:lstStyle>
            <a:lvl1pPr algn="r">
              <a:defRPr sz="4400" b="1" i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x-none"/>
              <a:t>Click to edit </a:t>
            </a:r>
            <a:br>
              <a:rPr lang="x-none"/>
            </a:br>
            <a:r>
              <a:rPr lang="x-none"/>
              <a:t>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80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05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9142571" cy="6858000"/>
          </a:xfrm>
          <a:prstGeom prst="rect">
            <a:avLst/>
          </a:prstGeom>
        </p:spPr>
      </p:pic>
      <p:sp>
        <p:nvSpPr>
          <p:cNvPr id="10" name="Title 15"/>
          <p:cNvSpPr>
            <a:spLocks noGrp="1"/>
          </p:cNvSpPr>
          <p:nvPr>
            <p:ph type="title" hasCustomPrompt="1"/>
          </p:nvPr>
        </p:nvSpPr>
        <p:spPr>
          <a:xfrm>
            <a:off x="418842" y="1472534"/>
            <a:ext cx="5812905" cy="919528"/>
          </a:xfrm>
        </p:spPr>
        <p:txBody>
          <a:bodyPr>
            <a:noAutofit/>
          </a:bodyPr>
          <a:lstStyle>
            <a:lvl1pPr algn="l">
              <a:defRPr sz="1600" b="0" i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/>
              <a:t>Nome, cargo/função</a:t>
            </a:r>
            <a:br>
              <a:rPr lang="pt-BR"/>
            </a:br>
            <a:r>
              <a:rPr lang="pt-BR"/>
              <a:t>email@finep.gov.br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418842" y="2749248"/>
            <a:ext cx="3876674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l"/>
            <a:r>
              <a:rPr lang="en-US" sz="1200" b="1">
                <a:solidFill>
                  <a:schemeClr val="bg2"/>
                </a:solidFill>
              </a:rPr>
              <a:t>SAC: </a:t>
            </a:r>
            <a:r>
              <a:rPr lang="en-US" sz="1200" b="0">
                <a:solidFill>
                  <a:schemeClr val="bg2"/>
                </a:solidFill>
              </a:rPr>
              <a:t>21 2555-0555</a:t>
            </a:r>
            <a:r>
              <a:rPr lang="en-US" sz="1200" b="0" baseline="0">
                <a:solidFill>
                  <a:schemeClr val="bg2"/>
                </a:solidFill>
              </a:rPr>
              <a:t> |</a:t>
            </a:r>
            <a:r>
              <a:rPr lang="en-US" sz="1200" b="0">
                <a:solidFill>
                  <a:schemeClr val="bg2"/>
                </a:solidFill>
              </a:rPr>
              <a:t> sac@finep.gov.br</a:t>
            </a:r>
          </a:p>
          <a:p>
            <a:pPr algn="l"/>
            <a:r>
              <a:rPr lang="en-US" sz="1200" b="1">
                <a:solidFill>
                  <a:schemeClr val="bg2"/>
                </a:solidFill>
              </a:rPr>
              <a:t>Ouvidoria: </a:t>
            </a:r>
            <a:r>
              <a:rPr lang="en-US" sz="1200" b="0">
                <a:solidFill>
                  <a:schemeClr val="bg2"/>
                </a:solidFill>
              </a:rPr>
              <a:t>21 2557-2414 | ouvidoria@finep.gov.br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1" y="3569039"/>
            <a:ext cx="3683601" cy="6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skningsradet.no" TargetMode="External"/><Relationship Id="rId2" Type="http://schemas.openxmlformats.org/officeDocument/2006/relationships/hyperlink" Target="http://www.finep.gov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ital_finep_rcn@finep.gov.br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ep.gov.br/chamadas-publicas/chamadapublica/658" TargetMode="External"/><Relationship Id="rId2" Type="http://schemas.openxmlformats.org/officeDocument/2006/relationships/hyperlink" Target="mailto:cmabreu@finep.gov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32136" y="3174023"/>
            <a:ext cx="5565679" cy="2133215"/>
          </a:xfrm>
        </p:spPr>
        <p:txBody>
          <a:bodyPr/>
          <a:lstStyle/>
          <a:p>
            <a:pPr algn="ctr"/>
            <a:r>
              <a:rPr lang="pt-BR" sz="2600" dirty="0"/>
              <a:t>Chamada Pública Conjunta entre a Finep e o Conselho Norueguês </a:t>
            </a:r>
            <a:r>
              <a:rPr lang="pt-BR" sz="2600" dirty="0" smtClean="0"/>
              <a:t>de Pesquisa (RCN</a:t>
            </a:r>
            <a:r>
              <a:rPr lang="pt-BR" sz="2600" dirty="0"/>
              <a:t>)</a:t>
            </a:r>
          </a:p>
        </p:txBody>
      </p:sp>
      <p:pic>
        <p:nvPicPr>
          <p:cNvPr id="5" name="Imagem 4" descr="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7778" r="10457" b="30371"/>
          <a:stretch>
            <a:fillRect/>
          </a:stretch>
        </p:blipFill>
        <p:spPr bwMode="auto">
          <a:xfrm>
            <a:off x="6228249" y="2716823"/>
            <a:ext cx="19621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671034" y="5930249"/>
            <a:ext cx="822678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pt-BR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Seleção Pública de projetos cooperativos entre empresas brasileiras e norueguesas</a:t>
            </a:r>
            <a:endParaRPr lang="pt-BR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1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7BAB0-45C9-4C6E-BBC2-B3425E9D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Tahoma"/>
                <a:cs typeface="Tahoma"/>
              </a:rPr>
              <a:t>Requisitos Específicos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7383F7-C5A9-4ABC-9847-D3391AEA8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1054443"/>
            <a:ext cx="8229600" cy="45205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endParaRPr lang="pt-B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submetida para as agências de seus respectivos países, FINEP ou RCN. Propostas apresentadas unilateralmente serão rejeitadas;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 o produto, o processo ou a solução que será desenvolvido(a) ou melhorado(a) de maneira clara;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objetivamente a metodologia científica a ser utilizada na pesquisa e/ou no desenvolvimento tecnológico.</a:t>
            </a:r>
          </a:p>
        </p:txBody>
      </p:sp>
    </p:spTree>
    <p:extLst>
      <p:ext uri="{BB962C8B-B14F-4D97-AF65-F5344CB8AC3E}">
        <p14:creationId xmlns:p14="http://schemas.microsoft.com/office/powerpoint/2010/main" val="30275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Requisitos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9743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cronograma físico coerente com a metodologia gerencial de execução e com a metodologia científica da pesquisa e/ou do desenvolvimento tecnológico, que contenha metas e atividades que claramente conduzam ao alcance do objetivo definido para o projeto.</a:t>
            </a:r>
          </a:p>
          <a:p>
            <a:pPr lvl="0"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Prever a execução de atividades relacionadas à avaliação, certificação e validação necessárias para a comercialização do produto, processo ou da solução final.</a:t>
            </a:r>
          </a:p>
          <a:p>
            <a:pPr lvl="0"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Indicar claramente quais atividades do cronograma serão custeadas com recursos solicitados à Finep/FNDCT e quais serão executadas com recursos do aporte financeiro das empresas envolvidas.</a:t>
            </a:r>
          </a:p>
          <a:p>
            <a:pPr lvl="0">
              <a:tabLst>
                <a:tab pos="457200" algn="l"/>
              </a:tabLs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9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83A78-C286-4FF2-80F9-30F5AB49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Tahoma"/>
                <a:cs typeface="Tahoma"/>
              </a:rPr>
              <a:t>Requisitos Específicos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C0472E-2AEA-4DD2-8669-316735AF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9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Indicar claramente quais membros da equipe executora serão custeados com cada fonte de recursos (Finep/FNDCT e aporte das empresas), destacando quais são os membros da equipe executora.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Informar a motivação das empresas e das </a:t>
            </a:r>
            <a:r>
              <a:rPr lang="pt-BR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ICTs</a:t>
            </a: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envolvidas para participarem do projeto, descrever as estratégias de Pesquisa, Desenvolvimento e Inovação (P, D &amp; I) e de negócio das empresas, incluindo a estratégia para comercialização do produto, processo ou da solução proposta.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Font typeface="Symbol,Sans-Serif"/>
              <a:buChar char=""/>
            </a:pPr>
            <a:r>
              <a:rPr lang="pt-B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Informar quanto à capacidade das empresas de produzir e comercializar o produto, processo ou solução final.</a:t>
            </a:r>
          </a:p>
        </p:txBody>
      </p:sp>
    </p:spTree>
    <p:extLst>
      <p:ext uri="{BB962C8B-B14F-4D97-AF65-F5344CB8AC3E}">
        <p14:creationId xmlns:p14="http://schemas.microsoft.com/office/powerpoint/2010/main" val="14792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Envio das propostas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731" y="1204545"/>
            <a:ext cx="8379069" cy="50292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Será obrigatório o envio à FINEP dos seguintes documentos impressos:</a:t>
            </a:r>
          </a:p>
          <a:p>
            <a:pPr marL="0" indent="0">
              <a:buNone/>
            </a:pPr>
            <a:endParaRPr lang="pt-B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Documento anexo (Anexo II) ao regulamento, preenchido pelas instituições brasileiras e norueguesas candidatas (em inglês), contendo informações sobre as partes do plano de trabalho que serão desenvolvidas na Noruega e no Brasil, os custos e o financiamento nos dois países;</a:t>
            </a:r>
            <a:endParaRPr lang="pt-B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Atos constitutivos da empresa interveniente, registrados na devida junta comercial;</a:t>
            </a:r>
            <a:endParaRPr lang="en-US" sz="1800" dirty="0">
              <a:ea typeface="Tahoma"/>
              <a:cs typeface="Tahoma"/>
            </a:endParaRPr>
          </a:p>
          <a:p>
            <a:pPr marL="0" indent="0">
              <a:buNone/>
            </a:pPr>
            <a:endParaRPr lang="pt-BR" sz="1800" dirty="0">
              <a:ea typeface="Tahoma"/>
              <a:cs typeface="Tahoma"/>
            </a:endParaRPr>
          </a:p>
          <a:p>
            <a:r>
              <a:rPr lang="pt-BR" sz="1800" dirty="0">
                <a:ea typeface="Tahoma"/>
                <a:cs typeface="Tahoma"/>
              </a:rPr>
              <a:t>Ata de designação dos representantes legais da empresa, quando a designação não estiver indicada no estatuto / contrato social;</a:t>
            </a:r>
          </a:p>
          <a:p>
            <a:endParaRPr lang="pt-B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endParaRPr lang="pt-B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t-BR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934E2-AFB5-4EDA-BA71-CC4ED92B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Tahoma"/>
                <a:cs typeface="Tahoma"/>
              </a:rPr>
              <a:t>Envio das propostas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721C56-94CC-4BDC-8D72-4A79AAEE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16" y="1491713"/>
            <a:ext cx="8229600" cy="45205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t-BR" dirty="0">
              <a:ea typeface="Tahoma"/>
              <a:cs typeface="Tahoma"/>
            </a:endParaRPr>
          </a:p>
          <a:p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Documentos para análise econômico financeira: Balanço Patrimonial e Demonstrativos de Resultado do Exercício </a:t>
            </a:r>
            <a:r>
              <a:rPr lang="pt-BR" sz="1800" dirty="0" smtClean="0">
                <a:solidFill>
                  <a:srgbClr val="000000"/>
                </a:solidFill>
                <a:ea typeface="Tahoma"/>
                <a:cs typeface="Tahoma"/>
              </a:rPr>
              <a:t>do ano de 2019, e balancetes de 2020</a:t>
            </a:r>
            <a:endParaRPr lang="en-US" sz="1800" dirty="0">
              <a:solidFill>
                <a:srgbClr val="000000"/>
              </a:solidFill>
              <a:ea typeface="Tahoma"/>
              <a:cs typeface="Tahoma"/>
            </a:endParaRPr>
          </a:p>
          <a:p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Documentos para Análise Jurídica (http://www.finep.gov.br/</a:t>
            </a:r>
            <a:r>
              <a:rPr lang="pt-BR" sz="1800" dirty="0" err="1">
                <a:solidFill>
                  <a:srgbClr val="000000"/>
                </a:solidFill>
                <a:ea typeface="Tahoma"/>
                <a:cs typeface="Tahoma"/>
              </a:rPr>
              <a:t>images</a:t>
            </a: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/chamadas-publicas/2020/17_12_2020_RCN_Anexo_3.pdf);</a:t>
            </a:r>
            <a:endParaRPr lang="en-US" sz="1800" dirty="0">
              <a:solidFill>
                <a:srgbClr val="000000"/>
              </a:solidFill>
              <a:ea typeface="Tahoma"/>
              <a:cs typeface="Tahoma"/>
            </a:endParaRPr>
          </a:p>
          <a:p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Para as empresas que pertençam a Grupo Econômico, será necessário envio de documentação que ateste o Faturamento Bruto do Grupo referente ao exercício de </a:t>
            </a:r>
            <a:r>
              <a:rPr lang="pt-BR" sz="1800" dirty="0" smtClean="0">
                <a:solidFill>
                  <a:srgbClr val="000000"/>
                </a:solidFill>
                <a:ea typeface="Tahoma"/>
                <a:cs typeface="Tahoma"/>
              </a:rPr>
              <a:t>2019.</a:t>
            </a:r>
            <a:endParaRPr lang="en-US" sz="1800" dirty="0">
              <a:solidFill>
                <a:srgbClr val="000000"/>
              </a:solidFill>
              <a:ea typeface="Tahoma"/>
              <a:cs typeface="Tahoma"/>
            </a:endParaRPr>
          </a:p>
          <a:p>
            <a:endParaRPr lang="pt-BR" sz="18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07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Processo de Seleção</a:t>
            </a:r>
          </a:p>
        </p:txBody>
      </p:sp>
      <p:sp>
        <p:nvSpPr>
          <p:cNvPr id="4" name="Fluxograma: Conector 3"/>
          <p:cNvSpPr/>
          <p:nvPr/>
        </p:nvSpPr>
        <p:spPr>
          <a:xfrm>
            <a:off x="905608" y="2596315"/>
            <a:ext cx="457200" cy="42203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rgbClr val="DD4F05"/>
                </a:solidFill>
              </a:rPr>
              <a:t>1</a:t>
            </a:r>
          </a:p>
        </p:txBody>
      </p:sp>
      <p:sp>
        <p:nvSpPr>
          <p:cNvPr id="6" name="Fluxograma: Conector 5"/>
          <p:cNvSpPr/>
          <p:nvPr/>
        </p:nvSpPr>
        <p:spPr>
          <a:xfrm>
            <a:off x="905608" y="5164639"/>
            <a:ext cx="457200" cy="422030"/>
          </a:xfrm>
          <a:prstGeom prst="flowChart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rgbClr val="DD4F05"/>
                </a:solidFill>
              </a:rPr>
              <a:t>2</a:t>
            </a:r>
          </a:p>
        </p:txBody>
      </p:sp>
      <p:sp>
        <p:nvSpPr>
          <p:cNvPr id="7" name="Pentágono 6"/>
          <p:cNvSpPr/>
          <p:nvPr/>
        </p:nvSpPr>
        <p:spPr>
          <a:xfrm>
            <a:off x="1648558" y="2382468"/>
            <a:ext cx="1855177" cy="84972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Avaliação Eliminatória da Finep</a:t>
            </a:r>
          </a:p>
        </p:txBody>
      </p:sp>
      <p:sp>
        <p:nvSpPr>
          <p:cNvPr id="8" name="Pentágono 7"/>
          <p:cNvSpPr/>
          <p:nvPr/>
        </p:nvSpPr>
        <p:spPr>
          <a:xfrm>
            <a:off x="1648558" y="4994456"/>
            <a:ext cx="1855176" cy="762395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Classificação das Propostas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2148601" y="3555013"/>
            <a:ext cx="272562" cy="111662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3800660" y="4775488"/>
            <a:ext cx="4941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 avaliação quanto ao conteúdo, pela Finep, ocorrerá a partir da aplicação de Critérios, que podem possuir caráter eliminatório ou classificatório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598178"/>
              </p:ext>
            </p:extLst>
          </p:nvPr>
        </p:nvGraphicFramePr>
        <p:xfrm>
          <a:off x="3764149" y="1541906"/>
          <a:ext cx="5386705" cy="2952877"/>
        </p:xfrm>
        <a:graphic>
          <a:graphicData uri="http://schemas.openxmlformats.org/drawingml/2006/table">
            <a:tbl>
              <a:tblPr firstRow="1" firstCol="1" bandRow="1"/>
              <a:tblGrid>
                <a:gridCol w="5316855">
                  <a:extLst>
                    <a:ext uri="{9D8B030D-6E8A-4147-A177-3AD203B41FA5}">
                      <a16:colId xmlns:a16="http://schemas.microsoft.com/office/drawing/2014/main" val="3382685579"/>
                    </a:ext>
                  </a:extLst>
                </a:gridCol>
                <a:gridCol w="69850">
                  <a:extLst>
                    <a:ext uri="{9D8B030D-6E8A-4147-A177-3AD203B41FA5}">
                      <a16:colId xmlns:a16="http://schemas.microsoft.com/office/drawing/2014/main" val="726355704"/>
                    </a:ext>
                  </a:extLst>
                </a:gridCol>
              </a:tblGrid>
              <a:tr h="193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Requisitos Formais e de Aderência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08307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Elegibilidade das empresas participantes (conforme item 3 do Regulamento).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527237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Empresa integra apenas uma proposta em uma mesma linha temática (item 4.1 do Regulamento).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645863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Aderência da solicitação aos limites de valor (item 4.14 do Regulamento).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34456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Atendimento aos valores mínimos de contrapartida (item 4.15 do Regulamento).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55555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Atendimento aos prazos mínimo e máximo de execução (item 4.17 do Regulamento).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50326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Envio eletrônico do FAP e anexos exigidos no momento da submissão da proposta, na forma exigida no Edital, até a data limite (conforme itens 5 e 11 do Regulamento).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4060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a:t>Aderência da proposta ao objetivo e à linha temática (item 4 da Chamada Pública).   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90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0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Processo de Seleção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254496" y="1269044"/>
            <a:ext cx="2788920" cy="48931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t-BR" sz="1200" dirty="0" smtClean="0">
              <a:latin typeface="Tahoma"/>
              <a:ea typeface="Tahoma"/>
              <a:cs typeface="Tahoma"/>
            </a:endParaRPr>
          </a:p>
          <a:p>
            <a:endParaRPr lang="pt-BR" sz="1200" dirty="0">
              <a:latin typeface="Tahoma"/>
              <a:ea typeface="Tahoma"/>
              <a:cs typeface="Tahoma"/>
            </a:endParaRPr>
          </a:p>
          <a:p>
            <a:endParaRPr lang="pt-BR" sz="1200" dirty="0" smtClean="0">
              <a:latin typeface="Tahoma"/>
              <a:ea typeface="Tahoma"/>
              <a:cs typeface="Tahoma"/>
            </a:endParaRPr>
          </a:p>
          <a:p>
            <a:r>
              <a:rPr lang="pt-BR" sz="1200" dirty="0" smtClean="0">
                <a:latin typeface="Tahoma"/>
                <a:ea typeface="Tahoma"/>
                <a:cs typeface="Tahoma"/>
              </a:rPr>
              <a:t>.  Requisitos formais e de aderência: eliminatório. </a:t>
            </a:r>
          </a:p>
          <a:p>
            <a:endParaRPr lang="pt-BR" sz="1200" dirty="0" smtClean="0">
              <a:latin typeface="Tahoma"/>
              <a:ea typeface="Tahoma"/>
              <a:cs typeface="Tahoma"/>
            </a:endParaRPr>
          </a:p>
          <a:p>
            <a:r>
              <a:rPr lang="pt-BR" sz="1200" dirty="0" smtClean="0">
                <a:latin typeface="Tahoma"/>
                <a:ea typeface="Tahoma"/>
                <a:cs typeface="Tahoma"/>
              </a:rPr>
              <a:t>.  Demais critérios serão pontuados de 0 a 5. </a:t>
            </a:r>
          </a:p>
          <a:p>
            <a:endParaRPr lang="pt-BR" sz="1200" dirty="0" smtClean="0">
              <a:latin typeface="Tahoma"/>
              <a:ea typeface="Tahoma"/>
              <a:cs typeface="Tahoma"/>
            </a:endParaRPr>
          </a:p>
          <a:p>
            <a:r>
              <a:rPr lang="pt-BR" sz="1200" dirty="0" smtClean="0">
                <a:latin typeface="Tahoma"/>
                <a:ea typeface="Tahoma"/>
                <a:cs typeface="Tahoma"/>
              </a:rPr>
              <a:t>.  Eliminadas propostas 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que não atenderem às seguintes condições:</a:t>
            </a:r>
            <a:endParaRPr lang="pt-BR" sz="1200" dirty="0" smtClean="0">
              <a:latin typeface="Tahoma"/>
              <a:ea typeface="Tahoma"/>
              <a:cs typeface="Tahoma"/>
            </a:endParaRPr>
          </a:p>
          <a:p>
            <a:endParaRPr lang="pt-BR" sz="1200" dirty="0" smtClean="0">
              <a:latin typeface="Tahoma"/>
              <a:ea typeface="Tahoma"/>
              <a:cs typeface="Tahoma"/>
            </a:endParaRPr>
          </a:p>
          <a:p>
            <a:r>
              <a:rPr lang="pt-BR" sz="1200" dirty="0">
                <a:latin typeface="Tahoma"/>
                <a:ea typeface="Tahoma"/>
                <a:cs typeface="Tahoma"/>
              </a:rPr>
              <a:t>	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. Obter nota 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igual ou superior a 3 (três) nos critérios “Risco Tecnológico” e “Impactos esperados”;</a:t>
            </a:r>
          </a:p>
          <a:p>
            <a:r>
              <a:rPr lang="pt-BR" sz="1200" dirty="0" smtClean="0">
                <a:latin typeface="Tahoma"/>
                <a:ea typeface="Tahoma"/>
                <a:cs typeface="Tahoma"/>
              </a:rPr>
              <a:t>	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. Receber 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nota igual ou superior a 1 (um) nos demais critérios de avaliação;</a:t>
            </a:r>
          </a:p>
          <a:p>
            <a:r>
              <a:rPr lang="pt-BR" sz="1200" dirty="0" smtClean="0">
                <a:latin typeface="Tahoma"/>
                <a:ea typeface="Tahoma"/>
                <a:cs typeface="Tahoma"/>
              </a:rPr>
              <a:t>	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. Obter média </a:t>
            </a:r>
            <a:r>
              <a:rPr lang="pt-BR" sz="1200" dirty="0" smtClean="0">
                <a:latin typeface="Tahoma"/>
                <a:ea typeface="Tahoma"/>
                <a:cs typeface="Tahoma"/>
              </a:rPr>
              <a:t>ponderada igual ou superior a 3 (três) considerando-se a totalidade dos critérios.</a:t>
            </a:r>
          </a:p>
          <a:p>
            <a:endParaRPr lang="pt-BR" sz="1200" dirty="0">
              <a:latin typeface="Tahoma"/>
              <a:ea typeface="Tahoma"/>
              <a:cs typeface="Tahoma"/>
            </a:endParaRPr>
          </a:p>
          <a:p>
            <a:r>
              <a:rPr lang="pt-BR" sz="1200" dirty="0" smtClean="0">
                <a:latin typeface="Tahoma"/>
                <a:ea typeface="Tahoma"/>
                <a:cs typeface="Tahoma"/>
              </a:rPr>
              <a:t>.  Eliminadas propostas que não atenderem às disposições gerais da chamada pública e da  legislação vigente ou que apresentem impeditivos à aprovação.</a:t>
            </a:r>
          </a:p>
          <a:p>
            <a:r>
              <a:rPr lang="pt-BR" dirty="0" smtClean="0">
                <a:latin typeface="Tahoma"/>
                <a:ea typeface="Tahoma"/>
                <a:cs typeface="Tahoma"/>
              </a:rPr>
              <a:t> </a:t>
            </a:r>
          </a:p>
          <a:p>
            <a:endParaRPr lang="pt-BR" dirty="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88562"/>
              </p:ext>
            </p:extLst>
          </p:nvPr>
        </p:nvGraphicFramePr>
        <p:xfrm>
          <a:off x="728560" y="1269045"/>
          <a:ext cx="5052307" cy="5038765"/>
        </p:xfrm>
        <a:graphic>
          <a:graphicData uri="http://schemas.openxmlformats.org/drawingml/2006/table">
            <a:tbl>
              <a:tblPr firstRow="1" firstCol="1" bandRow="1"/>
              <a:tblGrid>
                <a:gridCol w="3926413">
                  <a:extLst>
                    <a:ext uri="{9D8B030D-6E8A-4147-A177-3AD203B41FA5}">
                      <a16:colId xmlns:a16="http://schemas.microsoft.com/office/drawing/2014/main" val="1142701930"/>
                    </a:ext>
                  </a:extLst>
                </a:gridCol>
                <a:gridCol w="613935">
                  <a:extLst>
                    <a:ext uri="{9D8B030D-6E8A-4147-A177-3AD203B41FA5}">
                      <a16:colId xmlns:a16="http://schemas.microsoft.com/office/drawing/2014/main" val="1156336243"/>
                    </a:ext>
                  </a:extLst>
                </a:gridCol>
                <a:gridCol w="511959">
                  <a:extLst>
                    <a:ext uri="{9D8B030D-6E8A-4147-A177-3AD203B41FA5}">
                      <a16:colId xmlns:a16="http://schemas.microsoft.com/office/drawing/2014/main" val="2097003359"/>
                    </a:ext>
                  </a:extLst>
                </a:gridCol>
              </a:tblGrid>
              <a:tr h="162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Parâmetros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Notas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Pesos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05620"/>
                  </a:ext>
                </a:extLst>
              </a:tr>
              <a:tr h="487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Grau de Inovação, considerando o ineditismo e o nível de aprimoramento da solução proposta.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 a 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974030"/>
                  </a:ext>
                </a:extLst>
              </a:tr>
              <a:tr h="487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Risco Tecnológico (item 1.2.1 do Regulamento)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 a 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455742"/>
                  </a:ext>
                </a:extLst>
              </a:tr>
              <a:tr h="130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Consistência das parcerias da proposta nas dimensões: (1) Equilíbrio da proposta (orçamento e atividades equilibrados entre Brasil e Noruega)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(2) Complementariedade das atividades dos diferentes beneficiários / parceiros do Brasil, (3) Relevância das parcerias,  (4) Existência de Parceria com ICTs no Brasil.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 a 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089783"/>
                  </a:ext>
                </a:extLst>
              </a:tr>
              <a:tr h="650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Consistência e clareza da proposta nas dimensões: (1) Adequação das Metas Físicas, (2) Atividades, (3) Indicadores Físicos, (4) Orçamento e prazos.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 a 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807410"/>
                  </a:ext>
                </a:extLst>
              </a:tr>
              <a:tr h="113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Viabilidade Técnica, considerando as dimensões (1) adequação da equipe executora para o desenvolvimento do projeto, (2) infraestrutura das empresas, e (3) experiência das empresas com projetos de inovação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 a 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69953"/>
                  </a:ext>
                </a:extLst>
              </a:tr>
              <a:tr h="812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Impactos esperados considerando externalidades socioambientais e econômicas, potencial de geração de empregos qualificados, relevância para o setor, capacidade da solução desenvolvida em alcançar o mercado e impactá-lo.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 a 5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1936" marR="5193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58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Deliberação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5407" y="1222130"/>
            <a:ext cx="5571393" cy="4994031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algn="just"/>
            <a:r>
              <a:rPr lang="pt-BR" sz="5600" dirty="0">
                <a:latin typeface="+mj-lt"/>
              </a:rPr>
              <a:t>As Partes (Finep e RCN) realizarão a avaliação separada das propostas recebidas;</a:t>
            </a:r>
          </a:p>
          <a:p>
            <a:pPr marL="0" indent="0" algn="just">
              <a:buNone/>
            </a:pPr>
            <a:endParaRPr lang="pt-BR" sz="5600" dirty="0">
              <a:latin typeface="+mj-lt"/>
            </a:endParaRPr>
          </a:p>
          <a:p>
            <a:pPr algn="just"/>
            <a:r>
              <a:rPr lang="pt-BR" sz="5600" dirty="0">
                <a:latin typeface="+mj-lt"/>
              </a:rPr>
              <a:t>Uma reunião será conduzida pelas partes para definir a seleção das propostas de financiamento e avaliar o progresso da Chamada Pública;</a:t>
            </a:r>
            <a:endParaRPr lang="pt-BR" sz="5600" dirty="0">
              <a:latin typeface="+mj-lt"/>
              <a:cs typeface="Calibri"/>
            </a:endParaRPr>
          </a:p>
          <a:p>
            <a:pPr marL="0" indent="0" algn="just">
              <a:buNone/>
            </a:pPr>
            <a:endParaRPr lang="pt-BR" sz="5600" dirty="0">
              <a:latin typeface="+mj-lt"/>
            </a:endParaRPr>
          </a:p>
          <a:p>
            <a:pPr algn="just"/>
            <a:r>
              <a:rPr lang="pt-BR" sz="5600" dirty="0">
                <a:latin typeface="+mj-lt"/>
              </a:rPr>
              <a:t>Apenas os projetos que tenham recebido </a:t>
            </a:r>
            <a:r>
              <a:rPr lang="pt-BR" sz="5600" dirty="0">
                <a:solidFill>
                  <a:srgbClr val="DD4F05"/>
                </a:solidFill>
                <a:latin typeface="+mj-lt"/>
              </a:rPr>
              <a:t>pontuação acima da nota mínima</a:t>
            </a:r>
            <a:r>
              <a:rPr lang="pt-BR" sz="5600" dirty="0">
                <a:latin typeface="+mj-lt"/>
              </a:rPr>
              <a:t> com base em comitês de julgamento das duas partes poderão ser considerados aptos a receber apoio financeiro;</a:t>
            </a:r>
            <a:endParaRPr lang="pt-BR" sz="5600" dirty="0">
              <a:latin typeface="+mj-lt"/>
              <a:cs typeface="Calibri"/>
            </a:endParaRPr>
          </a:p>
          <a:p>
            <a:pPr marL="0" indent="0" algn="just">
              <a:buNone/>
            </a:pPr>
            <a:endParaRPr lang="pt-BR" sz="5600" dirty="0">
              <a:latin typeface="+mj-lt"/>
            </a:endParaRPr>
          </a:p>
          <a:p>
            <a:pPr algn="just"/>
            <a:r>
              <a:rPr lang="pt-BR" sz="5600" dirty="0">
                <a:latin typeface="+mj-lt"/>
              </a:rPr>
              <a:t>As propostas classificadas serão submetidas à apreciação da Diretoria Executiva da FINEP para decisão final;</a:t>
            </a:r>
            <a:endParaRPr lang="pt-BR" sz="5600" dirty="0">
              <a:latin typeface="+mj-lt"/>
              <a:cs typeface="Calibri"/>
            </a:endParaRPr>
          </a:p>
          <a:p>
            <a:pPr marL="0" indent="0" algn="just">
              <a:buNone/>
            </a:pPr>
            <a:endParaRPr lang="pt-BR" sz="5600" dirty="0">
              <a:latin typeface="+mj-lt"/>
            </a:endParaRPr>
          </a:p>
          <a:p>
            <a:pPr marL="0" indent="0" algn="just">
              <a:buNone/>
            </a:pPr>
            <a:endParaRPr lang="pt-BR" sz="5600" dirty="0">
              <a:latin typeface="+mj-lt"/>
            </a:endParaRPr>
          </a:p>
          <a:p>
            <a:pPr marL="0" indent="0" algn="just">
              <a:buNone/>
            </a:pPr>
            <a:endParaRPr lang="pt-BR" sz="5600" dirty="0">
              <a:latin typeface="+mj-lt"/>
            </a:endParaRP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pPr marL="0" indent="0" algn="just">
              <a:buNone/>
            </a:pPr>
            <a:endParaRPr lang="pt-BR" dirty="0">
              <a:latin typeface="+mj-lt"/>
            </a:endParaRPr>
          </a:p>
          <a:p>
            <a:endParaRPr lang="pt-BR" dirty="0"/>
          </a:p>
        </p:txBody>
      </p:sp>
      <p:sp>
        <p:nvSpPr>
          <p:cNvPr id="8" name="Pentágono 7"/>
          <p:cNvSpPr/>
          <p:nvPr/>
        </p:nvSpPr>
        <p:spPr>
          <a:xfrm>
            <a:off x="2567352" y="1857560"/>
            <a:ext cx="337040" cy="2490719"/>
          </a:xfrm>
          <a:prstGeom prst="homePlat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457200" y="2571377"/>
            <a:ext cx="1732084" cy="74075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Deliberação</a:t>
            </a:r>
          </a:p>
        </p:txBody>
      </p:sp>
    </p:spTree>
    <p:extLst>
      <p:ext uri="{BB962C8B-B14F-4D97-AF65-F5344CB8AC3E}">
        <p14:creationId xmlns:p14="http://schemas.microsoft.com/office/powerpoint/2010/main" val="3325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45A2A-144B-40AC-ADFB-0A563BA55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Tahoma"/>
                <a:cs typeface="Tahoma"/>
              </a:rPr>
              <a:t>Deliberação e resultados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D3942B-920F-419A-84F7-52E1179B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454" y="1671918"/>
            <a:ext cx="5647763" cy="20552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1600" dirty="0">
                <a:ea typeface="Tahoma"/>
                <a:cs typeface="Calibri"/>
              </a:rPr>
              <a:t>A lista dos projetos selecionados será publicada pela Finep e pelo RCN em suas respectivas páginas na internet:</a:t>
            </a:r>
            <a:endParaRPr lang="pt-BR" sz="1600">
              <a:ea typeface="Tahoma"/>
              <a:cs typeface="Tahoma"/>
            </a:endParaRPr>
          </a:p>
          <a:p>
            <a:pPr marL="0" indent="0" algn="just">
              <a:buNone/>
            </a:pPr>
            <a:endParaRPr lang="pt-BR" sz="1600" u="sng" dirty="0">
              <a:ea typeface="Tahoma"/>
              <a:cs typeface="Calibri"/>
            </a:endParaRPr>
          </a:p>
          <a:p>
            <a:pPr marL="0" indent="0" algn="just">
              <a:buNone/>
            </a:pPr>
            <a:r>
              <a:rPr lang="pt-BR" sz="1600" u="sng" dirty="0">
                <a:ea typeface="Tahoma"/>
                <a:cs typeface="Calibri"/>
                <a:hlinkClick r:id="rId2"/>
              </a:rPr>
              <a:t>http://www.finep.gov.br/</a:t>
            </a:r>
            <a:r>
              <a:rPr lang="pt-BR" sz="1600" dirty="0">
                <a:ea typeface="Tahoma"/>
                <a:cs typeface="Calibri"/>
              </a:rPr>
              <a:t>  e </a:t>
            </a:r>
            <a:r>
              <a:rPr lang="pt-BR" sz="1600" u="sng" dirty="0">
                <a:ea typeface="Tahoma"/>
                <a:cs typeface="Calibri"/>
                <a:hlinkClick r:id="rId3"/>
              </a:rPr>
              <a:t>http://www.forskningsradet.no</a:t>
            </a:r>
            <a:endParaRPr lang="pt-BR" sz="1600" dirty="0">
              <a:ea typeface="Tahoma"/>
              <a:cs typeface="Calibri"/>
            </a:endParaRPr>
          </a:p>
          <a:p>
            <a:pPr marL="0" indent="0" algn="just">
              <a:buNone/>
            </a:pPr>
            <a:endParaRPr lang="pt-BR" sz="1600" dirty="0">
              <a:ea typeface="Tahoma"/>
              <a:cs typeface="Calibri"/>
            </a:endParaRPr>
          </a:p>
          <a:p>
            <a:pPr marL="0" indent="0" algn="just">
              <a:buNone/>
            </a:pPr>
            <a:r>
              <a:rPr lang="pt-BR" sz="1600" dirty="0">
                <a:ea typeface="Tahoma"/>
                <a:cs typeface="Calibri"/>
              </a:rPr>
              <a:t>O resultado final da Chamada Pública também será divulgado no Diário Oficial da União (Brasil).</a:t>
            </a:r>
            <a:endParaRPr lang="pt-BR" sz="1600">
              <a:ea typeface="Tahoma"/>
              <a:cs typeface="Tahoma"/>
            </a:endParaRPr>
          </a:p>
          <a:p>
            <a:pPr>
              <a:buNone/>
            </a:pPr>
            <a:endParaRPr lang="pt-BR" dirty="0">
              <a:ea typeface="Tahoma"/>
              <a:cs typeface="Tahoma"/>
            </a:endParaRPr>
          </a:p>
        </p:txBody>
      </p:sp>
      <p:sp>
        <p:nvSpPr>
          <p:cNvPr id="5" name="Retângulo Arredondado 11">
            <a:extLst>
              <a:ext uri="{FF2B5EF4-FFF2-40B4-BE49-F238E27FC236}">
                <a16:creationId xmlns:a16="http://schemas.microsoft.com/office/drawing/2014/main" id="{75CE092B-EA60-49ED-B226-80408C703A4C}"/>
              </a:ext>
            </a:extLst>
          </p:cNvPr>
          <p:cNvSpPr/>
          <p:nvPr/>
        </p:nvSpPr>
        <p:spPr>
          <a:xfrm>
            <a:off x="244288" y="2241349"/>
            <a:ext cx="1938272" cy="67239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Resultados</a:t>
            </a:r>
          </a:p>
        </p:txBody>
      </p:sp>
      <p:sp>
        <p:nvSpPr>
          <p:cNvPr id="7" name="Pentágono 8">
            <a:extLst>
              <a:ext uri="{FF2B5EF4-FFF2-40B4-BE49-F238E27FC236}">
                <a16:creationId xmlns:a16="http://schemas.microsoft.com/office/drawing/2014/main" id="{0F20A080-6998-41D6-8038-97D6A377DE38}"/>
              </a:ext>
            </a:extLst>
          </p:cNvPr>
          <p:cNvSpPr/>
          <p:nvPr/>
        </p:nvSpPr>
        <p:spPr>
          <a:xfrm>
            <a:off x="2953871" y="2238040"/>
            <a:ext cx="396515" cy="883056"/>
          </a:xfrm>
          <a:prstGeom prst="homePlat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F48A7E3F-02AB-42A3-A8A4-0253F2441C5F}"/>
              </a:ext>
            </a:extLst>
          </p:cNvPr>
          <p:cNvSpPr/>
          <p:nvPr/>
        </p:nvSpPr>
        <p:spPr>
          <a:xfrm>
            <a:off x="2991626" y="4039946"/>
            <a:ext cx="351692" cy="918915"/>
          </a:xfrm>
          <a:prstGeom prst="homePlat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1">
            <a:extLst>
              <a:ext uri="{FF2B5EF4-FFF2-40B4-BE49-F238E27FC236}">
                <a16:creationId xmlns:a16="http://schemas.microsoft.com/office/drawing/2014/main" id="{F62C7288-AC44-4FF1-B322-7985DDB9CED0}"/>
              </a:ext>
            </a:extLst>
          </p:cNvPr>
          <p:cNvSpPr/>
          <p:nvPr/>
        </p:nvSpPr>
        <p:spPr>
          <a:xfrm>
            <a:off x="256700" y="4070149"/>
            <a:ext cx="1875519" cy="7799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Recursos administrativos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ACA69E-C74A-491A-9656-C483A4BFBC78}"/>
              </a:ext>
            </a:extLst>
          </p:cNvPr>
          <p:cNvSpPr txBox="1"/>
          <p:nvPr/>
        </p:nvSpPr>
        <p:spPr>
          <a:xfrm>
            <a:off x="3379694" y="3941075"/>
            <a:ext cx="5647766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pt-BR" sz="1600" dirty="0">
                <a:latin typeface="Tahoma"/>
                <a:ea typeface="Tahoma"/>
                <a:cs typeface="Tahoma"/>
              </a:rPr>
              <a:t>Após a divulgação dos resultados da Etapa Única, a instituição proponente poderá contestar o resultado. Para isso, um recurso administrativo deve ser apresentado à Finep, expondo os fundamentos para um pedido de reexame. Esse recurso deve ser enviado para o endereço:</a:t>
            </a:r>
            <a:r>
              <a:rPr lang="pt-BR" sz="1600" u="sng" dirty="0">
                <a:solidFill>
                  <a:srgbClr val="0000FF"/>
                </a:solidFill>
                <a:latin typeface="Tahoma"/>
                <a:ea typeface="Tahoma"/>
                <a:cs typeface="Tahoma"/>
                <a:hlinkClick r:id="rId4"/>
              </a:rPr>
              <a:t>edital_finep_rcn@finep.gov.br</a:t>
            </a:r>
            <a:r>
              <a:rPr lang="pt-BR" sz="2800" b="1" dirty="0" err="1">
                <a:solidFill>
                  <a:schemeClr val="bg1"/>
                </a:solidFill>
                <a:latin typeface="Calibri"/>
                <a:ea typeface="Tahoma"/>
                <a:cs typeface="Calibri"/>
              </a:rPr>
              <a:t>ra</a:t>
            </a:r>
            <a:r>
              <a:rPr lang="pt-BR" sz="2800" b="1" dirty="0">
                <a:solidFill>
                  <a:schemeClr val="bg1"/>
                </a:solidFill>
              </a:rPr>
              <a:t> adicionar texto</a:t>
            </a:r>
            <a:endParaRPr lang="pt-BR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Contratação e Liberação dos Recursos Financeiros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89184"/>
            <a:ext cx="8229600" cy="502040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>
                <a:latin typeface="+mj-lt"/>
              </a:rPr>
              <a:t>As condições para a contratação de cada projeto serão definidas pela Diretoria Executiva da Finep. Eventuais solicitações efetuadas pela Finep à Instituição Proponente necessárias para a contratação da operação deverão ser atendidas no prazo </a:t>
            </a:r>
            <a:r>
              <a:rPr lang="pt-BR">
                <a:solidFill>
                  <a:srgbClr val="DD4F05"/>
                </a:solidFill>
                <a:latin typeface="+mj-lt"/>
              </a:rPr>
              <a:t>máximo de 15 dias </a:t>
            </a:r>
            <a:r>
              <a:rPr lang="pt-BR">
                <a:latin typeface="+mj-lt"/>
              </a:rPr>
              <a:t>a contar do seu recebimento. O não cumprimento do prazo poderá acarretar o arquivamento da proposta.</a:t>
            </a:r>
          </a:p>
          <a:p>
            <a:pPr marL="0" indent="0" algn="just">
              <a:buNone/>
            </a:pPr>
            <a:endParaRPr lang="pt-BR">
              <a:latin typeface="+mj-lt"/>
            </a:endParaRPr>
          </a:p>
          <a:p>
            <a:pPr algn="just"/>
            <a:r>
              <a:rPr lang="pt-BR">
                <a:latin typeface="+mj-lt"/>
              </a:rPr>
              <a:t>Os recursos estarão condicionados ao fluxo de processamento da Finep. A sequência deste processo é a seguinte: </a:t>
            </a:r>
            <a:r>
              <a:rPr lang="pt-BR">
                <a:solidFill>
                  <a:srgbClr val="DD4F05"/>
                </a:solidFill>
                <a:latin typeface="+mj-lt"/>
              </a:rPr>
              <a:t>análise técnica, análise financeira e análise jurídica, aprovação e contratação. </a:t>
            </a:r>
          </a:p>
          <a:p>
            <a:pPr marL="0" indent="0" algn="just">
              <a:buNone/>
            </a:pPr>
            <a:endParaRPr lang="pt-BR">
              <a:latin typeface="+mj-lt"/>
            </a:endParaRPr>
          </a:p>
          <a:p>
            <a:pPr algn="just"/>
            <a:r>
              <a:rPr lang="pt-BR">
                <a:latin typeface="+mj-lt"/>
              </a:rPr>
              <a:t>A minuta de instrumento assinada pelos representantes legais das Instituições Participantes deverá ser entregue à Finep no prazo </a:t>
            </a:r>
            <a:r>
              <a:rPr lang="pt-BR">
                <a:solidFill>
                  <a:srgbClr val="DD4F05"/>
                </a:solidFill>
                <a:latin typeface="+mj-lt"/>
              </a:rPr>
              <a:t>máximo de 30 dias </a:t>
            </a:r>
            <a:r>
              <a:rPr lang="pt-BR">
                <a:latin typeface="+mj-lt"/>
              </a:rPr>
              <a:t>a contar do seu recebimento. O não cumprimento do prazo poderá acarretar o arquivamento da proposta.</a:t>
            </a:r>
          </a:p>
          <a:p>
            <a:pPr marL="0" indent="0" algn="just">
              <a:buNone/>
            </a:pPr>
            <a:endParaRPr lang="pt-BR">
              <a:latin typeface="+mj-lt"/>
            </a:endParaRPr>
          </a:p>
          <a:p>
            <a:pPr algn="just"/>
            <a:r>
              <a:rPr lang="pt-BR">
                <a:latin typeface="+mj-lt"/>
              </a:rPr>
              <a:t>A Finep somente considerará a execução financeira dos aportes e de recursos não-reembolsáveis como gastos do projeto a partir da data de assinatura do instrumento pela Finep.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Histórico e objetivo da Chamada Pública Conjunta Finep-RCN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603" y="1493696"/>
            <a:ext cx="8563069" cy="4697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sz="1800" dirty="0">
                <a:solidFill>
                  <a:srgbClr val="000000"/>
                </a:solidFill>
                <a:ea typeface="Tahoma"/>
                <a:cs typeface="Tahoma"/>
              </a:rPr>
              <a:t>Memorando </a:t>
            </a:r>
            <a:r>
              <a:rPr lang="nb-NO" sz="1800" dirty="0"/>
              <a:t>de Entendimentos entre o Conselho de Pesquisa da Noruega (RCN) e a Financiadora de Estudos e Projetos (Finep), assinado no Rio de Janeiro em novembro de 2014 – âmbito da Força-Tarefa BN-21</a:t>
            </a:r>
            <a:r>
              <a:rPr lang="nb-NO" sz="1800" dirty="0" smtClean="0"/>
              <a:t>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18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00" dirty="0"/>
              <a:t>Apoiar projetos desenvolvidos de forma colaborativa entre o Brasil e a Noruega, com ênfase na indústria de petróleo </a:t>
            </a:r>
            <a:r>
              <a:rPr lang="pt-BR" sz="1800" i="1" dirty="0"/>
              <a:t>offshore</a:t>
            </a:r>
            <a:r>
              <a:rPr lang="pt-BR" sz="1800" dirty="0" smtClean="0"/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1800" dirty="0">
              <a:ea typeface="Tahoma"/>
              <a:cs typeface="Tahom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800" dirty="0"/>
              <a:t>Os projetos conjuntos devem levar </a:t>
            </a:r>
            <a:r>
              <a:rPr lang="pt-BR" sz="1800" dirty="0" smtClean="0"/>
              <a:t>à pesquisa e ao desenvolvimento </a:t>
            </a:r>
            <a:r>
              <a:rPr lang="pt-BR" sz="1800" dirty="0"/>
              <a:t>de </a:t>
            </a:r>
            <a:r>
              <a:rPr lang="pt-BR" sz="1800" dirty="0" smtClean="0"/>
              <a:t>produtos, processos e/ou serviços em </a:t>
            </a:r>
            <a:r>
              <a:rPr lang="pt-BR" sz="1800" dirty="0"/>
              <a:t>parceria com empresas norueguesas dentro do escopo da linhas temáticas </a:t>
            </a:r>
            <a:r>
              <a:rPr lang="pt-BR" sz="1800" dirty="0" smtClean="0"/>
              <a:t>apresentadas.</a:t>
            </a:r>
            <a:endParaRPr lang="pt-BR" sz="1800" dirty="0"/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4108" y="2611315"/>
            <a:ext cx="8352692" cy="3508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pt-BR" sz="1200"/>
          </a:p>
        </p:txBody>
      </p:sp>
      <p:sp>
        <p:nvSpPr>
          <p:cNvPr id="5" name="CaixaDeTexto 4"/>
          <p:cNvSpPr txBox="1"/>
          <p:nvPr/>
        </p:nvSpPr>
        <p:spPr>
          <a:xfrm>
            <a:off x="242603" y="3244361"/>
            <a:ext cx="8444197" cy="28838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endParaRPr lang="pt-BR" sz="28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108" y="2927838"/>
            <a:ext cx="993530" cy="545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pt-BR" sz="2800" b="1"/>
          </a:p>
        </p:txBody>
      </p:sp>
      <p:sp>
        <p:nvSpPr>
          <p:cNvPr id="8" name="CaixaDeTexto 7"/>
          <p:cNvSpPr txBox="1"/>
          <p:nvPr/>
        </p:nvSpPr>
        <p:spPr>
          <a:xfrm>
            <a:off x="334109" y="2611316"/>
            <a:ext cx="4998974" cy="3692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endParaRPr lang="pt-BR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2262022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Cronograma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91395"/>
              </p:ext>
            </p:extLst>
          </p:nvPr>
        </p:nvGraphicFramePr>
        <p:xfrm>
          <a:off x="808887" y="1477107"/>
          <a:ext cx="7710858" cy="4510456"/>
        </p:xfrm>
        <a:graphic>
          <a:graphicData uri="http://schemas.openxmlformats.org/drawingml/2006/table">
            <a:tbl>
              <a:tblPr firstRow="1" firstCol="1" bandRow="1"/>
              <a:tblGrid>
                <a:gridCol w="3855429">
                  <a:extLst>
                    <a:ext uri="{9D8B030D-6E8A-4147-A177-3AD203B41FA5}">
                      <a16:colId xmlns:a16="http://schemas.microsoft.com/office/drawing/2014/main" val="2438320406"/>
                    </a:ext>
                  </a:extLst>
                </a:gridCol>
                <a:gridCol w="3855429">
                  <a:extLst>
                    <a:ext uri="{9D8B030D-6E8A-4147-A177-3AD203B41FA5}">
                      <a16:colId xmlns:a16="http://schemas.microsoft.com/office/drawing/2014/main" val="2049084306"/>
                    </a:ext>
                  </a:extLst>
                </a:gridCol>
              </a:tblGrid>
              <a:tr h="4582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Prazo de submissão das propostas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12 de maio de 2021 (até às 18h, horário do Brasil)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52249"/>
                  </a:ext>
                </a:extLst>
              </a:tr>
              <a:tr h="7868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Intercâmbio de listas de candidaturas entre Finep e RCN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19 de maio de 2021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34471"/>
                  </a:ext>
                </a:extLst>
              </a:tr>
              <a:tr h="5850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Troca dos respectivos resultados de revisão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19 de agosto de 2021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650572"/>
                  </a:ext>
                </a:extLst>
              </a:tr>
              <a:tr h="5677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Reunião para decisão das propostas selecionadas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26 de agosto de 2021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5572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Divulgação do resultado preliminar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13 de setembro de 2021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191441"/>
                  </a:ext>
                </a:extLst>
              </a:tr>
              <a:tr h="737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Finep:  prazo para submissão de recursos administrativos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21 de setembro de 2021 (até às 18h, horário do Brasil)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752392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Divulgação do resultado final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18 de outubro de 2021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520967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b="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Início do processo de contratação</a:t>
                      </a:r>
                      <a:endParaRPr lang="pt-BR" sz="1200" b="0" dirty="0">
                        <a:effectLst/>
                        <a:latin typeface="Calibri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Times New Roman" panose="02020603050405020304" pitchFamily="18" charset="0"/>
                          <a:cs typeface="Tahoma"/>
                        </a:rPr>
                        <a:t>19 de outubro de 2021</a:t>
                      </a:r>
                      <a:endParaRPr lang="pt-BR" sz="1200" dirty="0">
                        <a:effectLst/>
                        <a:latin typeface="Times New Roman"/>
                        <a:ea typeface="Calibri" panose="020F0502020204030204" pitchFamily="34" charset="0"/>
                        <a:cs typeface="Tahom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05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1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8842" y="1472534"/>
            <a:ext cx="6617578" cy="919528"/>
          </a:xfrm>
        </p:spPr>
        <p:txBody>
          <a:bodyPr/>
          <a:lstStyle/>
          <a:p>
            <a:r>
              <a:rPr lang="pt-BR" dirty="0" smtClean="0"/>
              <a:t>Cristiane Maria da Silva Abreu </a:t>
            </a:r>
            <a:br>
              <a:rPr lang="pt-BR" dirty="0" smtClean="0"/>
            </a:br>
            <a:r>
              <a:rPr lang="pt-BR" dirty="0" smtClean="0"/>
              <a:t>Gerente do Departamento de Petróleo, Mineração e Indústria Naval</a:t>
            </a:r>
            <a:br>
              <a:rPr lang="pt-BR" dirty="0" smtClean="0"/>
            </a:br>
            <a:r>
              <a:rPr lang="pt-BR" dirty="0" smtClean="0">
                <a:hlinkClick r:id="rId2"/>
              </a:rPr>
              <a:t>cmabreu@finep.gov.br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http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www.finep.gov.br/chamadas-publicas/chamadapublica/658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65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273"/>
            <a:ext cx="8229600" cy="779805"/>
          </a:xfrm>
        </p:spPr>
        <p:txBody>
          <a:bodyPr>
            <a:normAutofit/>
          </a:bodyPr>
          <a:lstStyle/>
          <a:p>
            <a:r>
              <a:rPr lang="pt-BR"/>
              <a:t>Áreas Temáticas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603" y="1127760"/>
            <a:ext cx="8563069" cy="51225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2000" dirty="0" smtClean="0">
              <a:solidFill>
                <a:srgbClr val="000000"/>
              </a:solidFill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srgbClr val="000000"/>
                </a:solidFill>
                <a:ea typeface="Tahoma"/>
                <a:cs typeface="Tahoma"/>
              </a:rPr>
              <a:t>R</a:t>
            </a:r>
            <a:r>
              <a:rPr lang="pt-BR" sz="1800" dirty="0" smtClean="0">
                <a:solidFill>
                  <a:srgbClr val="000000"/>
                </a:solidFill>
                <a:ea typeface="Tahoma"/>
                <a:cs typeface="Tahoma"/>
              </a:rPr>
              <a:t>edução </a:t>
            </a: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de gases de efeito estufa, eficiência energética e meio ambiente; </a:t>
            </a:r>
            <a:endParaRPr lang="pt-BR" sz="1800" dirty="0"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Estudo do subsolo, incluindo o uso de gás carbônico para a recuperação avançada de óleo (EOR), incluindo (porém não limitados a estes);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Perfuração, conclusão e intervenção; 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Produção, processamento e transporte;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Prevenção de acidentes graves de trabalho;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800" dirty="0">
                <a:solidFill>
                  <a:srgbClr val="000000"/>
                </a:solidFill>
                <a:ea typeface="Tahoma"/>
                <a:cs typeface="Tahoma"/>
              </a:rPr>
              <a:t>Tecnologia de </a:t>
            </a:r>
            <a:r>
              <a:rPr lang="pt-BR" sz="1800" dirty="0" smtClean="0">
                <a:solidFill>
                  <a:srgbClr val="000000"/>
                </a:solidFill>
                <a:ea typeface="Tahoma"/>
                <a:cs typeface="Tahoma"/>
              </a:rPr>
              <a:t>materiais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b="1" dirty="0" smtClean="0">
              <a:solidFill>
                <a:srgbClr val="2B8BA1"/>
              </a:solidFill>
              <a:ea typeface="Tahoma"/>
              <a:cs typeface="Tahoma"/>
            </a:endParaRPr>
          </a:p>
          <a:p>
            <a:pPr lvl="1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1400" b="1" dirty="0" smtClean="0">
                <a:solidFill>
                  <a:schemeClr val="accent2">
                    <a:lumMod val="50000"/>
                  </a:schemeClr>
                </a:solidFill>
                <a:ea typeface="Tahoma"/>
                <a:cs typeface="Tahoma"/>
              </a:rPr>
              <a:t>TRL </a:t>
            </a:r>
            <a:r>
              <a:rPr lang="pt-BR" sz="1400" b="1" dirty="0">
                <a:solidFill>
                  <a:schemeClr val="accent2">
                    <a:lumMod val="50000"/>
                  </a:schemeClr>
                </a:solidFill>
                <a:ea typeface="Tahoma"/>
                <a:cs typeface="Tahoma"/>
              </a:rPr>
              <a:t>2 a 6 </a:t>
            </a:r>
          </a:p>
          <a:p>
            <a:pPr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pt-BR" sz="1800" dirty="0">
              <a:solidFill>
                <a:srgbClr val="000000"/>
              </a:solidFill>
              <a:ea typeface="Tahoma"/>
              <a:cs typeface="Tahom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ea typeface="Tahoma"/>
              <a:cs typeface="Tahom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7F7F7F"/>
              </a:solidFill>
              <a:ea typeface="Tahoma"/>
              <a:cs typeface="Tahom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4108" y="2611315"/>
            <a:ext cx="8352692" cy="3508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pt-BR" sz="1200"/>
          </a:p>
        </p:txBody>
      </p:sp>
      <p:sp>
        <p:nvSpPr>
          <p:cNvPr id="5" name="CaixaDeTexto 4"/>
          <p:cNvSpPr txBox="1"/>
          <p:nvPr/>
        </p:nvSpPr>
        <p:spPr>
          <a:xfrm>
            <a:off x="242603" y="3244361"/>
            <a:ext cx="8444197" cy="28838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endParaRPr lang="pt-BR" sz="28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108" y="2927838"/>
            <a:ext cx="993530" cy="545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pt-BR" sz="2800" b="1"/>
          </a:p>
        </p:txBody>
      </p:sp>
    </p:spTree>
    <p:extLst>
      <p:ext uri="{BB962C8B-B14F-4D97-AF65-F5344CB8AC3E}">
        <p14:creationId xmlns:p14="http://schemas.microsoft.com/office/powerpoint/2010/main" val="332714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Elegibilidade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862" y="1507278"/>
            <a:ext cx="8229600" cy="487802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algn="just"/>
            <a:r>
              <a:rPr lang="pt-BR" sz="1600" u="sng" dirty="0">
                <a:ea typeface="Tahoma"/>
                <a:cs typeface="Tahoma"/>
              </a:rPr>
              <a:t>Na Noruega</a:t>
            </a:r>
          </a:p>
          <a:p>
            <a:pPr marL="914400" lvl="2" indent="0" algn="just">
              <a:buNone/>
            </a:pPr>
            <a:endParaRPr lang="pt-BR" sz="1600" dirty="0">
              <a:ea typeface="Tahoma"/>
              <a:cs typeface="Tahoma"/>
            </a:endParaRPr>
          </a:p>
          <a:p>
            <a:pPr lvl="2" algn="just"/>
            <a:r>
              <a:rPr lang="pt-BR" sz="1600" dirty="0">
                <a:ea typeface="Tahoma"/>
                <a:cs typeface="Tahoma"/>
              </a:rPr>
              <a:t>Empresas norueguesas, elegíveis para apoio com recursos financeiros pelo Conselho Norueguês de Pesquisa;</a:t>
            </a:r>
          </a:p>
          <a:p>
            <a:pPr lvl="2" algn="just"/>
            <a:endParaRPr lang="pt-BR" sz="1600" dirty="0">
              <a:ea typeface="Tahoma"/>
              <a:cs typeface="Tahoma"/>
            </a:endParaRPr>
          </a:p>
          <a:p>
            <a:pPr lvl="1" algn="just"/>
            <a:r>
              <a:rPr lang="pt-BR" sz="1600" u="sng" dirty="0">
                <a:ea typeface="Tahoma"/>
                <a:cs typeface="Tahoma"/>
              </a:rPr>
              <a:t>No Brasil</a:t>
            </a:r>
          </a:p>
          <a:p>
            <a:pPr lvl="0" algn="just"/>
            <a:endParaRPr lang="pt-BR" sz="1600" dirty="0">
              <a:ea typeface="Tahoma"/>
              <a:cs typeface="Tahoma"/>
            </a:endParaRPr>
          </a:p>
          <a:p>
            <a:pPr lvl="2" algn="just"/>
            <a:r>
              <a:rPr lang="pt-BR" sz="1600" dirty="0">
                <a:ea typeface="Tahoma"/>
                <a:cs typeface="Tahoma"/>
              </a:rPr>
              <a:t>A Instituição Proponente, responsável pela execução gerencial e financeira do projeto realizado no Brasil, deve ser uma empresa brasileira elegível para apoio com recursos de subvenção econômica</a:t>
            </a:r>
            <a:r>
              <a:rPr lang="pt-BR" sz="1600" dirty="0" smtClean="0">
                <a:ea typeface="Tahoma"/>
                <a:cs typeface="Tahoma"/>
              </a:rPr>
              <a:t>.</a:t>
            </a:r>
          </a:p>
          <a:p>
            <a:pPr lvl="2" algn="just"/>
            <a:endParaRPr lang="pt-BR" sz="1600" dirty="0" smtClean="0">
              <a:ea typeface="Tahoma"/>
              <a:cs typeface="Tahoma"/>
            </a:endParaRPr>
          </a:p>
          <a:p>
            <a:pPr lvl="3" algn="just"/>
            <a:r>
              <a:rPr lang="pt-BR" sz="1400" dirty="0"/>
              <a:t>i. Ter realizado o registro na Junta Comercial ou no Registro Civil das Pessoas Jurídicas (RCPJ) de sua </a:t>
            </a:r>
            <a:r>
              <a:rPr lang="pt-BR" sz="1400" dirty="0" smtClean="0"/>
              <a:t>jurisdição </a:t>
            </a:r>
            <a:r>
              <a:rPr lang="pt-BR" sz="1400" dirty="0"/>
              <a:t>até 31/12/2018; </a:t>
            </a:r>
            <a:r>
              <a:rPr lang="pt-BR" sz="1400" dirty="0" err="1" smtClean="0"/>
              <a:t>ii</a:t>
            </a:r>
            <a:r>
              <a:rPr lang="pt-BR" sz="1400" dirty="0"/>
              <a:t>. Ter efetuado alguma atividade operacional, não operacional, patrimonial ou financeira nos anos de 2019 e 2020, verificável por meio de Demonstrações Financeiras, enviadas conforme Anexo 3; </a:t>
            </a:r>
            <a:r>
              <a:rPr lang="pt-BR" sz="1400" dirty="0" err="1"/>
              <a:t>iii</a:t>
            </a:r>
            <a:r>
              <a:rPr lang="pt-BR" sz="1400" dirty="0"/>
              <a:t>. Ter objeto social, na data de divulgação da presente Chamada Pública, compatível com a Linha Temática proposta; </a:t>
            </a:r>
            <a:endParaRPr lang="pt-BR" sz="1400" dirty="0">
              <a:ea typeface="Tahoma"/>
              <a:cs typeface="Tahoma"/>
            </a:endParaRPr>
          </a:p>
          <a:p>
            <a:endParaRPr lang="pt-BR" sz="1600" dirty="0">
              <a:ea typeface="Tahoma"/>
              <a:cs typeface="Tahoma"/>
            </a:endParaRPr>
          </a:p>
          <a:p>
            <a:pPr marL="0" indent="0">
              <a:buNone/>
            </a:pPr>
            <a:endParaRPr lang="pt-BR" sz="1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893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Apoio Financeiro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603" y="1408336"/>
            <a:ext cx="8312311" cy="11559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/>
              <a:t>RCN                   </a:t>
            </a:r>
            <a:r>
              <a:rPr lang="pt-BR" sz="1800" err="1"/>
              <a:t>Nok</a:t>
            </a:r>
            <a:r>
              <a:rPr lang="pt-BR" sz="1800"/>
              <a:t> 15 milhões   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800"/>
          </a:p>
          <a:p>
            <a:pPr>
              <a:buFont typeface="Wingdings" panose="05000000000000000000" pitchFamily="2" charset="2"/>
              <a:buChar char="Ø"/>
            </a:pPr>
            <a:endParaRPr lang="pt-BR" sz="1800"/>
          </a:p>
          <a:p>
            <a:pPr>
              <a:buFont typeface="Wingdings" panose="05000000000000000000" pitchFamily="2" charset="2"/>
              <a:buChar char="Ø"/>
            </a:pPr>
            <a:r>
              <a:rPr lang="pt-BR" sz="1900"/>
              <a:t>Finep     		    R$ 5 milhões</a:t>
            </a:r>
            <a:endParaRPr lang="pt-BR" sz="1900">
              <a:ea typeface="Tahoma"/>
              <a:cs typeface="Tahom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4108" y="2611315"/>
            <a:ext cx="8352692" cy="3508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pt-BR" sz="1200"/>
          </a:p>
        </p:txBody>
      </p:sp>
      <p:sp>
        <p:nvSpPr>
          <p:cNvPr id="5" name="CaixaDeTexto 4"/>
          <p:cNvSpPr txBox="1"/>
          <p:nvPr/>
        </p:nvSpPr>
        <p:spPr>
          <a:xfrm>
            <a:off x="242603" y="3244361"/>
            <a:ext cx="8444197" cy="28838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endParaRPr lang="pt-BR" sz="28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108" y="2927838"/>
            <a:ext cx="993530" cy="545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pt-BR" sz="2800" b="1"/>
          </a:p>
        </p:txBody>
      </p:sp>
      <p:sp>
        <p:nvSpPr>
          <p:cNvPr id="8" name="CaixaDeTexto 7"/>
          <p:cNvSpPr txBox="1"/>
          <p:nvPr/>
        </p:nvSpPr>
        <p:spPr>
          <a:xfrm>
            <a:off x="369968" y="2611316"/>
            <a:ext cx="7204291" cy="3692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3538926" y="3051904"/>
            <a:ext cx="1626577" cy="6768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/>
              <a:t>Recursos não-reembolsáveis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1470707" y="3064204"/>
            <a:ext cx="1626577" cy="6645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FNDCT</a:t>
            </a:r>
            <a:endParaRPr lang="pt-BR" b="1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3231584" y="4096532"/>
            <a:ext cx="1595804" cy="5807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/>
              <a:t>Finep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5604567" y="3852789"/>
            <a:ext cx="1823799" cy="10770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/>
              <a:t>Empresa Proponente (contrapartida mínima)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4466228" y="5223619"/>
            <a:ext cx="1441939" cy="5896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/>
              <a:t>Projeto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149250" y="4686055"/>
            <a:ext cx="917218" cy="542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H="1">
            <a:off x="5351012" y="4976473"/>
            <a:ext cx="1171878" cy="238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cxnSpLocks/>
          </p:cNvCxnSpPr>
          <p:nvPr/>
        </p:nvCxnSpPr>
        <p:spPr>
          <a:xfrm>
            <a:off x="4827388" y="4386897"/>
            <a:ext cx="777179" cy="4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cxnSpLocks/>
          </p:cNvCxnSpPr>
          <p:nvPr/>
        </p:nvCxnSpPr>
        <p:spPr>
          <a:xfrm flipV="1">
            <a:off x="3097284" y="3390322"/>
            <a:ext cx="504394" cy="6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cxnSpLocks/>
          </p:cNvCxnSpPr>
          <p:nvPr/>
        </p:nvCxnSpPr>
        <p:spPr>
          <a:xfrm>
            <a:off x="4325321" y="3728739"/>
            <a:ext cx="0" cy="367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5" name="Retângulo 1044"/>
          <p:cNvSpPr/>
          <p:nvPr/>
        </p:nvSpPr>
        <p:spPr>
          <a:xfrm>
            <a:off x="623561" y="4299316"/>
            <a:ext cx="1663399" cy="6087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b="1" dirty="0"/>
          </a:p>
          <a:p>
            <a:pPr algn="ctr"/>
            <a:r>
              <a:rPr lang="pt-BR" b="1" dirty="0"/>
              <a:t>Até R$ 5.000.000,00</a:t>
            </a:r>
          </a:p>
          <a:p>
            <a:pPr algn="ctr"/>
            <a:endParaRPr lang="pt-BR" b="1" dirty="0"/>
          </a:p>
        </p:txBody>
      </p:sp>
      <p:cxnSp>
        <p:nvCxnSpPr>
          <p:cNvPr id="1027" name="Conector Angulado 1026"/>
          <p:cNvCxnSpPr>
            <a:cxnSpLocks/>
          </p:cNvCxnSpPr>
          <p:nvPr/>
        </p:nvCxnSpPr>
        <p:spPr>
          <a:xfrm rot="5400000" flipH="1" flipV="1">
            <a:off x="1588823" y="3604143"/>
            <a:ext cx="570577" cy="82873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eta para a Direita 13"/>
          <p:cNvSpPr/>
          <p:nvPr/>
        </p:nvSpPr>
        <p:spPr>
          <a:xfrm>
            <a:off x="1519269" y="1486534"/>
            <a:ext cx="532901" cy="1463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521907" y="2239796"/>
            <a:ext cx="532901" cy="1234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Despesas Apoiáveis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4108" y="2611315"/>
            <a:ext cx="8352692" cy="3508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pt-BR" sz="1200"/>
          </a:p>
        </p:txBody>
      </p:sp>
      <p:sp>
        <p:nvSpPr>
          <p:cNvPr id="5" name="CaixaDeTexto 4"/>
          <p:cNvSpPr txBox="1"/>
          <p:nvPr/>
        </p:nvSpPr>
        <p:spPr>
          <a:xfrm>
            <a:off x="242603" y="3244361"/>
            <a:ext cx="8444197" cy="28838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/>
            <a:endParaRPr lang="pt-BR" sz="2800" b="1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4108" y="2927838"/>
            <a:ext cx="993530" cy="545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pt-BR" sz="2800" b="1"/>
          </a:p>
        </p:txBody>
      </p:sp>
      <p:sp>
        <p:nvSpPr>
          <p:cNvPr id="8" name="CaixaDeTexto 7"/>
          <p:cNvSpPr txBox="1"/>
          <p:nvPr/>
        </p:nvSpPr>
        <p:spPr>
          <a:xfrm>
            <a:off x="369968" y="2611316"/>
            <a:ext cx="7204291" cy="3692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>
            <a:off x="642807" y="1370966"/>
            <a:ext cx="813549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Vencimentos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Vantagens Fixas e Obrigações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Patronais; 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Serviços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Terceiros – Pessoa Física ou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Jurídica;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de Consumo, inclusive matérias-primas; </a:t>
            </a:r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Diárias e despesas com locomoção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exclusivamente para a equipe executora, em atividades relacionadas ao projeto;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Passagens e Despesas com Locomoção – exclusivamente para a equipe executora, em atividades relacionadas ao </a:t>
            </a:r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projeto; </a:t>
            </a: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Obras e instalações exclusivamente relacionadas ao projeto e justificadas; e </a:t>
            </a:r>
            <a:endParaRPr lang="pt-B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Equipamentos e materiais permanentes relacionados ao projeto.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564740" y="5745673"/>
            <a:ext cx="6565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As despesas com investimentos de capital não podem ultrapassar 20% (vinte por cento) do valor subvencionado pela FINEP/FNDCT. </a:t>
            </a:r>
          </a:p>
        </p:txBody>
      </p:sp>
    </p:spTree>
    <p:extLst>
      <p:ext uri="{BB962C8B-B14F-4D97-AF65-F5344CB8AC3E}">
        <p14:creationId xmlns:p14="http://schemas.microsoft.com/office/powerpoint/2010/main" val="30038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Características de apresentação da proposta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654" y="1318847"/>
            <a:ext cx="8229600" cy="4818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dirty="0"/>
          </a:p>
          <a:p>
            <a:pPr algn="just"/>
            <a:r>
              <a:rPr lang="pt-BR" sz="2000" dirty="0" smtClean="0">
                <a:latin typeface="+mj-lt"/>
              </a:rPr>
              <a:t>O valor solicitado à Finep/FNDCT deverá ser de no mínimo R$ </a:t>
            </a:r>
            <a:r>
              <a:rPr lang="pt-BR" sz="2000" dirty="0" smtClean="0">
                <a:solidFill>
                  <a:srgbClr val="DD4F05"/>
                </a:solidFill>
                <a:latin typeface="+mj-lt"/>
              </a:rPr>
              <a:t>valor mínimo </a:t>
            </a:r>
            <a:r>
              <a:rPr lang="pt-BR" sz="2000" dirty="0">
                <a:solidFill>
                  <a:srgbClr val="DD4F05"/>
                </a:solidFill>
                <a:latin typeface="+mj-lt"/>
              </a:rPr>
              <a:t>de R$ </a:t>
            </a:r>
            <a:r>
              <a:rPr lang="pt-BR" sz="2000" dirty="0" smtClean="0">
                <a:solidFill>
                  <a:srgbClr val="DD4F05"/>
                </a:solidFill>
                <a:latin typeface="+mj-lt"/>
              </a:rPr>
              <a:t>500.000,00 </a:t>
            </a:r>
            <a:r>
              <a:rPr lang="pt-BR" sz="2000" dirty="0" smtClean="0">
                <a:latin typeface="+mj-lt"/>
              </a:rPr>
              <a:t> e no </a:t>
            </a:r>
            <a:r>
              <a:rPr lang="pt-BR" sz="2000" dirty="0">
                <a:solidFill>
                  <a:srgbClr val="DD4F05"/>
                </a:solidFill>
                <a:latin typeface="+mj-lt"/>
              </a:rPr>
              <a:t>máximo R$ 1.800.000,00 </a:t>
            </a:r>
            <a:r>
              <a:rPr lang="pt-BR" sz="2000" dirty="0" smtClean="0">
                <a:latin typeface="+mj-lt"/>
              </a:rPr>
              <a:t>conforme tabela:</a:t>
            </a:r>
          </a:p>
          <a:p>
            <a:pPr algn="just"/>
            <a:endParaRPr lang="pt-BR" sz="2000" dirty="0">
              <a:latin typeface="+mj-lt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79547" y="1292172"/>
            <a:ext cx="1638300" cy="103749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Valor solicitado à Finep</a:t>
            </a:r>
          </a:p>
        </p:txBody>
      </p:sp>
      <p:sp>
        <p:nvSpPr>
          <p:cNvPr id="5" name="Mais 4"/>
          <p:cNvSpPr/>
          <p:nvPr/>
        </p:nvSpPr>
        <p:spPr>
          <a:xfrm>
            <a:off x="2321169" y="1611740"/>
            <a:ext cx="454269" cy="55006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978027" y="1292172"/>
            <a:ext cx="1600199" cy="103749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Aporte Financeiro</a:t>
            </a:r>
          </a:p>
        </p:txBody>
      </p:sp>
      <p:sp>
        <p:nvSpPr>
          <p:cNvPr id="7" name="Igual a 6"/>
          <p:cNvSpPr/>
          <p:nvPr/>
        </p:nvSpPr>
        <p:spPr>
          <a:xfrm>
            <a:off x="4925156" y="1854075"/>
            <a:ext cx="641838" cy="320920"/>
          </a:xfrm>
          <a:prstGeom prst="mathEqua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49502" y="1365173"/>
            <a:ext cx="1702779" cy="9644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/>
                </a:solidFill>
              </a:rPr>
              <a:t>Valor total da proposta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3081"/>
              </p:ext>
            </p:extLst>
          </p:nvPr>
        </p:nvGraphicFramePr>
        <p:xfrm>
          <a:off x="1658301" y="3443429"/>
          <a:ext cx="6093980" cy="29198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265">
                  <a:extLst>
                    <a:ext uri="{9D8B030D-6E8A-4147-A177-3AD203B41FA5}">
                      <a16:colId xmlns:a16="http://schemas.microsoft.com/office/drawing/2014/main" val="2901483603"/>
                    </a:ext>
                  </a:extLst>
                </a:gridCol>
                <a:gridCol w="1786192">
                  <a:extLst>
                    <a:ext uri="{9D8B030D-6E8A-4147-A177-3AD203B41FA5}">
                      <a16:colId xmlns:a16="http://schemas.microsoft.com/office/drawing/2014/main" val="496922412"/>
                    </a:ext>
                  </a:extLst>
                </a:gridCol>
                <a:gridCol w="2317523">
                  <a:extLst>
                    <a:ext uri="{9D8B030D-6E8A-4147-A177-3AD203B41FA5}">
                      <a16:colId xmlns:a16="http://schemas.microsoft.com/office/drawing/2014/main" val="581958302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Classificação por Porte da Proponente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Receita Operacional Bruta em 2019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Valor Máximo de recursos de Subvenção Econômica da Finep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201531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Microempresa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Até R$ 360.000,00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Até R$ 700.000,00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4083376"/>
                  </a:ext>
                </a:extLst>
              </a:tr>
              <a:tr h="431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Empresa de Pequeno Porte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De R$ 360.000,01 a 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R$ 4.800.000,00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Até R$ 1.000.000,00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1275635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Pequena Empresa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De R$ 4.800.000,01 a 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R$ 16.000.000,00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Até R$ 1.400.000,00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189085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Média Empresa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De R$ 16.000.000,01 a 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R$ 90.000.000,00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Até R$ 1.600.000,00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0590120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Média-Grande e Grande Empresa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Acima 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R$ 90.000.000,01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effectLst/>
                        </a:rPr>
                        <a:t>Até R$ 1.800.000,00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229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Características de apresentação da proposta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654" y="1318847"/>
            <a:ext cx="8229600" cy="4818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sz="2000" dirty="0" smtClean="0">
                <a:latin typeface="+mj-lt"/>
              </a:rPr>
              <a:t>Prazo </a:t>
            </a:r>
            <a:r>
              <a:rPr lang="pt-BR" sz="2000" dirty="0">
                <a:latin typeface="+mj-lt"/>
              </a:rPr>
              <a:t>de execução de </a:t>
            </a:r>
            <a:r>
              <a:rPr lang="pt-BR" sz="2000" dirty="0">
                <a:solidFill>
                  <a:srgbClr val="DD4F05"/>
                </a:solidFill>
                <a:latin typeface="+mj-lt"/>
              </a:rPr>
              <a:t>12 a 36 meses. </a:t>
            </a:r>
            <a:endParaRPr lang="pt-BR" sz="2000" dirty="0">
              <a:solidFill>
                <a:srgbClr val="DD4F05"/>
              </a:solidFill>
              <a:latin typeface="+mj-lt"/>
              <a:cs typeface="Calibri"/>
            </a:endParaRPr>
          </a:p>
          <a:p>
            <a:pPr marL="0" indent="0" algn="just">
              <a:buNone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pt-BR" sz="2000" dirty="0">
                <a:latin typeface="Calibri"/>
                <a:ea typeface="Times New Roman" panose="02020603050405020304" pitchFamily="18" charset="0"/>
                <a:cs typeface="Tahoma"/>
              </a:rPr>
              <a:t>A empresa brasileira que receber recursos não-reembolsáveis deverá desenvolver em </a:t>
            </a:r>
            <a:r>
              <a:rPr lang="pt-BR" sz="2000" dirty="0">
                <a:solidFill>
                  <a:srgbClr val="DD4F05"/>
                </a:solidFill>
                <a:latin typeface="Calibri"/>
                <a:ea typeface="Times New Roman" panose="02020603050405020304" pitchFamily="18" charset="0"/>
                <a:cs typeface="Tahoma"/>
              </a:rPr>
              <a:t>território nacional </a:t>
            </a:r>
            <a:r>
              <a:rPr lang="pt-BR" sz="2000" dirty="0">
                <a:latin typeface="Calibri"/>
                <a:ea typeface="Times New Roman" panose="02020603050405020304" pitchFamily="18" charset="0"/>
                <a:cs typeface="Tahoma"/>
              </a:rPr>
              <a:t>a parte do projeto que lhe compete.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Calibri"/>
              <a:cs typeface="Tahoma"/>
            </a:endParaRPr>
          </a:p>
          <a:p>
            <a:pPr algn="just"/>
            <a:r>
              <a:rPr lang="pt-BR" sz="2000" dirty="0">
                <a:latin typeface="+mj-lt"/>
              </a:rPr>
              <a:t>A concessão de recursos não-reembolsáveis pela Finep implica, obrigatoriamente, um aporte mínimo de recursos financeiros no projeto . 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89043"/>
              </p:ext>
            </p:extLst>
          </p:nvPr>
        </p:nvGraphicFramePr>
        <p:xfrm>
          <a:off x="1875155" y="3727939"/>
          <a:ext cx="5393690" cy="2699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630">
                  <a:extLst>
                    <a:ext uri="{9D8B030D-6E8A-4147-A177-3AD203B41FA5}">
                      <a16:colId xmlns:a16="http://schemas.microsoft.com/office/drawing/2014/main" val="2888569352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175460415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359591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CLASSIFICAÇÃO POR PORTE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RECEITA OPERACIONAL BRUTA NO EXERCÍCIO DE 2019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PERCENTUAL MÍNIMO DE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CONTRAPARTIDA (sobre 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valor da Subvenção)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6942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Microempresa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Até R$ 360.000,00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8168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Empresa de Pequeno Porte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 R$ 360.000,01 a 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R$ 4.800.000,00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690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Pequena Empresa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 R$ 4.800.000,01 a 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R$ 16.000.000,00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15%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8695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Média Empresa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 R$ 16.000.000,01 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R$ 90.000.000,00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697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Média-Grande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De R$ 90.000.000,01 a </a:t>
                      </a:r>
                      <a:br>
                        <a:rPr lang="pt-BR" sz="1100">
                          <a:effectLst/>
                        </a:rPr>
                      </a:br>
                      <a:r>
                        <a:rPr lang="pt-BR" sz="1100">
                          <a:effectLst/>
                        </a:rPr>
                        <a:t>R$ 300.000.000,00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50%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110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Grande Empresa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Acima de R$ 300.000.000,01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100%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129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0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Requisitos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8534"/>
            <a:ext cx="8229600" cy="41399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ea typeface="Tahoma"/>
                <a:cs typeface="Tahoma"/>
              </a:rPr>
              <a:t>Ter duração entre 12 e 36 meses;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ea typeface="Tahoma"/>
                <a:cs typeface="Tahoma"/>
              </a:rPr>
              <a:t>Contar no mínimo com uma empresa brasileira e uma empresa norueguesa em cada projeto apresentado;</a:t>
            </a:r>
          </a:p>
          <a:p>
            <a:pPr lvl="0"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ea typeface="Tahoma"/>
                <a:cs typeface="Tahoma"/>
              </a:rPr>
              <a:t>Conter tarefas no plano de trabalho claramente designadas para cada parceiro, bem como os recursos alocados e os recursos requisitados para implementar o projeto;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ea typeface="Tahoma"/>
                <a:cs typeface="Tahoma"/>
              </a:rPr>
              <a:t>Estar equilibrada financeiramente e em termos de desenvolvimento entre os parceiros e ser significativa para ambos os países. Esse equilíbrio deverá estar claro na apresentação do projeto e será considerado no processo de análise e avaliação das propostas;</a:t>
            </a:r>
          </a:p>
        </p:txBody>
      </p:sp>
    </p:spTree>
    <p:extLst>
      <p:ext uri="{BB962C8B-B14F-4D97-AF65-F5344CB8AC3E}">
        <p14:creationId xmlns:p14="http://schemas.microsoft.com/office/powerpoint/2010/main" val="34817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2280</Words>
  <Application>Microsoft Office PowerPoint</Application>
  <PresentationFormat>Apresentação na tela (4:3)</PresentationFormat>
  <Paragraphs>292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Symbol,Sans-Serif</vt:lpstr>
      <vt:lpstr>Tahoma</vt:lpstr>
      <vt:lpstr>Times New Roman</vt:lpstr>
      <vt:lpstr>Wingdings</vt:lpstr>
      <vt:lpstr>Office Theme</vt:lpstr>
      <vt:lpstr>Chamada Pública Conjunta entre a Finep e o Conselho Norueguês de Pesquisa (RCN)</vt:lpstr>
      <vt:lpstr>Histórico e objetivo da Chamada Pública Conjunta Finep-RCN</vt:lpstr>
      <vt:lpstr>Áreas Temáticas</vt:lpstr>
      <vt:lpstr>Elegibilidade</vt:lpstr>
      <vt:lpstr>Apoio Financeiro</vt:lpstr>
      <vt:lpstr>Despesas Apoiáveis</vt:lpstr>
      <vt:lpstr>Características de apresentação da proposta</vt:lpstr>
      <vt:lpstr>Características de apresentação da proposta</vt:lpstr>
      <vt:lpstr>Requisitos Específicos</vt:lpstr>
      <vt:lpstr>Requisitos Específicos</vt:lpstr>
      <vt:lpstr>Requisitos Específicos</vt:lpstr>
      <vt:lpstr>Requisitos Específicos</vt:lpstr>
      <vt:lpstr>Envio das propostas</vt:lpstr>
      <vt:lpstr>Envio das propostas</vt:lpstr>
      <vt:lpstr>Processo de Seleção</vt:lpstr>
      <vt:lpstr>Processo de Seleção</vt:lpstr>
      <vt:lpstr>Deliberação e Resultados</vt:lpstr>
      <vt:lpstr>Deliberação e resultados</vt:lpstr>
      <vt:lpstr>Contratação e Liberação dos Recursos Financeiros</vt:lpstr>
      <vt:lpstr>Cronograma</vt:lpstr>
      <vt:lpstr>Cristiane Maria da Silva Abreu  Gerente do Departamento de Petróleo, Mineração e Indústria Naval cmabreu@finep.gov.br    http://www.finep.gov.br/chamadas-publicas/chamadapublica/658        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Cristiane maria da Silva Abreu</cp:lastModifiedBy>
  <cp:revision>188</cp:revision>
  <cp:lastPrinted>2018-06-13T20:13:33Z</cp:lastPrinted>
  <dcterms:created xsi:type="dcterms:W3CDTF">2013-11-12T13:20:39Z</dcterms:created>
  <dcterms:modified xsi:type="dcterms:W3CDTF">2021-02-22T19:06:17Z</dcterms:modified>
</cp:coreProperties>
</file>