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420" r:id="rId5"/>
    <p:sldId id="424" r:id="rId6"/>
    <p:sldId id="773" r:id="rId7"/>
    <p:sldId id="436" r:id="rId8"/>
    <p:sldId id="776" r:id="rId9"/>
    <p:sldId id="292" r:id="rId10"/>
    <p:sldId id="619" r:id="rId11"/>
    <p:sldId id="301" r:id="rId12"/>
    <p:sldId id="305" r:id="rId13"/>
    <p:sldId id="437" r:id="rId14"/>
    <p:sldId id="624" r:id="rId15"/>
    <p:sldId id="267" r:id="rId16"/>
    <p:sldId id="775" r:id="rId17"/>
    <p:sldId id="273" r:id="rId18"/>
    <p:sldId id="670" r:id="rId19"/>
    <p:sldId id="751" r:id="rId20"/>
    <p:sldId id="275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5C98"/>
    <a:srgbClr val="FF9900"/>
    <a:srgbClr val="0F69A1"/>
    <a:srgbClr val="235889"/>
    <a:srgbClr val="00336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67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9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A910F-99C6-48DF-BCC5-DED6881F440C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0C2F5-2AF0-435E-AA75-D743EA588B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5719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6e9ef31afd_0_7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7" name="Google Shape;197;g6e9ef31afd_0_7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746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6e9ef31afd_0_974:notes"/>
          <p:cNvSpPr txBox="1">
            <a:spLocks noGrp="1"/>
          </p:cNvSpPr>
          <p:nvPr>
            <p:ph type="body" idx="1"/>
          </p:nvPr>
        </p:nvSpPr>
        <p:spPr>
          <a:xfrm>
            <a:off x="686421" y="4400238"/>
            <a:ext cx="5485200" cy="36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g6e9ef31afd_0_9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666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6e9ef31afd_0_9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6e9ef31afd_0_9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g6e9ef31afd_0_9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5806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8F0744-4900-4319-A024-9F8633DB3CB9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2156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AEA326-714E-46C2-84AA-500D7A2E0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D5074D5-70E7-496D-A249-16452B9CE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24B0E1-47DB-4730-8E17-E6C2FDA08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E8FE-C4F8-465E-8EFF-5B0AF8FEA0D3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22EA11-FFCC-490F-9C2E-73ECE8B2B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656312E-45C9-479B-B682-7C6F5CA4C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21F9-388F-4A0A-B45B-457027F9D7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5124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043259-126B-4FD6-8D47-C90028A0D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0F738DD-2991-43F2-BC8E-84D892BC0B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2509A0-9056-4D74-9622-585733FC9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E8FE-C4F8-465E-8EFF-5B0AF8FEA0D3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235FC1A-2FB5-4D55-9D8D-D8EF7DD31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7F397E-2109-4564-92B8-C5F55A52B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21F9-388F-4A0A-B45B-457027F9D7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3168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1E5A0AE-6760-433E-8950-DF7583BA52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8E8D58B-B4E0-4668-BAFA-FFD557D48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0E6629-9FEC-4569-BFA9-D9D9737F8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E8FE-C4F8-465E-8EFF-5B0AF8FEA0D3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E16413A-3B06-4E91-B3A9-BA3AC7977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1784AF-54D7-4D4C-805C-E73D18865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21F9-388F-4A0A-B45B-457027F9D7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8585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6383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177800" y="365125"/>
            <a:ext cx="11176000" cy="7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rgbClr val="0E485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body" idx="1"/>
          </p:nvPr>
        </p:nvSpPr>
        <p:spPr>
          <a:xfrm>
            <a:off x="177800" y="1346200"/>
            <a:ext cx="8750400" cy="3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marR="0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7BC54B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1219170" marR="0" lvl="1" indent="-38099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7BC54B"/>
              </a:buClr>
              <a:buSzPts val="900"/>
              <a:buFont typeface="Courier New"/>
              <a:buChar char="o"/>
              <a:defRPr sz="1600" b="0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828754" marR="0" lvl="2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7BC54B"/>
              </a:buClr>
              <a:buSzPts val="1100"/>
              <a:buFont typeface="Noto Sans Symbols"/>
              <a:buChar char="▪"/>
              <a:defRPr sz="1467" b="0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2438339" marR="0" lvl="3" indent="-38099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7BC54B"/>
              </a:buClr>
              <a:buSzPts val="900"/>
              <a:buFont typeface="Libre Franklin"/>
              <a:buChar char="–"/>
              <a:defRPr sz="1200" b="0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047924" marR="0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1695A3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sldNum" idx="12"/>
          </p:nvPr>
        </p:nvSpPr>
        <p:spPr>
          <a:xfrm>
            <a:off x="538163" y="6354763"/>
            <a:ext cx="700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0373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3D398-7F98-4249-98F8-7843B7A48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74190C-CFBF-4B9B-A06A-C8FAF7111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A736E4A-EC94-4246-80B0-A587C27EA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E8FE-C4F8-465E-8EFF-5B0AF8FEA0D3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F1EC3D-2C1B-49BA-BC2D-B489A6504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9EADDE-A712-47B3-BFA3-D35E1A4B1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21F9-388F-4A0A-B45B-457027F9D7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8095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0B6C0B-BBD0-4D73-BE4E-A01A4838F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62405A8-1BC1-4F3D-962B-6F26E9E67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BA1E6D3-589F-48E7-BDC8-D6FF5B2BA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E8FE-C4F8-465E-8EFF-5B0AF8FEA0D3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EB78EA-C9BE-4AB7-9658-26340ADBB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9FE4B5-C0B7-49E8-B314-F1B4AE6C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21F9-388F-4A0A-B45B-457027F9D7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9469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DDB8AA-DFFB-4D58-AE2B-7DA7D14B6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E56507-C70F-459F-9FC6-BA72945852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158CA83-E2B8-4B61-B7ED-70A43A6A4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FEA22A5-08B5-4BCE-B8D0-5C7884BE0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E8FE-C4F8-465E-8EFF-5B0AF8FEA0D3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F77C49E-82DE-4A09-912D-C7C04713D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6869796-7CBB-4E39-B4FA-257B12E53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21F9-388F-4A0A-B45B-457027F9D7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208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82AAAC-5957-4F71-94F7-B8C1139B5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3428644-6E1F-4B41-99A6-1F28974AD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F318065-DCC8-43D0-B8A9-D20A56DC2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E87CEBF-FEAB-462C-B2BF-A58FFDC9A2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CF877DB-C2E0-4974-BFD0-105E0F1897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4DD947E-22D0-4CCD-A49D-90A24F7B4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E8FE-C4F8-465E-8EFF-5B0AF8FEA0D3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C3D70BC-82FB-4241-80D9-4C003514D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D94EB7D-FB7A-47FE-84D1-59014FD47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21F9-388F-4A0A-B45B-457027F9D7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5578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A51371-C9E6-4D86-810A-008AFA6C6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C58FF2B-8959-445B-95D5-A8A0B9AA4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E8FE-C4F8-465E-8EFF-5B0AF8FEA0D3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472B385-7A8E-42C6-B787-44933457E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4C7F05A-BC9C-4305-A75C-9D4B70231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21F9-388F-4A0A-B45B-457027F9D7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2944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1E4B3B9-6488-4B30-91AE-76512FD2E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E8FE-C4F8-465E-8EFF-5B0AF8FEA0D3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BF3CE06-C74F-4CB5-A7B9-592B15AA5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05EB21F-C796-4372-92FC-B351F52EF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21F9-388F-4A0A-B45B-457027F9D7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0920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19860A-4718-4044-9B13-E9BB76304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5F3D79-F575-4DFA-AC80-BC4B2DA05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9AD8A00-53C4-4BA8-81C1-6D75341663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0EB99EF-8A3D-4592-9D8F-CC484C16B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E8FE-C4F8-465E-8EFF-5B0AF8FEA0D3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460F83F-F8D0-490B-B3DB-C2EB12089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9CFA8DC-AD56-442B-B057-0F1E10011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21F9-388F-4A0A-B45B-457027F9D7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964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F26212-B2F2-4434-AA14-33B90F5CF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6A3D9F8-62C2-4645-9376-9EABA98636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405A7F5-174D-495D-85B3-E6AFFCF0B0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E36C8A-64DB-4B57-A112-3CF034D71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E8FE-C4F8-465E-8EFF-5B0AF8FEA0D3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6037568-92A1-4C0A-832E-6445EF3AC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BF8C0BA-0423-420D-AFA2-A74A338C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21F9-388F-4A0A-B45B-457027F9D7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502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E30ABE4-5E30-4EA3-A614-90A945588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0670FF8-A5A9-4137-A125-173A44922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F0E704-5AD1-4EFE-9F6F-CA6FEAED5B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4E8FE-C4F8-465E-8EFF-5B0AF8FEA0D3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9E8710-0542-45EE-A0DE-BF307597B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6E11C4-42CF-4E70-A825-6D24D2900A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C21F9-388F-4A0A-B45B-457027F9D7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894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66.png"/><Relationship Id="rId7" Type="http://schemas.microsoft.com/office/2007/relationships/hdphoto" Target="../media/hdphoto5.wdp"/><Relationship Id="rId12" Type="http://schemas.openxmlformats.org/officeDocument/2006/relationships/image" Target="../media/image7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1.png"/><Relationship Id="rId5" Type="http://schemas.openxmlformats.org/officeDocument/2006/relationships/image" Target="../media/image68.png"/><Relationship Id="rId10" Type="http://schemas.openxmlformats.org/officeDocument/2006/relationships/image" Target="../media/image70.jpeg"/><Relationship Id="rId4" Type="http://schemas.openxmlformats.org/officeDocument/2006/relationships/image" Target="../media/image67.pn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gif"/><Relationship Id="rId4" Type="http://schemas.openxmlformats.org/officeDocument/2006/relationships/image" Target="../media/image7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png"/><Relationship Id="rId4" Type="http://schemas.openxmlformats.org/officeDocument/2006/relationships/image" Target="../media/image7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Relationship Id="rId9" Type="http://schemas.openxmlformats.org/officeDocument/2006/relationships/hyperlink" Target="mailto:aaneto@firjan.com.br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6.png"/><Relationship Id="rId3" Type="http://schemas.openxmlformats.org/officeDocument/2006/relationships/image" Target="../media/image10.png"/><Relationship Id="rId21" Type="http://schemas.openxmlformats.org/officeDocument/2006/relationships/image" Target="../media/image27.jpeg"/><Relationship Id="rId7" Type="http://schemas.openxmlformats.org/officeDocument/2006/relationships/image" Target="../media/image14.tiff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7.emf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0.jpe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29.jpeg"/><Relationship Id="rId28" Type="http://schemas.openxmlformats.org/officeDocument/2006/relationships/image" Target="../media/image32.jpeg"/><Relationship Id="rId10" Type="http://schemas.openxmlformats.org/officeDocument/2006/relationships/image" Target="../media/image17.png"/><Relationship Id="rId19" Type="http://schemas.microsoft.com/office/2007/relationships/hdphoto" Target="../media/hdphoto2.wdp"/><Relationship Id="rId4" Type="http://schemas.openxmlformats.org/officeDocument/2006/relationships/image" Target="../media/image11.jpe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8.jpeg"/><Relationship Id="rId27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26.jpeg"/><Relationship Id="rId7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jpe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emf"/><Relationship Id="rId7" Type="http://schemas.openxmlformats.org/officeDocument/2006/relationships/image" Target="../media/image6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emf"/><Relationship Id="rId5" Type="http://schemas.openxmlformats.org/officeDocument/2006/relationships/image" Target="../media/image60.emf"/><Relationship Id="rId10" Type="http://schemas.openxmlformats.org/officeDocument/2006/relationships/image" Target="../media/image65.gif"/><Relationship Id="rId4" Type="http://schemas.openxmlformats.org/officeDocument/2006/relationships/image" Target="../media/image59.emf"/><Relationship Id="rId9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475332" y="3059355"/>
            <a:ext cx="10971300" cy="11446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pt-BR" sz="5321" b="1" spc="203">
                <a:solidFill>
                  <a:srgbClr val="FFFFFF"/>
                </a:solidFill>
                <a:latin typeface="Arial"/>
              </a:rPr>
              <a:t>Esqueleto da apresentação</a:t>
            </a:r>
            <a:endParaRPr lang="pt-BR" sz="5321" spc="-1">
              <a:latin typeface="Arial"/>
            </a:endParaRPr>
          </a:p>
        </p:txBody>
      </p:sp>
      <p:pic>
        <p:nvPicPr>
          <p:cNvPr id="14338" name="Picture 2" descr="Resultado de imagem para green chemistry">
            <a:extLst>
              <a:ext uri="{FF2B5EF4-FFF2-40B4-BE49-F238E27FC236}">
                <a16:creationId xmlns:a16="http://schemas.microsoft.com/office/drawing/2014/main" id="{3CED6923-D2FF-4626-A049-C04780C94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" y="0"/>
            <a:ext cx="12191573" cy="689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94886E7B-D16E-487A-82AA-1626CF9E1394}"/>
              </a:ext>
            </a:extLst>
          </p:cNvPr>
          <p:cNvSpPr txBox="1"/>
          <p:nvPr/>
        </p:nvSpPr>
        <p:spPr>
          <a:xfrm>
            <a:off x="2993136" y="6465997"/>
            <a:ext cx="5749671" cy="352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93" b="1" dirty="0">
                <a:latin typeface="Trebuchet MS" panose="020B0603020202020204" pitchFamily="34" charset="0"/>
              </a:rPr>
              <a:t>Rio de Janeiro, 23 de fevereiro de 2021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1690303-0EDD-4961-87B5-60B571F7B3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830"/>
          <a:stretch/>
        </p:blipFill>
        <p:spPr>
          <a:xfrm>
            <a:off x="10682648" y="5341961"/>
            <a:ext cx="1052868" cy="1284634"/>
          </a:xfrm>
          <a:prstGeom prst="rect">
            <a:avLst/>
          </a:prstGeom>
        </p:spPr>
      </p:pic>
      <p:sp>
        <p:nvSpPr>
          <p:cNvPr id="19" name="Paralelogramo 18">
            <a:extLst>
              <a:ext uri="{FF2B5EF4-FFF2-40B4-BE49-F238E27FC236}">
                <a16:creationId xmlns:a16="http://schemas.microsoft.com/office/drawing/2014/main" id="{FF70BDBF-433D-4006-9949-73C41D164956}"/>
              </a:ext>
            </a:extLst>
          </p:cNvPr>
          <p:cNvSpPr/>
          <p:nvPr/>
        </p:nvSpPr>
        <p:spPr>
          <a:xfrm>
            <a:off x="350669" y="257795"/>
            <a:ext cx="11265889" cy="1137707"/>
          </a:xfrm>
          <a:prstGeom prst="parallelogram">
            <a:avLst>
              <a:gd name="adj" fmla="val 59091"/>
            </a:avLst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77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3CA12863-D10D-4EC5-A3FC-A4D640360E44}"/>
              </a:ext>
            </a:extLst>
          </p:cNvPr>
          <p:cNvSpPr txBox="1">
            <a:spLocks/>
          </p:cNvSpPr>
          <p:nvPr/>
        </p:nvSpPr>
        <p:spPr>
          <a:xfrm>
            <a:off x="781371" y="684922"/>
            <a:ext cx="10526106" cy="4020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en-US" sz="3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74464">
              <a:defRPr/>
            </a:pPr>
            <a:r>
              <a:rPr lang="pt-BR" sz="2903" b="1" dirty="0">
                <a:solidFill>
                  <a:schemeClr val="bg1"/>
                </a:solidFill>
                <a:latin typeface="Trebuchet MS" panose="020B0603020202020204" pitchFamily="34" charset="0"/>
              </a:rPr>
              <a:t>Estratégias de inovação para a indústria do futuro</a:t>
            </a:r>
            <a:endParaRPr lang="en-US" sz="2903" dirty="0">
              <a:solidFill>
                <a:schemeClr val="bg1"/>
              </a:solidFill>
            </a:endParaRPr>
          </a:p>
        </p:txBody>
      </p:sp>
      <p:pic>
        <p:nvPicPr>
          <p:cNvPr id="14" name="Picture 8" descr="Nouvelle norme ISO 45001 - Un reflet des nouvelles approches de santé">
            <a:extLst>
              <a:ext uri="{FF2B5EF4-FFF2-40B4-BE49-F238E27FC236}">
                <a16:creationId xmlns:a16="http://schemas.microsoft.com/office/drawing/2014/main" id="{9FEDC445-7F11-4166-8F3F-AE67232E0B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117179"/>
            <a:ext cx="1037704" cy="48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Treinamento ISO 14001:2015 - Quality Prime">
            <a:extLst>
              <a:ext uri="{FF2B5EF4-FFF2-40B4-BE49-F238E27FC236}">
                <a16:creationId xmlns:a16="http://schemas.microsoft.com/office/drawing/2014/main" id="{37F989B3-DFA8-4F17-B664-1B84AC36F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558" y="6167374"/>
            <a:ext cx="607730" cy="51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Nouvelle norme ISO 45001 - Un reflet des nouvelles approches de santé">
            <a:extLst>
              <a:ext uri="{FF2B5EF4-FFF2-40B4-BE49-F238E27FC236}">
                <a16:creationId xmlns:a16="http://schemas.microsoft.com/office/drawing/2014/main" id="{3696FE47-A0F7-4B30-AA89-B72FCEDF03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0050" y="6626595"/>
            <a:ext cx="331941" cy="7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nfira e baixe agora a série de artigos sobre Inovações em Saúde e  Segurança voltadas para o futuro do trabalho – ABQV">
            <a:extLst>
              <a:ext uri="{FF2B5EF4-FFF2-40B4-BE49-F238E27FC236}">
                <a16:creationId xmlns:a16="http://schemas.microsoft.com/office/drawing/2014/main" id="{FF450BC8-B232-40AF-B195-ABFB796E6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1864" y="3269340"/>
            <a:ext cx="2686114" cy="78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1D0F52F-B0DD-43F3-9BEC-30A50164F729}"/>
              </a:ext>
            </a:extLst>
          </p:cNvPr>
          <p:cNvSpPr txBox="1"/>
          <p:nvPr/>
        </p:nvSpPr>
        <p:spPr>
          <a:xfrm>
            <a:off x="8742807" y="3864342"/>
            <a:ext cx="1696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i="1" dirty="0">
                <a:solidFill>
                  <a:schemeClr val="accent1"/>
                </a:solidFill>
                <a:latin typeface="Trebuchet MS" panose="020B0603020202020204" pitchFamily="34" charset="0"/>
              </a:rPr>
              <a:t>Saúde Ocupacional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45B843B5-A559-40B3-80D2-4C371F5F0BE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058" y="2131339"/>
            <a:ext cx="3764003" cy="1015808"/>
          </a:xfrm>
          <a:prstGeom prst="rect">
            <a:avLst/>
          </a:prstGeom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325FF3DC-C9AF-4526-BB72-5F375016E680}"/>
              </a:ext>
            </a:extLst>
          </p:cNvPr>
          <p:cNvGrpSpPr/>
          <p:nvPr/>
        </p:nvGrpSpPr>
        <p:grpSpPr>
          <a:xfrm>
            <a:off x="287058" y="3268629"/>
            <a:ext cx="3764003" cy="1015808"/>
            <a:chOff x="-563240" y="5327602"/>
            <a:chExt cx="4068233" cy="1097912"/>
          </a:xfrm>
        </p:grpSpPr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E504956F-F680-4688-AB54-D3284003A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63240" y="5327602"/>
              <a:ext cx="4068233" cy="1097912"/>
            </a:xfrm>
            <a:prstGeom prst="rect">
              <a:avLst/>
            </a:prstGeom>
          </p:spPr>
        </p:pic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BD4F27C1-FEE2-44C2-B04F-D5858D4DDBE4}"/>
                </a:ext>
              </a:extLst>
            </p:cNvPr>
            <p:cNvSpPr/>
            <p:nvPr/>
          </p:nvSpPr>
          <p:spPr>
            <a:xfrm>
              <a:off x="1495425" y="6038055"/>
              <a:ext cx="1675951" cy="196058"/>
            </a:xfrm>
            <a:prstGeom prst="rect">
              <a:avLst/>
            </a:prstGeom>
            <a:solidFill>
              <a:srgbClr val="0F6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3366"/>
                </a:solidFill>
              </a:endParaRPr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1D993655-28D9-453A-92E6-D03847AC7B4C}"/>
                </a:ext>
              </a:extLst>
            </p:cNvPr>
            <p:cNvSpPr txBox="1"/>
            <p:nvPr/>
          </p:nvSpPr>
          <p:spPr>
            <a:xfrm>
              <a:off x="1235736" y="6009126"/>
              <a:ext cx="187262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50" dirty="0">
                  <a:solidFill>
                    <a:schemeClr val="bg1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INSPEÇÃO E INTEGRIDADE</a:t>
              </a:r>
            </a:p>
          </p:txBody>
        </p:sp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396C875F-E76F-BE46-A0D3-C554AB98F30C}"/>
              </a:ext>
            </a:extLst>
          </p:cNvPr>
          <p:cNvGrpSpPr/>
          <p:nvPr/>
        </p:nvGrpSpPr>
        <p:grpSpPr>
          <a:xfrm>
            <a:off x="214172" y="4433857"/>
            <a:ext cx="3764003" cy="1015808"/>
            <a:chOff x="-563240" y="5327602"/>
            <a:chExt cx="4068233" cy="1097912"/>
          </a:xfrm>
        </p:grpSpPr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6F5D51BA-08A8-6E4C-8215-6F25811BD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63240" y="5327602"/>
              <a:ext cx="4068233" cy="1097912"/>
            </a:xfrm>
            <a:prstGeom prst="rect">
              <a:avLst/>
            </a:prstGeom>
          </p:spPr>
        </p:pic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51313108-D7CD-D143-8D88-A5844B76B702}"/>
                </a:ext>
              </a:extLst>
            </p:cNvPr>
            <p:cNvSpPr/>
            <p:nvPr/>
          </p:nvSpPr>
          <p:spPr>
            <a:xfrm>
              <a:off x="1495425" y="6038055"/>
              <a:ext cx="1675951" cy="196058"/>
            </a:xfrm>
            <a:prstGeom prst="rect">
              <a:avLst/>
            </a:prstGeom>
            <a:solidFill>
              <a:srgbClr val="0F6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3366"/>
                </a:solidFill>
              </a:endParaRPr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A5429F04-AF80-BC4B-BEFA-F20AFB031331}"/>
                </a:ext>
              </a:extLst>
            </p:cNvPr>
            <p:cNvSpPr txBox="1"/>
            <p:nvPr/>
          </p:nvSpPr>
          <p:spPr>
            <a:xfrm>
              <a:off x="1201361" y="6009126"/>
              <a:ext cx="2074230" cy="2661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>
                  <a:solidFill>
                    <a:schemeClr val="bg1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Sistemas Virtuais de Produção</a:t>
              </a:r>
            </a:p>
          </p:txBody>
        </p:sp>
      </p:grpSp>
      <p:pic>
        <p:nvPicPr>
          <p:cNvPr id="6" name="Picture 2" descr="ANP - Agência Nacional do Petróleo, Gás Natural e Biocombustíveis - YouTube">
            <a:extLst>
              <a:ext uri="{FF2B5EF4-FFF2-40B4-BE49-F238E27FC236}">
                <a16:creationId xmlns:a16="http://schemas.microsoft.com/office/drawing/2014/main" id="{6ECF55AE-FC2B-4D40-BBB4-457D45111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8864" y="5466482"/>
            <a:ext cx="1301394" cy="130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414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179882" y="6213423"/>
            <a:ext cx="12371882" cy="7719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04" name="Título 3">
            <a:extLst>
              <a:ext uri="{FF2B5EF4-FFF2-40B4-BE49-F238E27FC236}">
                <a16:creationId xmlns:a16="http://schemas.microsoft.com/office/drawing/2014/main" id="{5796116B-3D6B-4D75-A93D-8975FAFE3365}"/>
              </a:ext>
            </a:extLst>
          </p:cNvPr>
          <p:cNvSpPr txBox="1">
            <a:spLocks/>
          </p:cNvSpPr>
          <p:nvPr/>
        </p:nvSpPr>
        <p:spPr>
          <a:xfrm>
            <a:off x="454325" y="191073"/>
            <a:ext cx="11003280" cy="102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Trebuchet MS" panose="020B0603020202020204" pitchFamily="34" charset="0"/>
            </a:endParaRP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A963B3CC-9C9D-414E-B7BF-FCA7BFD39192}"/>
              </a:ext>
            </a:extLst>
          </p:cNvPr>
          <p:cNvSpPr txBox="1">
            <a:spLocks/>
          </p:cNvSpPr>
          <p:nvPr/>
        </p:nvSpPr>
        <p:spPr>
          <a:xfrm>
            <a:off x="1571689" y="1859185"/>
            <a:ext cx="8562911" cy="6129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DESAFIO:</a:t>
            </a:r>
          </a:p>
          <a:p>
            <a:r>
              <a:rPr lang="en-US" dirty="0" err="1">
                <a:solidFill>
                  <a:schemeClr val="tx1"/>
                </a:solidFill>
              </a:rPr>
              <a:t>Otimizar</a:t>
            </a:r>
            <a:r>
              <a:rPr lang="en-US" dirty="0">
                <a:solidFill>
                  <a:schemeClr val="tx1"/>
                </a:solidFill>
              </a:rPr>
              <a:t> sensor </a:t>
            </a:r>
            <a:r>
              <a:rPr lang="en-US" dirty="0" err="1">
                <a:solidFill>
                  <a:schemeClr val="tx1"/>
                </a:solidFill>
              </a:rPr>
              <a:t>em</a:t>
            </a:r>
            <a:r>
              <a:rPr lang="en-US" dirty="0">
                <a:solidFill>
                  <a:schemeClr val="tx1"/>
                </a:solidFill>
              </a:rPr>
              <a:t> tempo real para </a:t>
            </a:r>
            <a:r>
              <a:rPr lang="en-US" dirty="0" err="1">
                <a:solidFill>
                  <a:schemeClr val="tx1"/>
                </a:solidFill>
              </a:rPr>
              <a:t>monitoramento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contaminações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ambientais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57DAF783-84AC-449B-ABD5-39091A491141}"/>
              </a:ext>
            </a:extLst>
          </p:cNvPr>
          <p:cNvCxnSpPr>
            <a:cxnSpLocks/>
          </p:cNvCxnSpPr>
          <p:nvPr/>
        </p:nvCxnSpPr>
        <p:spPr>
          <a:xfrm flipV="1">
            <a:off x="2511539" y="4464443"/>
            <a:ext cx="0" cy="1098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5CC0A7E2-AE03-4899-918F-C8F5D1B9CE44}"/>
              </a:ext>
            </a:extLst>
          </p:cNvPr>
          <p:cNvCxnSpPr>
            <a:cxnSpLocks/>
          </p:cNvCxnSpPr>
          <p:nvPr/>
        </p:nvCxnSpPr>
        <p:spPr>
          <a:xfrm flipV="1">
            <a:off x="3044939" y="4464443"/>
            <a:ext cx="0" cy="1098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m 34">
            <a:extLst>
              <a:ext uri="{FF2B5EF4-FFF2-40B4-BE49-F238E27FC236}">
                <a16:creationId xmlns:a16="http://schemas.microsoft.com/office/drawing/2014/main" id="{7681235C-4624-4A60-9B2D-B48F956732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995" y="4107790"/>
            <a:ext cx="3318605" cy="2489887"/>
          </a:xfrm>
          <a:prstGeom prst="rect">
            <a:avLst/>
          </a:prstGeom>
        </p:spPr>
      </p:pic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841C0B7C-34C8-44A4-BBA3-FDF136F110A6}"/>
              </a:ext>
            </a:extLst>
          </p:cNvPr>
          <p:cNvCxnSpPr>
            <a:cxnSpLocks/>
          </p:cNvCxnSpPr>
          <p:nvPr/>
        </p:nvCxnSpPr>
        <p:spPr>
          <a:xfrm>
            <a:off x="1763074" y="3994243"/>
            <a:ext cx="344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1BD2994A-697A-4B52-854A-8E3B79937D14}"/>
              </a:ext>
            </a:extLst>
          </p:cNvPr>
          <p:cNvCxnSpPr/>
          <p:nvPr/>
        </p:nvCxnSpPr>
        <p:spPr>
          <a:xfrm>
            <a:off x="1752905" y="3902466"/>
            <a:ext cx="0" cy="1835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2059006C-CAB1-40C0-A481-3207C79457CF}"/>
              </a:ext>
            </a:extLst>
          </p:cNvPr>
          <p:cNvCxnSpPr/>
          <p:nvPr/>
        </p:nvCxnSpPr>
        <p:spPr>
          <a:xfrm>
            <a:off x="2107885" y="3902466"/>
            <a:ext cx="0" cy="1835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A12D3609-61B8-4FBB-8073-739AA2588B81}"/>
              </a:ext>
            </a:extLst>
          </p:cNvPr>
          <p:cNvSpPr txBox="1">
            <a:spLocks/>
          </p:cNvSpPr>
          <p:nvPr/>
        </p:nvSpPr>
        <p:spPr>
          <a:xfrm>
            <a:off x="1185835" y="3603152"/>
            <a:ext cx="1499287" cy="24197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400" dirty="0" err="1">
                <a:solidFill>
                  <a:schemeClr val="tx1"/>
                </a:solidFill>
              </a:rPr>
              <a:t>Região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avaliada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41" name="Imagem 40">
            <a:extLst>
              <a:ext uri="{FF2B5EF4-FFF2-40B4-BE49-F238E27FC236}">
                <a16:creationId xmlns:a16="http://schemas.microsoft.com/office/drawing/2014/main" id="{A8253D1B-DDB1-4332-975B-51CC1BD1C14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6908" y="2798230"/>
            <a:ext cx="1701384" cy="1274131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90BB9F72-229C-4EAE-B084-DFD0F7D77DA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120" y="4067096"/>
            <a:ext cx="6653067" cy="1708289"/>
          </a:xfrm>
          <a:prstGeom prst="rect">
            <a:avLst/>
          </a:prstGeom>
        </p:spPr>
      </p:pic>
      <p:grpSp>
        <p:nvGrpSpPr>
          <p:cNvPr id="13" name="Grupo 12"/>
          <p:cNvGrpSpPr/>
          <p:nvPr/>
        </p:nvGrpSpPr>
        <p:grpSpPr>
          <a:xfrm>
            <a:off x="6275207" y="2910157"/>
            <a:ext cx="4368080" cy="791957"/>
            <a:chOff x="6514104" y="2875005"/>
            <a:chExt cx="4368080" cy="791957"/>
          </a:xfrm>
        </p:grpSpPr>
        <p:cxnSp>
          <p:nvCxnSpPr>
            <p:cNvPr id="37" name="Conector reto 36">
              <a:extLst>
                <a:ext uri="{FF2B5EF4-FFF2-40B4-BE49-F238E27FC236}">
                  <a16:creationId xmlns:a16="http://schemas.microsoft.com/office/drawing/2014/main" id="{424149FA-CB32-4C22-A514-3FF16A5606A2}"/>
                </a:ext>
              </a:extLst>
            </p:cNvPr>
            <p:cNvCxnSpPr/>
            <p:nvPr/>
          </p:nvCxnSpPr>
          <p:spPr>
            <a:xfrm>
              <a:off x="8059817" y="325939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tângulo: Cantos Arredondados 26">
              <a:extLst>
                <a:ext uri="{FF2B5EF4-FFF2-40B4-BE49-F238E27FC236}">
                  <a16:creationId xmlns:a16="http://schemas.microsoft.com/office/drawing/2014/main" id="{2BB08DA4-CD63-4E50-BF9E-5BA120AB8E7A}"/>
                </a:ext>
              </a:extLst>
            </p:cNvPr>
            <p:cNvSpPr/>
            <p:nvPr/>
          </p:nvSpPr>
          <p:spPr>
            <a:xfrm>
              <a:off x="6514104" y="2875005"/>
              <a:ext cx="4368080" cy="791957"/>
            </a:xfrm>
            <a:prstGeom prst="roundRect">
              <a:avLst>
                <a:gd name="adj" fmla="val 882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solidFill>
                    <a:schemeClr val="tx1"/>
                  </a:solidFill>
                </a:rPr>
                <a:t>Correlações:</a:t>
              </a:r>
            </a:p>
            <a:p>
              <a:pPr algn="ctr"/>
              <a:r>
                <a:rPr lang="pt-BR" sz="1400" dirty="0">
                  <a:solidFill>
                    <a:schemeClr val="tx1"/>
                  </a:solidFill>
                </a:rPr>
                <a:t>Perfil espectral           Origem do óleo </a:t>
              </a:r>
            </a:p>
            <a:p>
              <a:pPr algn="ctr"/>
              <a:r>
                <a:rPr lang="pt-BR" sz="1400" dirty="0">
                  <a:solidFill>
                    <a:schemeClr val="tx1"/>
                  </a:solidFill>
                </a:rPr>
                <a:t>Intensidade espectral           Espessura do filme  </a:t>
              </a:r>
            </a:p>
          </p:txBody>
        </p:sp>
        <p:pic>
          <p:nvPicPr>
            <p:cNvPr id="29" name="Picture 4" descr="Resultado de imagem para seta">
              <a:extLst>
                <a:ext uri="{FF2B5EF4-FFF2-40B4-BE49-F238E27FC236}">
                  <a16:creationId xmlns:a16="http://schemas.microsoft.com/office/drawing/2014/main" id="{596E8E36-A67C-41CE-8068-DB6DB8663E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63589">
              <a:off x="8536272" y="3162636"/>
              <a:ext cx="323741" cy="254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Resultado de imagem para seta">
              <a:extLst>
                <a:ext uri="{FF2B5EF4-FFF2-40B4-BE49-F238E27FC236}">
                  <a16:creationId xmlns:a16="http://schemas.microsoft.com/office/drawing/2014/main" id="{596E8E36-A67C-41CE-8068-DB6DB8663E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63589">
              <a:off x="8655720" y="3336111"/>
              <a:ext cx="323741" cy="254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2" name="Imagem 4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9063" y="5800127"/>
            <a:ext cx="2807034" cy="1007827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BB5D6CBE-598C-4DAB-B4C9-2BC055A5CA1C}"/>
              </a:ext>
            </a:extLst>
          </p:cNvPr>
          <p:cNvSpPr txBox="1"/>
          <p:nvPr/>
        </p:nvSpPr>
        <p:spPr>
          <a:xfrm>
            <a:off x="396786" y="452331"/>
            <a:ext cx="11468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Trebuchet MS" panose="020B0603020202020204" pitchFamily="34" charset="0"/>
              </a:rPr>
              <a:t>Química Verde</a:t>
            </a:r>
            <a:endParaRPr lang="pt-BR" sz="2800" dirty="0">
              <a:latin typeface="Trebuchet MS" panose="020B0603020202020204" pitchFamily="34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F57A70C-E854-420E-8834-2FF20D06B5FA}"/>
              </a:ext>
            </a:extLst>
          </p:cNvPr>
          <p:cNvSpPr txBox="1"/>
          <p:nvPr/>
        </p:nvSpPr>
        <p:spPr>
          <a:xfrm>
            <a:off x="396786" y="1037106"/>
            <a:ext cx="3391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1"/>
                </a:solidFill>
                <a:latin typeface="Trebuchet MS" panose="020B0603020202020204" pitchFamily="34" charset="0"/>
              </a:rPr>
              <a:t>Nossas iniciativas de P,D</a:t>
            </a:r>
            <a:r>
              <a:rPr lang="pt-BR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pt-BR" sz="2000" dirty="0">
                <a:solidFill>
                  <a:schemeClr val="accent1"/>
                </a:solidFill>
                <a:latin typeface="Trebuchet MS" panose="020B0603020202020204" pitchFamily="34" charset="0"/>
              </a:rPr>
              <a:t>I</a:t>
            </a:r>
            <a:endParaRPr lang="pt-BR" sz="2800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pic>
        <p:nvPicPr>
          <p:cNvPr id="23" name="Picture 4" descr="Resultado de imagem para hyperspectral imaging review">
            <a:extLst>
              <a:ext uri="{FF2B5EF4-FFF2-40B4-BE49-F238E27FC236}">
                <a16:creationId xmlns:a16="http://schemas.microsoft.com/office/drawing/2014/main" id="{0B2A6EB7-33C4-49C7-9512-A77209491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1003" y="2692858"/>
            <a:ext cx="1222204" cy="122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eta: para a Direita 23">
            <a:extLst>
              <a:ext uri="{FF2B5EF4-FFF2-40B4-BE49-F238E27FC236}">
                <a16:creationId xmlns:a16="http://schemas.microsoft.com/office/drawing/2014/main" id="{C3A2037E-DB78-42AF-9CC3-066065EFF8AF}"/>
              </a:ext>
            </a:extLst>
          </p:cNvPr>
          <p:cNvSpPr/>
          <p:nvPr/>
        </p:nvSpPr>
        <p:spPr>
          <a:xfrm>
            <a:off x="4471896" y="3376635"/>
            <a:ext cx="252000" cy="243892"/>
          </a:xfrm>
          <a:prstGeom prst="rightArrow">
            <a:avLst>
              <a:gd name="adj1" fmla="val 50000"/>
              <a:gd name="adj2" fmla="val 70503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935F16DD-145D-4D45-A576-848D3444E06D}"/>
              </a:ext>
            </a:extLst>
          </p:cNvPr>
          <p:cNvSpPr txBox="1">
            <a:spLocks/>
          </p:cNvSpPr>
          <p:nvPr/>
        </p:nvSpPr>
        <p:spPr>
          <a:xfrm>
            <a:off x="3836598" y="6093043"/>
            <a:ext cx="2316688" cy="6129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600" dirty="0" err="1">
                <a:solidFill>
                  <a:schemeClr val="tx1"/>
                </a:solidFill>
              </a:rPr>
              <a:t>Aplicações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adicionais</a:t>
            </a:r>
            <a:r>
              <a:rPr lang="en-US" sz="1600" dirty="0">
                <a:solidFill>
                  <a:schemeClr val="tx1"/>
                </a:solidFill>
              </a:rPr>
              <a:t>:</a:t>
            </a:r>
          </a:p>
        </p:txBody>
      </p:sp>
      <p:pic>
        <p:nvPicPr>
          <p:cNvPr id="26" name="Picture 6" descr="Resultado de imagem para food control hyperspectral image">
            <a:extLst>
              <a:ext uri="{FF2B5EF4-FFF2-40B4-BE49-F238E27FC236}">
                <a16:creationId xmlns:a16="http://schemas.microsoft.com/office/drawing/2014/main" id="{9A795829-5B03-4536-9688-E2915A955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496" y="5806908"/>
            <a:ext cx="1745687" cy="11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Agrupar 30">
            <a:extLst>
              <a:ext uri="{FF2B5EF4-FFF2-40B4-BE49-F238E27FC236}">
                <a16:creationId xmlns:a16="http://schemas.microsoft.com/office/drawing/2014/main" id="{5B664020-6B22-4468-81ED-0E6397C29081}"/>
              </a:ext>
            </a:extLst>
          </p:cNvPr>
          <p:cNvGrpSpPr/>
          <p:nvPr/>
        </p:nvGrpSpPr>
        <p:grpSpPr>
          <a:xfrm>
            <a:off x="7873965" y="5843511"/>
            <a:ext cx="1387096" cy="1060272"/>
            <a:chOff x="8603096" y="7225324"/>
            <a:chExt cx="2988767" cy="2490639"/>
          </a:xfrm>
        </p:grpSpPr>
        <p:pic>
          <p:nvPicPr>
            <p:cNvPr id="43" name="Picture 2" descr="Resultado de imagem para hyperspectral imaging review">
              <a:extLst>
                <a:ext uri="{FF2B5EF4-FFF2-40B4-BE49-F238E27FC236}">
                  <a16:creationId xmlns:a16="http://schemas.microsoft.com/office/drawing/2014/main" id="{67B3D062-8F10-4E14-8F6E-F878EA40C1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3096" y="7225324"/>
              <a:ext cx="2988767" cy="2490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04A94798-BE17-4AC7-A057-004CD529B444}"/>
                </a:ext>
              </a:extLst>
            </p:cNvPr>
            <p:cNvSpPr/>
            <p:nvPr/>
          </p:nvSpPr>
          <p:spPr>
            <a:xfrm>
              <a:off x="8603096" y="7259306"/>
              <a:ext cx="253185" cy="36069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613270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6213423"/>
            <a:ext cx="12192000" cy="7719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04" name="Título 3">
            <a:extLst>
              <a:ext uri="{FF2B5EF4-FFF2-40B4-BE49-F238E27FC236}">
                <a16:creationId xmlns:a16="http://schemas.microsoft.com/office/drawing/2014/main" id="{5796116B-3D6B-4D75-A93D-8975FAFE3365}"/>
              </a:ext>
            </a:extLst>
          </p:cNvPr>
          <p:cNvSpPr txBox="1">
            <a:spLocks/>
          </p:cNvSpPr>
          <p:nvPr/>
        </p:nvSpPr>
        <p:spPr>
          <a:xfrm>
            <a:off x="454325" y="191073"/>
            <a:ext cx="11003280" cy="102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Trebuchet MS" panose="020B0603020202020204" pitchFamily="34" charset="0"/>
            </a:endParaRPr>
          </a:p>
        </p:txBody>
      </p:sp>
      <p:sp>
        <p:nvSpPr>
          <p:cNvPr id="105" name="Retângulo 104">
            <a:extLst>
              <a:ext uri="{FF2B5EF4-FFF2-40B4-BE49-F238E27FC236}">
                <a16:creationId xmlns:a16="http://schemas.microsoft.com/office/drawing/2014/main" id="{834B1C2A-A41E-4D86-8CE2-C5D47467D92F}"/>
              </a:ext>
            </a:extLst>
          </p:cNvPr>
          <p:cNvSpPr/>
          <p:nvPr/>
        </p:nvSpPr>
        <p:spPr>
          <a:xfrm>
            <a:off x="451277" y="1036524"/>
            <a:ext cx="8933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accent1"/>
                </a:solidFill>
                <a:latin typeface="Trebuchet MS" panose="020B0603020202020204" pitchFamily="34" charset="0"/>
              </a:rPr>
              <a:t>Produção de módulos nacionais para </a:t>
            </a:r>
            <a:r>
              <a:rPr lang="pt-BR" sz="2400" b="1" dirty="0" err="1">
                <a:solidFill>
                  <a:schemeClr val="accent1"/>
                </a:solidFill>
                <a:latin typeface="Trebuchet MS" panose="020B0603020202020204" pitchFamily="34" charset="0"/>
              </a:rPr>
              <a:t>ultrafiltração</a:t>
            </a:r>
            <a:endParaRPr lang="pt-BR" sz="20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9063" y="5800127"/>
            <a:ext cx="2807034" cy="100782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44F0817-6BB3-4A49-BE39-5CFC200CF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800" y="3348647"/>
            <a:ext cx="3938374" cy="2886137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F9D2C58-B51F-4881-B5F9-F8D481658599}"/>
              </a:ext>
            </a:extLst>
          </p:cNvPr>
          <p:cNvSpPr txBox="1">
            <a:spLocks/>
          </p:cNvSpPr>
          <p:nvPr/>
        </p:nvSpPr>
        <p:spPr>
          <a:xfrm>
            <a:off x="538318" y="1848054"/>
            <a:ext cx="6093588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defPPr>
              <a:defRPr lang="en-US"/>
            </a:defPPr>
            <a:lvl1pPr marL="0" marR="0" indent="0" defTabSz="914400" eaLnBrk="1" latinLnBrk="0" hangingPunct="1">
              <a:lnSpc>
                <a:spcPct val="10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  <a:tabLst/>
              <a:defRPr sz="800" b="1" i="0">
                <a:solidFill>
                  <a:srgbClr val="393230"/>
                </a:solidFill>
                <a:latin typeface="Trebuchet MS" panose="020B0703020202090204" pitchFamily="34" charset="0"/>
                <a:ea typeface="+mn-ea"/>
              </a:defRPr>
            </a:lvl1pPr>
            <a:lvl2pPr marL="457200" indent="0" defTabSz="68580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>
                <a:latin typeface="+mn-lt"/>
                <a:ea typeface="+mn-ea"/>
              </a:defRPr>
            </a:lvl2pPr>
            <a:lvl3pPr marL="914400" indent="0" defTabSz="68580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>
                <a:latin typeface="+mn-lt"/>
                <a:ea typeface="+mn-ea"/>
              </a:defRPr>
            </a:lvl3pPr>
            <a:lvl4pPr marL="1371600" indent="0" defTabSz="68580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>
                <a:latin typeface="+mn-lt"/>
                <a:ea typeface="+mn-ea"/>
              </a:defRPr>
            </a:lvl4pPr>
            <a:lvl5pPr marL="1828800" indent="0" defTabSz="68580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>
                <a:latin typeface="+mn-lt"/>
                <a:ea typeface="+mn-ea"/>
              </a:defRPr>
            </a:lvl5pPr>
            <a:lvl6pPr marL="2286000" indent="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>
                <a:latin typeface="+mn-lt"/>
                <a:ea typeface="+mn-ea"/>
              </a:defRPr>
            </a:lvl6pPr>
            <a:lvl7pPr marL="2743200" indent="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>
                <a:latin typeface="+mn-lt"/>
                <a:ea typeface="+mn-ea"/>
              </a:defRPr>
            </a:lvl7pPr>
            <a:lvl8pPr marL="3200400" indent="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>
                <a:latin typeface="+mn-lt"/>
                <a:ea typeface="+mn-ea"/>
              </a:defRPr>
            </a:lvl8pPr>
            <a:lvl9pPr marL="3657600" indent="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>
                <a:latin typeface="+mn-lt"/>
                <a:ea typeface="+mn-ea"/>
              </a:defRPr>
            </a:lvl9pPr>
          </a:lstStyle>
          <a:p>
            <a:r>
              <a:rPr lang="pt-BR" sz="2000" dirty="0"/>
              <a:t>Fibras ocas para filtração em fluxo tangencial </a:t>
            </a:r>
            <a:endParaRPr lang="en-US" sz="2000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EE2523B-9EF2-44E6-BA67-7ADCB9B7C754}"/>
              </a:ext>
            </a:extLst>
          </p:cNvPr>
          <p:cNvSpPr txBox="1"/>
          <p:nvPr/>
        </p:nvSpPr>
        <p:spPr>
          <a:xfrm>
            <a:off x="396786" y="452331"/>
            <a:ext cx="11468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Trebuchet MS" panose="020B0603020202020204" pitchFamily="34" charset="0"/>
              </a:rPr>
              <a:t>Química Verde</a:t>
            </a:r>
            <a:endParaRPr lang="pt-BR" sz="2800" dirty="0">
              <a:latin typeface="Trebuchet MS" panose="020B0603020202020204" pitchFamily="34" charset="0"/>
            </a:endParaRPr>
          </a:p>
        </p:txBody>
      </p:sp>
      <p:pic>
        <p:nvPicPr>
          <p:cNvPr id="17" name="Picture 2" descr="Resultado de imagem para green chemistry">
            <a:extLst>
              <a:ext uri="{FF2B5EF4-FFF2-40B4-BE49-F238E27FC236}">
                <a16:creationId xmlns:a16="http://schemas.microsoft.com/office/drawing/2014/main" id="{ECD24523-51C9-4211-8CD0-9F80549CF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318" y="2447310"/>
            <a:ext cx="2215995" cy="12539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D1081335-1EA9-4175-A9EF-CF7162D3E206}"/>
              </a:ext>
            </a:extLst>
          </p:cNvPr>
          <p:cNvSpPr txBox="1"/>
          <p:nvPr/>
        </p:nvSpPr>
        <p:spPr>
          <a:xfrm>
            <a:off x="339285" y="3655646"/>
            <a:ext cx="2670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Trebuchet MS" panose="020B0603020202020204" pitchFamily="34" charset="0"/>
              </a:rPr>
              <a:t>Aplicação dos princípios de </a:t>
            </a:r>
          </a:p>
          <a:p>
            <a:pPr algn="ctr"/>
            <a:r>
              <a:rPr lang="pt-BR" sz="14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Química Verde</a:t>
            </a:r>
          </a:p>
        </p:txBody>
      </p:sp>
      <p:pic>
        <p:nvPicPr>
          <p:cNvPr id="4098" name="Picture 2" descr="ECONITY, #2 Hollow Fiber Membrane Filtration Principle GIF | Gfycat">
            <a:extLst>
              <a:ext uri="{FF2B5EF4-FFF2-40B4-BE49-F238E27FC236}">
                <a16:creationId xmlns:a16="http://schemas.microsoft.com/office/drawing/2014/main" id="{0AB09DB7-8335-4026-859E-7C60DEF093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0254" y="2264468"/>
            <a:ext cx="2497329" cy="191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40A4A70C-8CC7-45A0-A65D-760F15EAE9B7}"/>
              </a:ext>
            </a:extLst>
          </p:cNvPr>
          <p:cNvSpPr/>
          <p:nvPr/>
        </p:nvSpPr>
        <p:spPr>
          <a:xfrm>
            <a:off x="7618421" y="2157668"/>
            <a:ext cx="2847948" cy="234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0A6141A8-73D7-4CAB-AD6E-A8473A887866}"/>
              </a:ext>
            </a:extLst>
          </p:cNvPr>
          <p:cNvSpPr/>
          <p:nvPr/>
        </p:nvSpPr>
        <p:spPr>
          <a:xfrm>
            <a:off x="7634944" y="3879513"/>
            <a:ext cx="2847948" cy="326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 para a Direita 5">
            <a:extLst>
              <a:ext uri="{FF2B5EF4-FFF2-40B4-BE49-F238E27FC236}">
                <a16:creationId xmlns:a16="http://schemas.microsoft.com/office/drawing/2014/main" id="{86C13B13-7BD4-47AF-BC4F-58ABC3B56891}"/>
              </a:ext>
            </a:extLst>
          </p:cNvPr>
          <p:cNvSpPr/>
          <p:nvPr/>
        </p:nvSpPr>
        <p:spPr>
          <a:xfrm rot="16200000">
            <a:off x="8860059" y="2039372"/>
            <a:ext cx="362884" cy="270555"/>
          </a:xfrm>
          <a:prstGeom prst="rightArrow">
            <a:avLst>
              <a:gd name="adj1" fmla="val 50000"/>
              <a:gd name="adj2" fmla="val 94949"/>
            </a:avLst>
          </a:prstGeom>
          <a:solidFill>
            <a:schemeClr val="bg1">
              <a:lumMod val="6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151515"/>
                </a:solidFill>
              </a:ln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D16B07D-3506-4F84-A689-5868162D269A}"/>
              </a:ext>
            </a:extLst>
          </p:cNvPr>
          <p:cNvSpPr txBox="1">
            <a:spLocks/>
          </p:cNvSpPr>
          <p:nvPr/>
        </p:nvSpPr>
        <p:spPr>
          <a:xfrm>
            <a:off x="6754253" y="4091543"/>
            <a:ext cx="4574496" cy="162624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1300">
                <a:latin typeface="Trebuchet MS" panose="020B0603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1800" dirty="0">
                <a:solidFill>
                  <a:schemeClr val="tx1"/>
                </a:solidFill>
              </a:rPr>
              <a:t>Desenvolvimento de um novo processo de síntese de fibras ocas, e desenho de novos sistemas com eficiência maximizada para o tratamento de efluentes de diversos tipos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78B7D842-7440-4940-A06C-EF055F0C2FD4}"/>
              </a:ext>
            </a:extLst>
          </p:cNvPr>
          <p:cNvSpPr txBox="1">
            <a:spLocks/>
          </p:cNvSpPr>
          <p:nvPr/>
        </p:nvSpPr>
        <p:spPr>
          <a:xfrm>
            <a:off x="7866581" y="1678237"/>
            <a:ext cx="2215995" cy="2769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defPPr>
              <a:defRPr lang="en-US"/>
            </a:defPPr>
            <a:lvl1pPr marL="0" marR="0" indent="0" defTabSz="914400" eaLnBrk="1" latinLnBrk="0" hangingPunct="1">
              <a:lnSpc>
                <a:spcPct val="10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  <a:tabLst/>
              <a:defRPr sz="800" b="1" i="0">
                <a:solidFill>
                  <a:srgbClr val="393230"/>
                </a:solidFill>
                <a:latin typeface="Trebuchet MS" panose="020B0703020202090204" pitchFamily="34" charset="0"/>
                <a:ea typeface="+mn-ea"/>
              </a:defRPr>
            </a:lvl1pPr>
            <a:lvl2pPr marL="457200" indent="0" defTabSz="68580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>
                <a:latin typeface="+mn-lt"/>
                <a:ea typeface="+mn-ea"/>
              </a:defRPr>
            </a:lvl2pPr>
            <a:lvl3pPr marL="914400" indent="0" defTabSz="68580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>
                <a:latin typeface="+mn-lt"/>
                <a:ea typeface="+mn-ea"/>
              </a:defRPr>
            </a:lvl3pPr>
            <a:lvl4pPr marL="1371600" indent="0" defTabSz="68580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>
                <a:latin typeface="+mn-lt"/>
                <a:ea typeface="+mn-ea"/>
              </a:defRPr>
            </a:lvl4pPr>
            <a:lvl5pPr marL="1828800" indent="0" defTabSz="68580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>
                <a:latin typeface="+mn-lt"/>
                <a:ea typeface="+mn-ea"/>
              </a:defRPr>
            </a:lvl5pPr>
            <a:lvl6pPr marL="2286000" indent="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>
                <a:latin typeface="+mn-lt"/>
                <a:ea typeface="+mn-ea"/>
              </a:defRPr>
            </a:lvl6pPr>
            <a:lvl7pPr marL="2743200" indent="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>
                <a:latin typeface="+mn-lt"/>
                <a:ea typeface="+mn-ea"/>
              </a:defRPr>
            </a:lvl7pPr>
            <a:lvl8pPr marL="3200400" indent="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>
                <a:latin typeface="+mn-lt"/>
                <a:ea typeface="+mn-ea"/>
              </a:defRPr>
            </a:lvl8pPr>
            <a:lvl9pPr marL="3657600" indent="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>
                <a:latin typeface="+mn-lt"/>
                <a:ea typeface="+mn-ea"/>
              </a:defRPr>
            </a:lvl9pPr>
          </a:lstStyle>
          <a:p>
            <a:pPr algn="ctr"/>
            <a:r>
              <a:rPr lang="pt-BR" sz="1800" dirty="0"/>
              <a:t>Água tratada</a:t>
            </a:r>
            <a:endParaRPr lang="en-US" sz="1800" dirty="0"/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D9B7E7E0-1A3A-459D-B461-FD2519739B1E}"/>
              </a:ext>
            </a:extLst>
          </p:cNvPr>
          <p:cNvSpPr/>
          <p:nvPr/>
        </p:nvSpPr>
        <p:spPr>
          <a:xfrm>
            <a:off x="9319063" y="329277"/>
            <a:ext cx="2687562" cy="93667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  <a:latin typeface="Trebuchet MS" panose="020B0603020202020204" pitchFamily="34" charset="0"/>
              </a:rPr>
              <a:t>Processos, materiais e transformações químicas verdes</a:t>
            </a:r>
          </a:p>
        </p:txBody>
      </p:sp>
    </p:spTree>
    <p:extLst>
      <p:ext uri="{BB962C8B-B14F-4D97-AF65-F5344CB8AC3E}">
        <p14:creationId xmlns:p14="http://schemas.microsoft.com/office/powerpoint/2010/main" val="577407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5"/>
          <p:cNvSpPr txBox="1">
            <a:spLocks noGrp="1"/>
          </p:cNvSpPr>
          <p:nvPr>
            <p:ph type="title"/>
          </p:nvPr>
        </p:nvSpPr>
        <p:spPr>
          <a:xfrm>
            <a:off x="177800" y="365125"/>
            <a:ext cx="11176000" cy="701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r>
              <a:rPr lang="pt-BR"/>
              <a:t>Detecção de EPIs em tempo real</a:t>
            </a:r>
            <a:endParaRPr/>
          </a:p>
        </p:txBody>
      </p:sp>
      <p:pic>
        <p:nvPicPr>
          <p:cNvPr id="479" name="Google Shape;47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150" y="1066826"/>
            <a:ext cx="7799324" cy="329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3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6224" y="4672325"/>
            <a:ext cx="1658475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3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8112" y="4672325"/>
            <a:ext cx="1658475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3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0000" y="4672325"/>
            <a:ext cx="1658475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3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4800" y="4672325"/>
            <a:ext cx="1658475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35"/>
          <p:cNvSpPr/>
          <p:nvPr/>
        </p:nvSpPr>
        <p:spPr>
          <a:xfrm rot="10800000" flipH="1">
            <a:off x="1184925" y="4672425"/>
            <a:ext cx="847200" cy="821600"/>
          </a:xfrm>
          <a:prstGeom prst="bentArrow">
            <a:avLst>
              <a:gd name="adj1" fmla="val 13989"/>
              <a:gd name="adj2" fmla="val 17010"/>
              <a:gd name="adj3" fmla="val 25000"/>
              <a:gd name="adj4" fmla="val 4375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endParaRPr sz="2400"/>
          </a:p>
        </p:txBody>
      </p:sp>
      <p:cxnSp>
        <p:nvCxnSpPr>
          <p:cNvPr id="485" name="Google Shape;485;p35"/>
          <p:cNvCxnSpPr>
            <a:stCxn id="480" idx="3"/>
            <a:endCxn id="481" idx="1"/>
          </p:cNvCxnSpPr>
          <p:nvPr/>
        </p:nvCxnSpPr>
        <p:spPr>
          <a:xfrm>
            <a:off x="3884700" y="5472425"/>
            <a:ext cx="533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86" name="Google Shape;486;p35"/>
          <p:cNvCxnSpPr>
            <a:stCxn id="481" idx="3"/>
            <a:endCxn id="482" idx="1"/>
          </p:cNvCxnSpPr>
          <p:nvPr/>
        </p:nvCxnSpPr>
        <p:spPr>
          <a:xfrm>
            <a:off x="6076587" y="5472425"/>
            <a:ext cx="533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87" name="Google Shape;487;p35"/>
          <p:cNvCxnSpPr>
            <a:stCxn id="482" idx="3"/>
            <a:endCxn id="483" idx="1"/>
          </p:cNvCxnSpPr>
          <p:nvPr/>
        </p:nvCxnSpPr>
        <p:spPr>
          <a:xfrm>
            <a:off x="8268475" y="5472425"/>
            <a:ext cx="436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88" name="Google Shape;488;p35"/>
          <p:cNvSpPr/>
          <p:nvPr/>
        </p:nvSpPr>
        <p:spPr>
          <a:xfrm>
            <a:off x="4899200" y="4736351"/>
            <a:ext cx="687200" cy="14644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endParaRPr sz="2400"/>
          </a:p>
        </p:txBody>
      </p:sp>
      <p:sp>
        <p:nvSpPr>
          <p:cNvPr id="489" name="Google Shape;489;p35"/>
          <p:cNvSpPr/>
          <p:nvPr/>
        </p:nvSpPr>
        <p:spPr>
          <a:xfrm>
            <a:off x="7324725" y="4757751"/>
            <a:ext cx="228800" cy="190400"/>
          </a:xfrm>
          <a:prstGeom prst="rect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endParaRPr sz="2400"/>
          </a:p>
        </p:txBody>
      </p:sp>
      <p:sp>
        <p:nvSpPr>
          <p:cNvPr id="490" name="Google Shape;490;p35"/>
          <p:cNvSpPr/>
          <p:nvPr/>
        </p:nvSpPr>
        <p:spPr>
          <a:xfrm>
            <a:off x="7605725" y="5243525"/>
            <a:ext cx="228800" cy="190400"/>
          </a:xfrm>
          <a:prstGeom prst="rect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endParaRPr sz="2400"/>
          </a:p>
        </p:txBody>
      </p:sp>
      <p:sp>
        <p:nvSpPr>
          <p:cNvPr id="491" name="Google Shape;491;p35"/>
          <p:cNvSpPr/>
          <p:nvPr/>
        </p:nvSpPr>
        <p:spPr>
          <a:xfrm>
            <a:off x="7272351" y="4953275"/>
            <a:ext cx="436400" cy="1038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endParaRPr sz="2400"/>
          </a:p>
        </p:txBody>
      </p:sp>
      <p:sp>
        <p:nvSpPr>
          <p:cNvPr id="492" name="Google Shape;492;p35"/>
          <p:cNvSpPr/>
          <p:nvPr/>
        </p:nvSpPr>
        <p:spPr>
          <a:xfrm>
            <a:off x="9465475" y="4781551"/>
            <a:ext cx="166675" cy="142875"/>
          </a:xfrm>
          <a:custGeom>
            <a:avLst/>
            <a:gdLst/>
            <a:ahLst/>
            <a:cxnLst/>
            <a:rect l="l" t="t" r="r" b="b"/>
            <a:pathLst>
              <a:path w="6667" h="5715" extrusionOk="0">
                <a:moveTo>
                  <a:pt x="286" y="857"/>
                </a:moveTo>
                <a:lnTo>
                  <a:pt x="0" y="4477"/>
                </a:lnTo>
                <a:lnTo>
                  <a:pt x="1333" y="5715"/>
                </a:lnTo>
                <a:lnTo>
                  <a:pt x="6191" y="4858"/>
                </a:lnTo>
                <a:lnTo>
                  <a:pt x="6667" y="3810"/>
                </a:lnTo>
                <a:lnTo>
                  <a:pt x="5715" y="2477"/>
                </a:lnTo>
                <a:lnTo>
                  <a:pt x="4762" y="572"/>
                </a:lnTo>
                <a:lnTo>
                  <a:pt x="2762" y="0"/>
                </a:lnTo>
                <a:close/>
              </a:path>
            </a:pathLst>
          </a:custGeom>
          <a:noFill/>
          <a:ln w="28575" cap="flat" cmpd="sng">
            <a:solidFill>
              <a:srgbClr val="C9DAF8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3" name="Google Shape;493;p35"/>
          <p:cNvSpPr/>
          <p:nvPr/>
        </p:nvSpPr>
        <p:spPr>
          <a:xfrm>
            <a:off x="9736926" y="5303052"/>
            <a:ext cx="114300" cy="73825"/>
          </a:xfrm>
          <a:custGeom>
            <a:avLst/>
            <a:gdLst/>
            <a:ahLst/>
            <a:cxnLst/>
            <a:rect l="l" t="t" r="r" b="b"/>
            <a:pathLst>
              <a:path w="4572" h="2953" extrusionOk="0">
                <a:moveTo>
                  <a:pt x="2191" y="0"/>
                </a:moveTo>
                <a:lnTo>
                  <a:pt x="0" y="2953"/>
                </a:lnTo>
                <a:lnTo>
                  <a:pt x="3810" y="2476"/>
                </a:lnTo>
                <a:lnTo>
                  <a:pt x="4572" y="1524"/>
                </a:lnTo>
                <a:lnTo>
                  <a:pt x="3810" y="381"/>
                </a:ln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4" name="Google Shape;494;p35"/>
          <p:cNvSpPr/>
          <p:nvPr/>
        </p:nvSpPr>
        <p:spPr>
          <a:xfrm>
            <a:off x="9286875" y="4969675"/>
            <a:ext cx="595325" cy="1100125"/>
          </a:xfrm>
          <a:custGeom>
            <a:avLst/>
            <a:gdLst/>
            <a:ahLst/>
            <a:cxnLst/>
            <a:rect l="l" t="t" r="r" b="b"/>
            <a:pathLst>
              <a:path w="23813" h="44005" extrusionOk="0">
                <a:moveTo>
                  <a:pt x="14859" y="1810"/>
                </a:moveTo>
                <a:lnTo>
                  <a:pt x="17336" y="2572"/>
                </a:lnTo>
                <a:lnTo>
                  <a:pt x="20288" y="5239"/>
                </a:lnTo>
                <a:lnTo>
                  <a:pt x="22574" y="8572"/>
                </a:lnTo>
                <a:lnTo>
                  <a:pt x="23813" y="10001"/>
                </a:lnTo>
                <a:lnTo>
                  <a:pt x="23432" y="13049"/>
                </a:lnTo>
                <a:lnTo>
                  <a:pt x="23146" y="14192"/>
                </a:lnTo>
                <a:lnTo>
                  <a:pt x="19050" y="12954"/>
                </a:lnTo>
                <a:lnTo>
                  <a:pt x="18479" y="11430"/>
                </a:lnTo>
                <a:lnTo>
                  <a:pt x="17812" y="14668"/>
                </a:lnTo>
                <a:lnTo>
                  <a:pt x="17907" y="17050"/>
                </a:lnTo>
                <a:lnTo>
                  <a:pt x="18764" y="18193"/>
                </a:lnTo>
                <a:lnTo>
                  <a:pt x="17336" y="27813"/>
                </a:lnTo>
                <a:lnTo>
                  <a:pt x="15050" y="44005"/>
                </a:lnTo>
                <a:lnTo>
                  <a:pt x="12192" y="43720"/>
                </a:lnTo>
                <a:lnTo>
                  <a:pt x="12478" y="25336"/>
                </a:lnTo>
                <a:lnTo>
                  <a:pt x="11906" y="42767"/>
                </a:lnTo>
                <a:lnTo>
                  <a:pt x="6668" y="42291"/>
                </a:lnTo>
                <a:lnTo>
                  <a:pt x="6382" y="32194"/>
                </a:lnTo>
                <a:lnTo>
                  <a:pt x="7334" y="30766"/>
                </a:lnTo>
                <a:lnTo>
                  <a:pt x="5048" y="19717"/>
                </a:lnTo>
                <a:lnTo>
                  <a:pt x="5334" y="16002"/>
                </a:lnTo>
                <a:lnTo>
                  <a:pt x="5429" y="13430"/>
                </a:lnTo>
                <a:lnTo>
                  <a:pt x="4382" y="10763"/>
                </a:lnTo>
                <a:lnTo>
                  <a:pt x="1334" y="9715"/>
                </a:lnTo>
                <a:lnTo>
                  <a:pt x="0" y="7715"/>
                </a:lnTo>
                <a:lnTo>
                  <a:pt x="191" y="5143"/>
                </a:lnTo>
                <a:lnTo>
                  <a:pt x="5144" y="0"/>
                </a:lnTo>
                <a:lnTo>
                  <a:pt x="7430" y="1048"/>
                </a:lnTo>
                <a:lnTo>
                  <a:pt x="8858" y="2667"/>
                </a:lnTo>
                <a:lnTo>
                  <a:pt x="11525" y="5810"/>
                </a:lnTo>
                <a:lnTo>
                  <a:pt x="12859" y="2953"/>
                </a:lnTo>
                <a:lnTo>
                  <a:pt x="13240" y="667"/>
                </a:lnTo>
                <a:close/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5" name="Google Shape;495;p35"/>
          <p:cNvSpPr txBox="1"/>
          <p:nvPr/>
        </p:nvSpPr>
        <p:spPr>
          <a:xfrm>
            <a:off x="8704867" y="1994179"/>
            <a:ext cx="2913600" cy="1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endParaRPr sz="1467"/>
          </a:p>
          <a:p>
            <a:pPr algn="ctr"/>
            <a:r>
              <a:rPr lang="pt-BR" sz="1467" i="1"/>
              <a:t>As instâncias de objetos são classificadas através da identificação de características de uma determinada classe através de técnicas de aprendizado de máquina.</a:t>
            </a:r>
            <a:endParaRPr sz="1467" i="1"/>
          </a:p>
        </p:txBody>
      </p:sp>
      <p:pic>
        <p:nvPicPr>
          <p:cNvPr id="21" name="Google Shape;239;p29">
            <a:extLst>
              <a:ext uri="{FF2B5EF4-FFF2-40B4-BE49-F238E27FC236}">
                <a16:creationId xmlns:a16="http://schemas.microsoft.com/office/drawing/2014/main" id="{8766F884-7690-4A69-A5BE-C55E60901582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401" y="6162249"/>
            <a:ext cx="1117912" cy="5519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0761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38C2413-A44D-A644-9D54-C7302C86E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59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41"/>
          <p:cNvSpPr/>
          <p:nvPr/>
        </p:nvSpPr>
        <p:spPr>
          <a:xfrm>
            <a:off x="229233" y="184400"/>
            <a:ext cx="5974000" cy="77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pt-BR" sz="2400" b="1">
                <a:solidFill>
                  <a:srgbClr val="FFFFFF"/>
                </a:solidFill>
              </a:rPr>
              <a:t>MONITORAMENTO DA EXPOSIÇÃO AO CALOR POR IR</a:t>
            </a:r>
            <a:endParaRPr sz="2400" b="1">
              <a:solidFill>
                <a:srgbClr val="FFFFFF"/>
              </a:solidFill>
            </a:endParaRPr>
          </a:p>
        </p:txBody>
      </p:sp>
      <p:sp>
        <p:nvSpPr>
          <p:cNvPr id="618" name="Google Shape;618;p41"/>
          <p:cNvSpPr/>
          <p:nvPr/>
        </p:nvSpPr>
        <p:spPr>
          <a:xfrm>
            <a:off x="229233" y="4827067"/>
            <a:ext cx="4826000" cy="1599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pt-BR" sz="2400">
                <a:latin typeface="Roboto"/>
                <a:ea typeface="Roboto"/>
                <a:cs typeface="Roboto"/>
                <a:sym typeface="Roboto"/>
              </a:rPr>
              <a:t>Utilizar visão computacional para controlar a exposição prolongada dos trabalhadores à fontes de calor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1DABA97-6EC2-3443-A14B-FA06B4409E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3562" y="1503651"/>
            <a:ext cx="6205720" cy="464517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59E9D6A-3769-4642-9599-E8AF4A07236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745" y="2030933"/>
            <a:ext cx="3530543" cy="202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48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13E9A832-6562-442B-A415-ADF62E3497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8583" y="3180290"/>
            <a:ext cx="3993418" cy="3213072"/>
          </a:xfrm>
          <a:prstGeom prst="rect">
            <a:avLst/>
          </a:prstGeom>
        </p:spPr>
      </p:pic>
      <p:sp>
        <p:nvSpPr>
          <p:cNvPr id="54" name="CaixaDeTexto 53">
            <a:extLst>
              <a:ext uri="{FF2B5EF4-FFF2-40B4-BE49-F238E27FC236}">
                <a16:creationId xmlns:a16="http://schemas.microsoft.com/office/drawing/2014/main" id="{DBD4323A-2F81-40A6-B35E-FE23023BE58B}"/>
              </a:ext>
            </a:extLst>
          </p:cNvPr>
          <p:cNvSpPr txBox="1"/>
          <p:nvPr/>
        </p:nvSpPr>
        <p:spPr>
          <a:xfrm>
            <a:off x="0" y="6213423"/>
            <a:ext cx="12192000" cy="7719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56" name="Título 3">
            <a:extLst>
              <a:ext uri="{FF2B5EF4-FFF2-40B4-BE49-F238E27FC236}">
                <a16:creationId xmlns:a16="http://schemas.microsoft.com/office/drawing/2014/main" id="{640AEACA-A3DC-44FC-99C1-7B3C4EE64D1B}"/>
              </a:ext>
            </a:extLst>
          </p:cNvPr>
          <p:cNvSpPr txBox="1">
            <a:spLocks/>
          </p:cNvSpPr>
          <p:nvPr/>
        </p:nvSpPr>
        <p:spPr>
          <a:xfrm>
            <a:off x="454325" y="191073"/>
            <a:ext cx="11003280" cy="102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Trebuchet MS" panose="020B0603020202020204" pitchFamily="34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D33F9241-5220-4BE9-92A7-22C3B7E94B58}"/>
              </a:ext>
            </a:extLst>
          </p:cNvPr>
          <p:cNvSpPr txBox="1"/>
          <p:nvPr/>
        </p:nvSpPr>
        <p:spPr>
          <a:xfrm>
            <a:off x="0" y="6107369"/>
            <a:ext cx="12192000" cy="7719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39" name="Imagem 38">
            <a:extLst>
              <a:ext uri="{FF2B5EF4-FFF2-40B4-BE49-F238E27FC236}">
                <a16:creationId xmlns:a16="http://schemas.microsoft.com/office/drawing/2014/main" id="{E73D9035-B262-4E83-A698-941A5B9C34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4445" y="6147490"/>
            <a:ext cx="2663584" cy="718809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7ADFE8F5-B37B-4AAD-BD8A-F23A309D56DF}"/>
              </a:ext>
            </a:extLst>
          </p:cNvPr>
          <p:cNvSpPr txBox="1"/>
          <p:nvPr/>
        </p:nvSpPr>
        <p:spPr>
          <a:xfrm>
            <a:off x="506577" y="1623559"/>
            <a:ext cx="9269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>
                <a:solidFill>
                  <a:schemeClr val="accent1"/>
                </a:solidFill>
                <a:latin typeface="Trebuchet MS" panose="020B0603020202020204" pitchFamily="34" charset="0"/>
              </a:rPr>
              <a:t>Novos materiais para processos de alta especificidade</a:t>
            </a:r>
          </a:p>
        </p:txBody>
      </p:sp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98C71CF5-C055-4CA3-8662-9D45EC856F30}"/>
              </a:ext>
            </a:extLst>
          </p:cNvPr>
          <p:cNvSpPr/>
          <p:nvPr/>
        </p:nvSpPr>
        <p:spPr>
          <a:xfrm>
            <a:off x="7116259" y="4390407"/>
            <a:ext cx="1565333" cy="966355"/>
          </a:xfrm>
          <a:prstGeom prst="rightArrow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0" name="Grupo 46">
            <a:extLst>
              <a:ext uri="{FF2B5EF4-FFF2-40B4-BE49-F238E27FC236}">
                <a16:creationId xmlns:a16="http://schemas.microsoft.com/office/drawing/2014/main" id="{072F6379-849C-4EE4-A53F-8DB79C223145}"/>
              </a:ext>
            </a:extLst>
          </p:cNvPr>
          <p:cNvGrpSpPr/>
          <p:nvPr/>
        </p:nvGrpSpPr>
        <p:grpSpPr>
          <a:xfrm>
            <a:off x="6345824" y="2027861"/>
            <a:ext cx="5658500" cy="2916401"/>
            <a:chOff x="1071019" y="1721178"/>
            <a:chExt cx="6968942" cy="2916401"/>
          </a:xfrm>
        </p:grpSpPr>
        <p:sp>
          <p:nvSpPr>
            <p:cNvPr id="21" name="Retângulo: Cantos Arredondados 26">
              <a:extLst>
                <a:ext uri="{FF2B5EF4-FFF2-40B4-BE49-F238E27FC236}">
                  <a16:creationId xmlns:a16="http://schemas.microsoft.com/office/drawing/2014/main" id="{FCD11812-4AA3-4FAC-9167-CD59D2BADC8D}"/>
                </a:ext>
              </a:extLst>
            </p:cNvPr>
            <p:cNvSpPr/>
            <p:nvPr/>
          </p:nvSpPr>
          <p:spPr>
            <a:xfrm>
              <a:off x="1460488" y="1721178"/>
              <a:ext cx="6579473" cy="1174359"/>
            </a:xfrm>
            <a:prstGeom prst="roundRect">
              <a:avLst>
                <a:gd name="adj" fmla="val 882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562F2D94-AA16-421C-B670-50D74E2FCF91}"/>
                </a:ext>
              </a:extLst>
            </p:cNvPr>
            <p:cNvSpPr txBox="1"/>
            <p:nvPr/>
          </p:nvSpPr>
          <p:spPr>
            <a:xfrm>
              <a:off x="1071019" y="4360580"/>
              <a:ext cx="19264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pt-B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Seta: para a Direita 24">
            <a:extLst>
              <a:ext uri="{FF2B5EF4-FFF2-40B4-BE49-F238E27FC236}">
                <a16:creationId xmlns:a16="http://schemas.microsoft.com/office/drawing/2014/main" id="{A56E25F0-9590-41F7-A58B-0FEB3A4DE85A}"/>
              </a:ext>
            </a:extLst>
          </p:cNvPr>
          <p:cNvSpPr/>
          <p:nvPr/>
        </p:nvSpPr>
        <p:spPr>
          <a:xfrm>
            <a:off x="2775312" y="4354748"/>
            <a:ext cx="1565333" cy="966355"/>
          </a:xfrm>
          <a:prstGeom prst="rightArrow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7" name="Grupo 46">
            <a:extLst>
              <a:ext uri="{FF2B5EF4-FFF2-40B4-BE49-F238E27FC236}">
                <a16:creationId xmlns:a16="http://schemas.microsoft.com/office/drawing/2014/main" id="{65778208-3DD3-4A89-93E1-5664B23275FE}"/>
              </a:ext>
            </a:extLst>
          </p:cNvPr>
          <p:cNvGrpSpPr/>
          <p:nvPr/>
        </p:nvGrpSpPr>
        <p:grpSpPr>
          <a:xfrm>
            <a:off x="-292622" y="2046202"/>
            <a:ext cx="5658500" cy="2916401"/>
            <a:chOff x="1071019" y="1721178"/>
            <a:chExt cx="6968942" cy="2916401"/>
          </a:xfrm>
        </p:grpSpPr>
        <p:sp>
          <p:nvSpPr>
            <p:cNvPr id="28" name="Retângulo: Cantos Arredondados 26">
              <a:extLst>
                <a:ext uri="{FF2B5EF4-FFF2-40B4-BE49-F238E27FC236}">
                  <a16:creationId xmlns:a16="http://schemas.microsoft.com/office/drawing/2014/main" id="{BEFD7878-5821-4940-9F9B-9931699402F3}"/>
                </a:ext>
              </a:extLst>
            </p:cNvPr>
            <p:cNvSpPr/>
            <p:nvPr/>
          </p:nvSpPr>
          <p:spPr>
            <a:xfrm>
              <a:off x="1712472" y="1721178"/>
              <a:ext cx="6327489" cy="1156018"/>
            </a:xfrm>
            <a:prstGeom prst="roundRect">
              <a:avLst>
                <a:gd name="adj" fmla="val 882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13C167FB-AB80-44EA-B739-62B6F09BA357}"/>
                </a:ext>
              </a:extLst>
            </p:cNvPr>
            <p:cNvSpPr txBox="1"/>
            <p:nvPr/>
          </p:nvSpPr>
          <p:spPr>
            <a:xfrm>
              <a:off x="1071019" y="4360580"/>
              <a:ext cx="19264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pt-B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ECA836C1-FDEA-4587-8EB5-095E23FDC362}"/>
                </a:ext>
              </a:extLst>
            </p:cNvPr>
            <p:cNvSpPr txBox="1"/>
            <p:nvPr/>
          </p:nvSpPr>
          <p:spPr>
            <a:xfrm>
              <a:off x="1662548" y="1846518"/>
              <a:ext cx="62872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>
                  <a:solidFill>
                    <a:srgbClr val="0070C0"/>
                  </a:solidFill>
                </a:rPr>
                <a:t>Novos materiais: compósitos com </a:t>
              </a:r>
              <a:r>
                <a:rPr lang="pt-BR" sz="2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grafeno </a:t>
              </a:r>
              <a:r>
                <a:rPr lang="pt-BR" sz="24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nanocelulose</a:t>
              </a:r>
              <a:endParaRPr lang="pt-B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1" name="Hexágono 30">
            <a:extLst>
              <a:ext uri="{FF2B5EF4-FFF2-40B4-BE49-F238E27FC236}">
                <a16:creationId xmlns:a16="http://schemas.microsoft.com/office/drawing/2014/main" id="{83880106-1BE0-4974-A51B-FEF54743D4CC}"/>
              </a:ext>
            </a:extLst>
          </p:cNvPr>
          <p:cNvSpPr/>
          <p:nvPr/>
        </p:nvSpPr>
        <p:spPr>
          <a:xfrm>
            <a:off x="135949" y="3662847"/>
            <a:ext cx="2845911" cy="2405964"/>
          </a:xfrm>
          <a:prstGeom prst="hexagon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8D142C5-CA19-40A8-A8C8-1A42B8D0C3B4}"/>
              </a:ext>
            </a:extLst>
          </p:cNvPr>
          <p:cNvSpPr/>
          <p:nvPr/>
        </p:nvSpPr>
        <p:spPr>
          <a:xfrm>
            <a:off x="6557553" y="2051622"/>
            <a:ext cx="55299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rgbClr val="0070C0"/>
                </a:solidFill>
              </a:rPr>
              <a:t>Intensificar as </a:t>
            </a:r>
            <a:r>
              <a:rPr lang="pt-B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propriedades mecânicas do compósito </a:t>
            </a:r>
            <a:r>
              <a:rPr lang="pt-BR" sz="2400" dirty="0">
                <a:solidFill>
                  <a:srgbClr val="0070C0"/>
                </a:solidFill>
              </a:rPr>
              <a:t>(resistência à tração, compressão, pressão)</a:t>
            </a:r>
            <a:endParaRPr lang="pt-BR" sz="2400" dirty="0"/>
          </a:p>
        </p:txBody>
      </p:sp>
      <p:sp>
        <p:nvSpPr>
          <p:cNvPr id="33" name="Hexágono 32">
            <a:extLst>
              <a:ext uri="{FF2B5EF4-FFF2-40B4-BE49-F238E27FC236}">
                <a16:creationId xmlns:a16="http://schemas.microsoft.com/office/drawing/2014/main" id="{B31DB2E5-7A12-41DA-B829-D4E4E50BAA37}"/>
              </a:ext>
            </a:extLst>
          </p:cNvPr>
          <p:cNvSpPr/>
          <p:nvPr/>
        </p:nvSpPr>
        <p:spPr>
          <a:xfrm>
            <a:off x="4405826" y="3634943"/>
            <a:ext cx="2880702" cy="2405964"/>
          </a:xfrm>
          <a:prstGeom prst="hexagon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CE70339B-AD74-4876-A30A-475344BF79CE}"/>
              </a:ext>
            </a:extLst>
          </p:cNvPr>
          <p:cNvSpPr txBox="1"/>
          <p:nvPr/>
        </p:nvSpPr>
        <p:spPr>
          <a:xfrm>
            <a:off x="767294" y="6123596"/>
            <a:ext cx="1557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/>
              <a:t>FONTE: SENAI/PUC-RJ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610B198B-A51E-4140-8695-74ADEDBD645D}"/>
              </a:ext>
            </a:extLst>
          </p:cNvPr>
          <p:cNvSpPr txBox="1"/>
          <p:nvPr/>
        </p:nvSpPr>
        <p:spPr>
          <a:xfrm>
            <a:off x="5134155" y="6093143"/>
            <a:ext cx="14240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/>
              <a:t>FONTE: SENAI/UERJ</a:t>
            </a:r>
          </a:p>
        </p:txBody>
      </p:sp>
      <p:sp>
        <p:nvSpPr>
          <p:cNvPr id="36" name="Título 3">
            <a:extLst>
              <a:ext uri="{FF2B5EF4-FFF2-40B4-BE49-F238E27FC236}">
                <a16:creationId xmlns:a16="http://schemas.microsoft.com/office/drawing/2014/main" id="{A0487E9A-1850-432C-8F35-59726F85BF38}"/>
              </a:ext>
            </a:extLst>
          </p:cNvPr>
          <p:cNvSpPr txBox="1">
            <a:spLocks/>
          </p:cNvSpPr>
          <p:nvPr/>
        </p:nvSpPr>
        <p:spPr>
          <a:xfrm>
            <a:off x="454325" y="191073"/>
            <a:ext cx="11003280" cy="102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Trebuchet MS" panose="020B0603020202020204" pitchFamily="34" charset="0"/>
            </a:endParaRPr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B88B1FA9-6342-425A-88CA-DD947FA3EA1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5567"/>
            <a:ext cx="12192000" cy="1436474"/>
          </a:xfrm>
          <a:prstGeom prst="rect">
            <a:avLst/>
          </a:prstGeom>
        </p:spPr>
      </p:pic>
      <p:sp>
        <p:nvSpPr>
          <p:cNvPr id="38" name="Título 3">
            <a:extLst>
              <a:ext uri="{FF2B5EF4-FFF2-40B4-BE49-F238E27FC236}">
                <a16:creationId xmlns:a16="http://schemas.microsoft.com/office/drawing/2014/main" id="{DA39C0B8-C93C-4DBB-98C9-4EF88B707A90}"/>
              </a:ext>
            </a:extLst>
          </p:cNvPr>
          <p:cNvSpPr txBox="1">
            <a:spLocks/>
          </p:cNvSpPr>
          <p:nvPr/>
        </p:nvSpPr>
        <p:spPr>
          <a:xfrm>
            <a:off x="454325" y="191073"/>
            <a:ext cx="11003280" cy="102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Trebuchet MS" panose="020B0603020202020204" pitchFamily="34" charset="0"/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2758C3B5-70C2-4524-8D24-6DC9DF82CE3E}"/>
              </a:ext>
            </a:extLst>
          </p:cNvPr>
          <p:cNvSpPr txBox="1"/>
          <p:nvPr/>
        </p:nvSpPr>
        <p:spPr>
          <a:xfrm>
            <a:off x="454325" y="410094"/>
            <a:ext cx="11468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Competências de atuação – Materiais</a:t>
            </a:r>
            <a:endParaRPr lang="pt-BR" sz="280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591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7A7436D3-F805-4F33-81AB-23F81C354D9C}"/>
              </a:ext>
            </a:extLst>
          </p:cNvPr>
          <p:cNvCxnSpPr/>
          <p:nvPr/>
        </p:nvCxnSpPr>
        <p:spPr>
          <a:xfrm>
            <a:off x="1899713" y="3429000"/>
            <a:ext cx="932773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>
            <a:extLst>
              <a:ext uri="{FF2B5EF4-FFF2-40B4-BE49-F238E27FC236}">
                <a16:creationId xmlns:a16="http://schemas.microsoft.com/office/drawing/2014/main" id="{DDBD24BE-4A23-4C16-B8D2-61220826CF7D}"/>
              </a:ext>
            </a:extLst>
          </p:cNvPr>
          <p:cNvSpPr/>
          <p:nvPr/>
        </p:nvSpPr>
        <p:spPr>
          <a:xfrm>
            <a:off x="-1" y="-1"/>
            <a:ext cx="12192001" cy="167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7DAE832D-B20A-4F70-8D5D-E6C261C7A4A3}"/>
              </a:ext>
            </a:extLst>
          </p:cNvPr>
          <p:cNvCxnSpPr>
            <a:cxnSpLocks/>
          </p:cNvCxnSpPr>
          <p:nvPr/>
        </p:nvCxnSpPr>
        <p:spPr>
          <a:xfrm flipV="1">
            <a:off x="1899713" y="5719819"/>
            <a:ext cx="7018933" cy="2604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C96942C8-A4EA-4539-B8F0-7FEFD8D3DB65}"/>
              </a:ext>
            </a:extLst>
          </p:cNvPr>
          <p:cNvGrpSpPr/>
          <p:nvPr/>
        </p:nvGrpSpPr>
        <p:grpSpPr>
          <a:xfrm>
            <a:off x="641282" y="-163866"/>
            <a:ext cx="1259944" cy="7204422"/>
            <a:chOff x="641282" y="-163866"/>
            <a:chExt cx="1259944" cy="7204422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F4712E68-A06C-4929-8FBC-32A6F9D364D8}"/>
                </a:ext>
              </a:extLst>
            </p:cNvPr>
            <p:cNvSpPr/>
            <p:nvPr/>
          </p:nvSpPr>
          <p:spPr>
            <a:xfrm>
              <a:off x="642795" y="2808345"/>
              <a:ext cx="1258431" cy="126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B7280DA1-D5FB-4F33-93D4-CD6375F9087C}"/>
                </a:ext>
              </a:extLst>
            </p:cNvPr>
            <p:cNvSpPr/>
            <p:nvPr/>
          </p:nvSpPr>
          <p:spPr>
            <a:xfrm>
              <a:off x="642795" y="5089819"/>
              <a:ext cx="1258431" cy="126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9FC35F8C-FBCC-4773-94A1-902192C1F80E}"/>
                </a:ext>
              </a:extLst>
            </p:cNvPr>
            <p:cNvSpPr/>
            <p:nvPr/>
          </p:nvSpPr>
          <p:spPr>
            <a:xfrm>
              <a:off x="1090498" y="4399082"/>
              <a:ext cx="360000" cy="360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F9F5E591-94FF-4D6B-B7DC-05006203CA87}"/>
                </a:ext>
              </a:extLst>
            </p:cNvPr>
            <p:cNvSpPr/>
            <p:nvPr/>
          </p:nvSpPr>
          <p:spPr>
            <a:xfrm>
              <a:off x="641282" y="526871"/>
              <a:ext cx="1258431" cy="126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A80D2975-753F-4895-9D6E-0DB9D78AA8B2}"/>
                </a:ext>
              </a:extLst>
            </p:cNvPr>
            <p:cNvSpPr/>
            <p:nvPr/>
          </p:nvSpPr>
          <p:spPr>
            <a:xfrm>
              <a:off x="1088985" y="2117608"/>
              <a:ext cx="360000" cy="360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00516C46-8A9D-4800-96D0-74ECDA8F0263}"/>
                </a:ext>
              </a:extLst>
            </p:cNvPr>
            <p:cNvSpPr/>
            <p:nvPr/>
          </p:nvSpPr>
          <p:spPr>
            <a:xfrm>
              <a:off x="1088985" y="6680556"/>
              <a:ext cx="360000" cy="360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A73F12B4-E116-41A8-8B52-41EF1F7B5D20}"/>
                </a:ext>
              </a:extLst>
            </p:cNvPr>
            <p:cNvSpPr/>
            <p:nvPr/>
          </p:nvSpPr>
          <p:spPr>
            <a:xfrm>
              <a:off x="1087472" y="-163866"/>
              <a:ext cx="360000" cy="360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9" name="CaixaDeTexto 88">
            <a:extLst>
              <a:ext uri="{FF2B5EF4-FFF2-40B4-BE49-F238E27FC236}">
                <a16:creationId xmlns:a16="http://schemas.microsoft.com/office/drawing/2014/main" id="{72A33CE9-70E2-4741-BA98-4ED6F102649D}"/>
              </a:ext>
            </a:extLst>
          </p:cNvPr>
          <p:cNvSpPr txBox="1"/>
          <p:nvPr/>
        </p:nvSpPr>
        <p:spPr>
          <a:xfrm>
            <a:off x="737381" y="3222883"/>
            <a:ext cx="106017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buClr>
                <a:srgbClr val="FFFFFF"/>
              </a:buClr>
              <a:buSzPts val="3200"/>
            </a:pPr>
            <a:r>
              <a:rPr lang="pt-BR" sz="2800" cap="small" dirty="0">
                <a:latin typeface="Trebuchet MS"/>
                <a:ea typeface="Trebuchet MS"/>
                <a:cs typeface="Trebuchet MS"/>
                <a:sym typeface="Trebuchet MS"/>
              </a:rPr>
              <a:t>2021</a:t>
            </a:r>
            <a:endParaRPr lang="pt-BR" sz="2000" cap="small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E0C49CD7-1C2E-40C1-A87C-64F484095375}"/>
              </a:ext>
            </a:extLst>
          </p:cNvPr>
          <p:cNvSpPr txBox="1"/>
          <p:nvPr/>
        </p:nvSpPr>
        <p:spPr>
          <a:xfrm>
            <a:off x="737381" y="5497773"/>
            <a:ext cx="106017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buClr>
                <a:srgbClr val="FFFFFF"/>
              </a:buClr>
              <a:buSzPts val="3200"/>
            </a:pPr>
            <a:r>
              <a:rPr lang="pt-BR" sz="2800" cap="small" dirty="0">
                <a:latin typeface="Trebuchet MS"/>
                <a:ea typeface="Trebuchet MS"/>
                <a:cs typeface="Trebuchet MS"/>
                <a:sym typeface="Trebuchet MS"/>
              </a:rPr>
              <a:t>2021</a:t>
            </a:r>
            <a:endParaRPr lang="pt-BR" sz="2000" cap="small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E3B2B6A7-A582-40D5-A7A5-3387D7C4042B}"/>
              </a:ext>
            </a:extLst>
          </p:cNvPr>
          <p:cNvCxnSpPr>
            <a:cxnSpLocks/>
          </p:cNvCxnSpPr>
          <p:nvPr/>
        </p:nvCxnSpPr>
        <p:spPr>
          <a:xfrm flipV="1">
            <a:off x="8918646" y="5182874"/>
            <a:ext cx="846659" cy="53694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D45749CE-B8FF-46A5-B39D-F41CDF599DC1}"/>
              </a:ext>
            </a:extLst>
          </p:cNvPr>
          <p:cNvSpPr/>
          <p:nvPr/>
        </p:nvSpPr>
        <p:spPr>
          <a:xfrm>
            <a:off x="2747885" y="5251991"/>
            <a:ext cx="6377651" cy="9877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pt-BR" dirty="0">
                <a:solidFill>
                  <a:schemeClr val="tx1"/>
                </a:solidFill>
                <a:latin typeface="Trebuchet MS" panose="020B0603020202020204" pitchFamily="34" charset="0"/>
              </a:rPr>
              <a:t>Inteligência Artificial aplicada a imagens de ultrassom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F0E946A5-6C2E-4CDA-A4AF-D0D4EF4A5C5F}"/>
              </a:ext>
            </a:extLst>
          </p:cNvPr>
          <p:cNvSpPr/>
          <p:nvPr/>
        </p:nvSpPr>
        <p:spPr>
          <a:xfrm>
            <a:off x="4951945" y="2954051"/>
            <a:ext cx="6377651" cy="9494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Trebuchet MS" panose="020B0603020202020204" pitchFamily="34" charset="0"/>
              </a:rPr>
              <a:t>Otimização por variação estequiométrica e natureza química de </a:t>
            </a:r>
            <a:r>
              <a:rPr lang="pt-BR" dirty="0" err="1">
                <a:solidFill>
                  <a:schemeClr val="tx1"/>
                </a:solidFill>
                <a:latin typeface="Trebuchet MS" panose="020B0603020202020204" pitchFamily="34" charset="0"/>
              </a:rPr>
              <a:t>nanoplacas</a:t>
            </a:r>
            <a:r>
              <a:rPr lang="pt-BR" dirty="0">
                <a:solidFill>
                  <a:schemeClr val="tx1"/>
                </a:solidFill>
                <a:latin typeface="Trebuchet MS" panose="020B0603020202020204" pitchFamily="34" charset="0"/>
              </a:rPr>
              <a:t> de grafeno</a:t>
            </a:r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84543711-56A9-402E-870E-C3ABD9A5084E}"/>
              </a:ext>
            </a:extLst>
          </p:cNvPr>
          <p:cNvCxnSpPr>
            <a:cxnSpLocks/>
            <a:endCxn id="35" idx="3"/>
          </p:cNvCxnSpPr>
          <p:nvPr/>
        </p:nvCxnSpPr>
        <p:spPr>
          <a:xfrm>
            <a:off x="1899713" y="1192915"/>
            <a:ext cx="623463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39BEC969-3725-437F-8E09-D91CA7700851}"/>
              </a:ext>
            </a:extLst>
          </p:cNvPr>
          <p:cNvSpPr txBox="1"/>
          <p:nvPr/>
        </p:nvSpPr>
        <p:spPr>
          <a:xfrm>
            <a:off x="737381" y="944823"/>
            <a:ext cx="106017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buClr>
                <a:srgbClr val="FFFFFF"/>
              </a:buClr>
              <a:buSzPts val="3200"/>
            </a:pPr>
            <a:r>
              <a:rPr lang="pt-BR" sz="2800" cap="small" dirty="0">
                <a:latin typeface="Trebuchet MS"/>
                <a:ea typeface="Trebuchet MS"/>
                <a:cs typeface="Trebuchet MS"/>
                <a:sym typeface="Trebuchet MS"/>
              </a:rPr>
              <a:t>2020</a:t>
            </a:r>
            <a:endParaRPr lang="pt-BR" sz="2000" cap="small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4EA97CD9-8764-4FAA-89AC-96C5AE403D85}"/>
              </a:ext>
            </a:extLst>
          </p:cNvPr>
          <p:cNvCxnSpPr>
            <a:cxnSpLocks/>
            <a:endCxn id="39" idx="2"/>
          </p:cNvCxnSpPr>
          <p:nvPr/>
        </p:nvCxnSpPr>
        <p:spPr>
          <a:xfrm>
            <a:off x="8084643" y="1213681"/>
            <a:ext cx="1161460" cy="73055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6571CB8E-1654-49FD-B0ED-F8A52DA4BA55}"/>
              </a:ext>
            </a:extLst>
          </p:cNvPr>
          <p:cNvSpPr/>
          <p:nvPr/>
        </p:nvSpPr>
        <p:spPr>
          <a:xfrm>
            <a:off x="2747885" y="699041"/>
            <a:ext cx="5386465" cy="9877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Trebuchet MS" panose="020B0603020202020204" pitchFamily="34" charset="0"/>
              </a:rPr>
              <a:t>Revestimento anticorrosivo de grafeno (tintas)</a:t>
            </a: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549B5F26-A651-406B-A781-9D8B86F911C9}"/>
              </a:ext>
            </a:extLst>
          </p:cNvPr>
          <p:cNvSpPr/>
          <p:nvPr/>
        </p:nvSpPr>
        <p:spPr>
          <a:xfrm>
            <a:off x="2747885" y="2798764"/>
            <a:ext cx="1320381" cy="1260000"/>
          </a:xfrm>
          <a:prstGeom prst="ellipse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6B5D704A-35F5-475B-89FD-7CAAB64707F0}"/>
              </a:ext>
            </a:extLst>
          </p:cNvPr>
          <p:cNvSpPr/>
          <p:nvPr/>
        </p:nvSpPr>
        <p:spPr>
          <a:xfrm>
            <a:off x="9624935" y="4292920"/>
            <a:ext cx="1320381" cy="1260000"/>
          </a:xfrm>
          <a:prstGeom prst="ellipse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7908A12A-8914-4278-A75E-7204EC610E39}"/>
              </a:ext>
            </a:extLst>
          </p:cNvPr>
          <p:cNvSpPr/>
          <p:nvPr/>
        </p:nvSpPr>
        <p:spPr>
          <a:xfrm>
            <a:off x="9246103" y="1314235"/>
            <a:ext cx="1320381" cy="1260000"/>
          </a:xfrm>
          <a:prstGeom prst="ellipse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A9181E8B-FC8F-4E69-8C94-BB5DEDBCCC37}"/>
              </a:ext>
            </a:extLst>
          </p:cNvPr>
          <p:cNvGrpSpPr/>
          <p:nvPr/>
        </p:nvGrpSpPr>
        <p:grpSpPr>
          <a:xfrm>
            <a:off x="8775783" y="425669"/>
            <a:ext cx="3392413" cy="872132"/>
            <a:chOff x="-563240" y="5327602"/>
            <a:chExt cx="4068233" cy="1097912"/>
          </a:xfrm>
        </p:grpSpPr>
        <p:pic>
          <p:nvPicPr>
            <p:cNvPr id="41" name="Imagem 40">
              <a:extLst>
                <a:ext uri="{FF2B5EF4-FFF2-40B4-BE49-F238E27FC236}">
                  <a16:creationId xmlns:a16="http://schemas.microsoft.com/office/drawing/2014/main" id="{EE55D0C8-6B77-42FF-A1B3-305767BD8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63240" y="5327602"/>
              <a:ext cx="4068233" cy="1097912"/>
            </a:xfrm>
            <a:prstGeom prst="rect">
              <a:avLst/>
            </a:prstGeom>
          </p:spPr>
        </p:pic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2919C1AA-9D50-45E1-A160-5E6506DBC318}"/>
                </a:ext>
              </a:extLst>
            </p:cNvPr>
            <p:cNvSpPr/>
            <p:nvPr/>
          </p:nvSpPr>
          <p:spPr>
            <a:xfrm>
              <a:off x="1495425" y="6038055"/>
              <a:ext cx="1675951" cy="196058"/>
            </a:xfrm>
            <a:prstGeom prst="rect">
              <a:avLst/>
            </a:prstGeom>
            <a:solidFill>
              <a:srgbClr val="0F6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dirty="0">
                <a:solidFill>
                  <a:srgbClr val="003366"/>
                </a:solidFill>
              </a:endParaRPr>
            </a:p>
          </p:txBody>
        </p:sp>
        <p:sp>
          <p:nvSpPr>
            <p:cNvPr id="43" name="CaixaDeTexto 30">
              <a:extLst>
                <a:ext uri="{FF2B5EF4-FFF2-40B4-BE49-F238E27FC236}">
                  <a16:creationId xmlns:a16="http://schemas.microsoft.com/office/drawing/2014/main" id="{6A985255-E2A3-4B1F-ABFF-746332264B37}"/>
                </a:ext>
              </a:extLst>
            </p:cNvPr>
            <p:cNvSpPr txBox="1"/>
            <p:nvPr/>
          </p:nvSpPr>
          <p:spPr>
            <a:xfrm>
              <a:off x="1475684" y="6002207"/>
              <a:ext cx="1770864" cy="271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800" dirty="0">
                  <a:solidFill>
                    <a:schemeClr val="bg1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INSPEÇÃO E INTEGRIDADE</a:t>
              </a:r>
            </a:p>
          </p:txBody>
        </p:sp>
      </p:grpSp>
      <p:sp>
        <p:nvSpPr>
          <p:cNvPr id="44" name="Retângulo 43">
            <a:extLst>
              <a:ext uri="{FF2B5EF4-FFF2-40B4-BE49-F238E27FC236}">
                <a16:creationId xmlns:a16="http://schemas.microsoft.com/office/drawing/2014/main" id="{28836963-37CD-48A3-8AA4-E53A1E00F2A1}"/>
              </a:ext>
            </a:extLst>
          </p:cNvPr>
          <p:cNvSpPr/>
          <p:nvPr/>
        </p:nvSpPr>
        <p:spPr>
          <a:xfrm>
            <a:off x="9144000" y="5745865"/>
            <a:ext cx="3024196" cy="1112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546262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5">
            <a:extLst>
              <a:ext uri="{FF2B5EF4-FFF2-40B4-BE49-F238E27FC236}">
                <a16:creationId xmlns:a16="http://schemas.microsoft.com/office/drawing/2014/main" id="{F07CC252-D7AB-4167-AB53-8A317B40D90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21" dirty="0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20795B58-4F65-483A-A53E-5AD7A8A8C580}"/>
              </a:ext>
            </a:extLst>
          </p:cNvPr>
          <p:cNvSpPr/>
          <p:nvPr/>
        </p:nvSpPr>
        <p:spPr>
          <a:xfrm>
            <a:off x="182335" y="214312"/>
            <a:ext cx="11827329" cy="64293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CD25FA8-B76A-4F64-95DF-FF419BBF1A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023" y="4568"/>
            <a:ext cx="12192000" cy="6875175"/>
          </a:xfrm>
          <a:prstGeom prst="rect">
            <a:avLst/>
          </a:prstGeom>
        </p:spPr>
      </p:pic>
      <p:pic>
        <p:nvPicPr>
          <p:cNvPr id="28" name="Picture 1" descr="LOGO_SENAI_BRANCO.png">
            <a:extLst>
              <a:ext uri="{FF2B5EF4-FFF2-40B4-BE49-F238E27FC236}">
                <a16:creationId xmlns:a16="http://schemas.microsoft.com/office/drawing/2014/main" id="{34A37493-8FCE-4ACD-8026-5968CD5ED5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4271" y="5251374"/>
            <a:ext cx="2375740" cy="103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D7BA641-D643-46B3-9087-E87D1D37238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6BB6"/>
              </a:clrFrom>
              <a:clrTo>
                <a:srgbClr val="006BB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703" y="3442156"/>
            <a:ext cx="3429000" cy="7810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7E28269-71EA-4340-934E-E19BE5CBD0D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6BB6"/>
              </a:clrFrom>
              <a:clrTo>
                <a:srgbClr val="006BB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4808" y="5547460"/>
            <a:ext cx="3479180" cy="764440"/>
          </a:xfrm>
          <a:prstGeom prst="rect">
            <a:avLst/>
          </a:prstGeom>
        </p:spPr>
      </p:pic>
      <p:pic>
        <p:nvPicPr>
          <p:cNvPr id="3" name="Imagem 2" descr="Uma imagem contendo desenho&#10;&#10;Descrição gerada com muito alta confiança">
            <a:extLst>
              <a:ext uri="{FF2B5EF4-FFF2-40B4-BE49-F238E27FC236}">
                <a16:creationId xmlns:a16="http://schemas.microsoft.com/office/drawing/2014/main" id="{69EA1DF2-706C-4382-A1F0-622FF72C64B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523" y="2068332"/>
            <a:ext cx="3479180" cy="1090710"/>
          </a:xfrm>
          <a:prstGeom prst="rect">
            <a:avLst/>
          </a:prstGeom>
        </p:spPr>
      </p:pic>
      <p:pic>
        <p:nvPicPr>
          <p:cNvPr id="10" name="Google Shape;239;p29">
            <a:extLst>
              <a:ext uri="{FF2B5EF4-FFF2-40B4-BE49-F238E27FC236}">
                <a16:creationId xmlns:a16="http://schemas.microsoft.com/office/drawing/2014/main" id="{D036CE1A-6888-C042-A38A-8CB348A578D9}"/>
              </a:ext>
            </a:extLst>
          </p:cNvPr>
          <p:cNvPicPr preferRelativeResize="0"/>
          <p:nvPr/>
        </p:nvPicPr>
        <p:blipFill rotWithShape="1">
          <a:blip r:embed="rId7" cstate="email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2559" y="5308693"/>
            <a:ext cx="1999129" cy="1030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B68A8D14-BE62-5C46-909C-F2F2563B35B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6BB6"/>
              </a:clrFrom>
              <a:clrTo>
                <a:srgbClr val="006BB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7523" y="4461973"/>
            <a:ext cx="3479180" cy="76444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4AF7FB3E-A06A-884E-B426-3BD21FC41956}"/>
              </a:ext>
            </a:extLst>
          </p:cNvPr>
          <p:cNvSpPr/>
          <p:nvPr/>
        </p:nvSpPr>
        <p:spPr>
          <a:xfrm>
            <a:off x="2887958" y="5008336"/>
            <a:ext cx="941295" cy="1255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E2AB522-997A-D946-8760-976994282B3E}"/>
              </a:ext>
            </a:extLst>
          </p:cNvPr>
          <p:cNvSpPr txBox="1"/>
          <p:nvPr/>
        </p:nvSpPr>
        <p:spPr>
          <a:xfrm>
            <a:off x="2194398" y="4964803"/>
            <a:ext cx="16017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err="1">
                <a:solidFill>
                  <a:schemeClr val="bg1"/>
                </a:solidFill>
              </a:rPr>
              <a:t>Sist</a:t>
            </a:r>
            <a:r>
              <a:rPr lang="pt-BR" sz="1100" dirty="0">
                <a:solidFill>
                  <a:schemeClr val="bg1"/>
                </a:solidFill>
              </a:rPr>
              <a:t> Virtuais de Produção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80CBB85-B74A-944E-9119-495E4E8D48FB}"/>
              </a:ext>
            </a:extLst>
          </p:cNvPr>
          <p:cNvSpPr txBox="1"/>
          <p:nvPr/>
        </p:nvSpPr>
        <p:spPr>
          <a:xfrm>
            <a:off x="2194398" y="2920066"/>
            <a:ext cx="1696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i="1" dirty="0">
                <a:solidFill>
                  <a:schemeClr val="bg1"/>
                </a:solidFill>
                <a:latin typeface="Trebuchet MS" panose="020B0603020202020204" pitchFamily="34" charset="0"/>
              </a:rPr>
              <a:t>Saúde Ocupacional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675EE52-5999-524D-B81E-51337B898A3B}"/>
              </a:ext>
            </a:extLst>
          </p:cNvPr>
          <p:cNvSpPr txBox="1"/>
          <p:nvPr/>
        </p:nvSpPr>
        <p:spPr>
          <a:xfrm>
            <a:off x="6417416" y="1347848"/>
            <a:ext cx="34957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</a:rPr>
              <a:t>Antonio A Fidalgo</a:t>
            </a:r>
          </a:p>
          <a:p>
            <a:pPr algn="ctr"/>
            <a:r>
              <a:rPr lang="pt-BR" sz="2400" dirty="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aaneto@firjan.com.br</a:t>
            </a:r>
            <a:endParaRPr lang="pt-BR" sz="2400" dirty="0">
              <a:solidFill>
                <a:schemeClr val="bg1"/>
              </a:solidFill>
            </a:endParaRPr>
          </a:p>
          <a:p>
            <a:pPr algn="ctr"/>
            <a:r>
              <a:rPr lang="pt-BR" sz="2400" dirty="0">
                <a:solidFill>
                  <a:schemeClr val="bg1"/>
                </a:solidFill>
              </a:rPr>
              <a:t>+ 55 21 998943659</a:t>
            </a:r>
          </a:p>
        </p:txBody>
      </p:sp>
    </p:spTree>
    <p:extLst>
      <p:ext uri="{BB962C8B-B14F-4D97-AF65-F5344CB8AC3E}">
        <p14:creationId xmlns:p14="http://schemas.microsoft.com/office/powerpoint/2010/main" val="2640102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aixaDeTexto 145">
            <a:extLst>
              <a:ext uri="{FF2B5EF4-FFF2-40B4-BE49-F238E27FC236}">
                <a16:creationId xmlns:a16="http://schemas.microsoft.com/office/drawing/2014/main" id="{1E46387D-7118-492D-A70B-7129BA95FEF6}"/>
              </a:ext>
            </a:extLst>
          </p:cNvPr>
          <p:cNvSpPr txBox="1"/>
          <p:nvPr/>
        </p:nvSpPr>
        <p:spPr>
          <a:xfrm>
            <a:off x="0" y="6213423"/>
            <a:ext cx="12192000" cy="7719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109" name="Imagem 108">
            <a:extLst>
              <a:ext uri="{FF2B5EF4-FFF2-40B4-BE49-F238E27FC236}">
                <a16:creationId xmlns:a16="http://schemas.microsoft.com/office/drawing/2014/main" id="{D080EFDC-2D7B-4C1B-BC4A-0D2CE8B504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33"/>
          <a:stretch/>
        </p:blipFill>
        <p:spPr>
          <a:xfrm>
            <a:off x="3370835" y="2241075"/>
            <a:ext cx="5715031" cy="4734356"/>
          </a:xfrm>
          <a:prstGeom prst="rect">
            <a:avLst/>
          </a:prstGeom>
        </p:spPr>
      </p:pic>
      <p:sp>
        <p:nvSpPr>
          <p:cNvPr id="104" name="Título 3">
            <a:extLst>
              <a:ext uri="{FF2B5EF4-FFF2-40B4-BE49-F238E27FC236}">
                <a16:creationId xmlns:a16="http://schemas.microsoft.com/office/drawing/2014/main" id="{5796116B-3D6B-4D75-A93D-8975FAFE3365}"/>
              </a:ext>
            </a:extLst>
          </p:cNvPr>
          <p:cNvSpPr txBox="1">
            <a:spLocks/>
          </p:cNvSpPr>
          <p:nvPr/>
        </p:nvSpPr>
        <p:spPr>
          <a:xfrm>
            <a:off x="454325" y="191073"/>
            <a:ext cx="11003280" cy="102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Trebuchet MS" panose="020B0603020202020204" pitchFamily="34" charset="0"/>
            </a:endParaRPr>
          </a:p>
        </p:txBody>
      </p:sp>
      <p:sp>
        <p:nvSpPr>
          <p:cNvPr id="111" name="Seta: para a Direita 110">
            <a:extLst>
              <a:ext uri="{FF2B5EF4-FFF2-40B4-BE49-F238E27FC236}">
                <a16:creationId xmlns:a16="http://schemas.microsoft.com/office/drawing/2014/main" id="{6EF039F7-3747-42E4-826C-006DAB1EBD36}"/>
              </a:ext>
            </a:extLst>
          </p:cNvPr>
          <p:cNvSpPr/>
          <p:nvPr/>
        </p:nvSpPr>
        <p:spPr>
          <a:xfrm rot="11794566">
            <a:off x="4928776" y="4844745"/>
            <a:ext cx="1233714" cy="474169"/>
          </a:xfrm>
          <a:prstGeom prst="rightArrow">
            <a:avLst>
              <a:gd name="adj1" fmla="val 50000"/>
              <a:gd name="adj2" fmla="val 12177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2" name="Picture 2" descr="Imagem relacionada">
            <a:extLst>
              <a:ext uri="{FF2B5EF4-FFF2-40B4-BE49-F238E27FC236}">
                <a16:creationId xmlns:a16="http://schemas.microsoft.com/office/drawing/2014/main" id="{06F69C1F-2E4C-4076-B290-50A4CFE2D4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C1FDE3"/>
              </a:clrFrom>
              <a:clrTo>
                <a:srgbClr val="C1FD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95507" y="4025029"/>
            <a:ext cx="938080" cy="95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8" descr="Resultado de imagem para balanÃ§a desenho">
            <a:extLst>
              <a:ext uri="{FF2B5EF4-FFF2-40B4-BE49-F238E27FC236}">
                <a16:creationId xmlns:a16="http://schemas.microsoft.com/office/drawing/2014/main" id="{58DA7370-28F7-409F-90A4-32D1B5A84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5591" y="5493461"/>
            <a:ext cx="431795" cy="40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10" descr="Resultado de imagem para book clipart">
            <a:extLst>
              <a:ext uri="{FF2B5EF4-FFF2-40B4-BE49-F238E27FC236}">
                <a16:creationId xmlns:a16="http://schemas.microsoft.com/office/drawing/2014/main" id="{57093021-9F7C-4C7D-9F96-03303A389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1985" y="6026998"/>
            <a:ext cx="658110" cy="27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Elipse 114">
            <a:extLst>
              <a:ext uri="{FF2B5EF4-FFF2-40B4-BE49-F238E27FC236}">
                <a16:creationId xmlns:a16="http://schemas.microsoft.com/office/drawing/2014/main" id="{ADA64881-86FB-44CE-A6D4-DB3F57938B0F}"/>
              </a:ext>
            </a:extLst>
          </p:cNvPr>
          <p:cNvSpPr/>
          <p:nvPr/>
        </p:nvSpPr>
        <p:spPr>
          <a:xfrm>
            <a:off x="5780304" y="1988233"/>
            <a:ext cx="1152919" cy="1161864"/>
          </a:xfrm>
          <a:prstGeom prst="ellipse">
            <a:avLst/>
          </a:prstGeom>
          <a:solidFill>
            <a:srgbClr val="1CAC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6" name="Imagem 115">
            <a:extLst>
              <a:ext uri="{FF2B5EF4-FFF2-40B4-BE49-F238E27FC236}">
                <a16:creationId xmlns:a16="http://schemas.microsoft.com/office/drawing/2014/main" id="{00F45079-28FF-4B5A-A1B3-E13F653FA37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5077" y="2184186"/>
            <a:ext cx="843661" cy="697643"/>
          </a:xfrm>
          <a:prstGeom prst="rect">
            <a:avLst/>
          </a:prstGeom>
        </p:spPr>
      </p:pic>
      <p:sp>
        <p:nvSpPr>
          <p:cNvPr id="118" name="Seta: para a Direita 117">
            <a:extLst>
              <a:ext uri="{FF2B5EF4-FFF2-40B4-BE49-F238E27FC236}">
                <a16:creationId xmlns:a16="http://schemas.microsoft.com/office/drawing/2014/main" id="{B3F08A7B-ED2C-4C16-91B6-1CF53D1B496B}"/>
              </a:ext>
            </a:extLst>
          </p:cNvPr>
          <p:cNvSpPr/>
          <p:nvPr/>
        </p:nvSpPr>
        <p:spPr>
          <a:xfrm rot="16200000">
            <a:off x="5760047" y="3793216"/>
            <a:ext cx="1233714" cy="474169"/>
          </a:xfrm>
          <a:prstGeom prst="rightArrow">
            <a:avLst>
              <a:gd name="adj1" fmla="val 50000"/>
              <a:gd name="adj2" fmla="val 12177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9" name="Picture 12" descr="Resultado de imagem para lamp icon">
            <a:extLst>
              <a:ext uri="{FF2B5EF4-FFF2-40B4-BE49-F238E27FC236}">
                <a16:creationId xmlns:a16="http://schemas.microsoft.com/office/drawing/2014/main" id="{25549F32-79B9-4657-B279-4A2761852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8603" y="4232393"/>
            <a:ext cx="512837" cy="51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14" descr="Resultado de imagem para atom icon">
            <a:extLst>
              <a:ext uri="{FF2B5EF4-FFF2-40B4-BE49-F238E27FC236}">
                <a16:creationId xmlns:a16="http://schemas.microsoft.com/office/drawing/2014/main" id="{4A62D820-18A0-4665-9251-1513F3889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6774" y="2895447"/>
            <a:ext cx="988185" cy="98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16" descr="Imagem relacionada">
            <a:extLst>
              <a:ext uri="{FF2B5EF4-FFF2-40B4-BE49-F238E27FC236}">
                <a16:creationId xmlns:a16="http://schemas.microsoft.com/office/drawing/2014/main" id="{F77901FE-AB87-44A7-9467-4E807E78E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1527" y="4086572"/>
            <a:ext cx="776620" cy="77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Seta: para a Direita 121">
            <a:extLst>
              <a:ext uri="{FF2B5EF4-FFF2-40B4-BE49-F238E27FC236}">
                <a16:creationId xmlns:a16="http://schemas.microsoft.com/office/drawing/2014/main" id="{BB10E88D-F219-45F5-9F3A-CE8368664667}"/>
              </a:ext>
            </a:extLst>
          </p:cNvPr>
          <p:cNvSpPr/>
          <p:nvPr/>
        </p:nvSpPr>
        <p:spPr>
          <a:xfrm rot="20049868">
            <a:off x="6580597" y="4824496"/>
            <a:ext cx="1233714" cy="474169"/>
          </a:xfrm>
          <a:prstGeom prst="rightArrow">
            <a:avLst>
              <a:gd name="adj1" fmla="val 50000"/>
              <a:gd name="adj2" fmla="val 12177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3" name="Picture 18" descr="Resultado de imagem para academy icon">
            <a:extLst>
              <a:ext uri="{FF2B5EF4-FFF2-40B4-BE49-F238E27FC236}">
                <a16:creationId xmlns:a16="http://schemas.microsoft.com/office/drawing/2014/main" id="{24AA69CD-68D6-4653-B943-AFA63FC09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4710" y="5316267"/>
            <a:ext cx="819646" cy="81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CaixaDeTexto 123">
            <a:extLst>
              <a:ext uri="{FF2B5EF4-FFF2-40B4-BE49-F238E27FC236}">
                <a16:creationId xmlns:a16="http://schemas.microsoft.com/office/drawing/2014/main" id="{7F6CF107-660B-47C6-AFF3-C63D987A842F}"/>
              </a:ext>
            </a:extLst>
          </p:cNvPr>
          <p:cNvSpPr txBox="1"/>
          <p:nvPr/>
        </p:nvSpPr>
        <p:spPr>
          <a:xfrm>
            <a:off x="6721301" y="3134260"/>
            <a:ext cx="12642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 err="1">
                <a:latin typeface="Trebuchet MS" panose="020B0603020202020204" pitchFamily="34" charset="0"/>
              </a:rPr>
              <a:t>Pull</a:t>
            </a:r>
            <a:r>
              <a:rPr lang="pt-BR" sz="1600" dirty="0">
                <a:latin typeface="Trebuchet MS" panose="020B0603020202020204" pitchFamily="34" charset="0"/>
              </a:rPr>
              <a:t> &amp; </a:t>
            </a:r>
            <a:r>
              <a:rPr lang="pt-BR" sz="1600" dirty="0" err="1">
                <a:latin typeface="Trebuchet MS" panose="020B0603020202020204" pitchFamily="34" charset="0"/>
              </a:rPr>
              <a:t>Push</a:t>
            </a:r>
            <a:endParaRPr lang="pt-BR" sz="1600" dirty="0">
              <a:latin typeface="Trebuchet MS" panose="020B0603020202020204" pitchFamily="34" charset="0"/>
            </a:endParaRPr>
          </a:p>
          <a:p>
            <a:pPr algn="ctr"/>
            <a:r>
              <a:rPr lang="pt-BR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Projects</a:t>
            </a:r>
            <a:endParaRPr lang="pt-BR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endParaRPr lang="pt-BR" sz="1600" dirty="0"/>
          </a:p>
        </p:txBody>
      </p:sp>
      <p:pic>
        <p:nvPicPr>
          <p:cNvPr id="125" name="Picture 20" descr="Resultado de imagem para cifrÃ£o">
            <a:extLst>
              <a:ext uri="{FF2B5EF4-FFF2-40B4-BE49-F238E27FC236}">
                <a16:creationId xmlns:a16="http://schemas.microsoft.com/office/drawing/2014/main" id="{DA98158F-FFD5-41FF-9E9F-C59EDD694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2793" y="4286729"/>
            <a:ext cx="431917" cy="43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Seta: de Cima para Baixo 125">
            <a:extLst>
              <a:ext uri="{FF2B5EF4-FFF2-40B4-BE49-F238E27FC236}">
                <a16:creationId xmlns:a16="http://schemas.microsoft.com/office/drawing/2014/main" id="{E557C930-10A1-43A6-BC69-3749816BAEB7}"/>
              </a:ext>
            </a:extLst>
          </p:cNvPr>
          <p:cNvSpPr/>
          <p:nvPr/>
        </p:nvSpPr>
        <p:spPr>
          <a:xfrm rot="20032144">
            <a:off x="4495217" y="4993935"/>
            <a:ext cx="376419" cy="496898"/>
          </a:xfrm>
          <a:prstGeom prst="up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7" name="Seta: de Cima para Baixo 126">
            <a:extLst>
              <a:ext uri="{FF2B5EF4-FFF2-40B4-BE49-F238E27FC236}">
                <a16:creationId xmlns:a16="http://schemas.microsoft.com/office/drawing/2014/main" id="{392736FB-603B-4C3A-8C6A-D025B1C161D0}"/>
              </a:ext>
            </a:extLst>
          </p:cNvPr>
          <p:cNvSpPr/>
          <p:nvPr/>
        </p:nvSpPr>
        <p:spPr>
          <a:xfrm rot="18899171">
            <a:off x="7655138" y="3697804"/>
            <a:ext cx="376419" cy="496898"/>
          </a:xfrm>
          <a:prstGeom prst="up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8" name="Seta: de Cima para Baixo 127">
            <a:extLst>
              <a:ext uri="{FF2B5EF4-FFF2-40B4-BE49-F238E27FC236}">
                <a16:creationId xmlns:a16="http://schemas.microsoft.com/office/drawing/2014/main" id="{64D96EBF-6671-40C8-BD2F-3607C1EDD22F}"/>
              </a:ext>
            </a:extLst>
          </p:cNvPr>
          <p:cNvSpPr/>
          <p:nvPr/>
        </p:nvSpPr>
        <p:spPr>
          <a:xfrm rot="18899171">
            <a:off x="6564264" y="2727024"/>
            <a:ext cx="376419" cy="496898"/>
          </a:xfrm>
          <a:prstGeom prst="up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9" name="Picture 4" descr="Resultado de imagem para cerebro icon">
            <a:extLst>
              <a:ext uri="{FF2B5EF4-FFF2-40B4-BE49-F238E27FC236}">
                <a16:creationId xmlns:a16="http://schemas.microsoft.com/office/drawing/2014/main" id="{3D85AA8C-08F4-4E60-9587-A3331E963B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19245" y="5465391"/>
            <a:ext cx="431795" cy="54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Imagem 132">
            <a:extLst>
              <a:ext uri="{FF2B5EF4-FFF2-40B4-BE49-F238E27FC236}">
                <a16:creationId xmlns:a16="http://schemas.microsoft.com/office/drawing/2014/main" id="{643F0793-24FF-4F06-890F-50E11EF12BC0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3118" y="3245647"/>
            <a:ext cx="872809" cy="848107"/>
          </a:xfrm>
          <a:prstGeom prst="rect">
            <a:avLst/>
          </a:prstGeom>
        </p:spPr>
      </p:pic>
      <p:pic>
        <p:nvPicPr>
          <p:cNvPr id="134" name="Imagem 133">
            <a:extLst>
              <a:ext uri="{FF2B5EF4-FFF2-40B4-BE49-F238E27FC236}">
                <a16:creationId xmlns:a16="http://schemas.microsoft.com/office/drawing/2014/main" id="{2AAE8108-EA5B-4C5A-BA76-19D4CA173EC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8265" y="3951414"/>
            <a:ext cx="872809" cy="848107"/>
          </a:xfrm>
          <a:prstGeom prst="rect">
            <a:avLst/>
          </a:prstGeom>
        </p:spPr>
      </p:pic>
      <p:pic>
        <p:nvPicPr>
          <p:cNvPr id="135" name="Imagem 134">
            <a:extLst>
              <a:ext uri="{FF2B5EF4-FFF2-40B4-BE49-F238E27FC236}">
                <a16:creationId xmlns:a16="http://schemas.microsoft.com/office/drawing/2014/main" id="{2EA5B266-C155-49D9-9E78-E4832FEC4F11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4645" y="2989559"/>
            <a:ext cx="789959" cy="767601"/>
          </a:xfrm>
          <a:prstGeom prst="rect">
            <a:avLst/>
          </a:prstGeom>
        </p:spPr>
      </p:pic>
      <p:pic>
        <p:nvPicPr>
          <p:cNvPr id="136" name="Imagem 135">
            <a:extLst>
              <a:ext uri="{FF2B5EF4-FFF2-40B4-BE49-F238E27FC236}">
                <a16:creationId xmlns:a16="http://schemas.microsoft.com/office/drawing/2014/main" id="{3CAEA61B-1CDA-4F6F-852A-E3AA7A5C80E6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8201" y="6226407"/>
            <a:ext cx="620205" cy="602652"/>
          </a:xfrm>
          <a:prstGeom prst="rect">
            <a:avLst/>
          </a:prstGeom>
        </p:spPr>
      </p:pic>
      <p:pic>
        <p:nvPicPr>
          <p:cNvPr id="137" name="Imagem 136">
            <a:extLst>
              <a:ext uri="{FF2B5EF4-FFF2-40B4-BE49-F238E27FC236}">
                <a16:creationId xmlns:a16="http://schemas.microsoft.com/office/drawing/2014/main" id="{A9813C42-6F92-4348-BFD7-5A49F4EDFF85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9332" y="6287103"/>
            <a:ext cx="620205" cy="602652"/>
          </a:xfrm>
          <a:prstGeom prst="rect">
            <a:avLst/>
          </a:prstGeom>
        </p:spPr>
      </p:pic>
      <p:pic>
        <p:nvPicPr>
          <p:cNvPr id="138" name="Imagem 137">
            <a:extLst>
              <a:ext uri="{FF2B5EF4-FFF2-40B4-BE49-F238E27FC236}">
                <a16:creationId xmlns:a16="http://schemas.microsoft.com/office/drawing/2014/main" id="{764A1E2B-C92D-4164-8EC5-5723BCCAD7DF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8993" y="2278318"/>
            <a:ext cx="620205" cy="602652"/>
          </a:xfrm>
          <a:prstGeom prst="rect">
            <a:avLst/>
          </a:prstGeom>
        </p:spPr>
      </p:pic>
      <p:pic>
        <p:nvPicPr>
          <p:cNvPr id="139" name="Imagem 138">
            <a:extLst>
              <a:ext uri="{FF2B5EF4-FFF2-40B4-BE49-F238E27FC236}">
                <a16:creationId xmlns:a16="http://schemas.microsoft.com/office/drawing/2014/main" id="{DF60A672-328F-4AEF-B244-83AAFFF5ED81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6370" y="2436342"/>
            <a:ext cx="620205" cy="602652"/>
          </a:xfrm>
          <a:prstGeom prst="rect">
            <a:avLst/>
          </a:prstGeom>
        </p:spPr>
      </p:pic>
      <p:pic>
        <p:nvPicPr>
          <p:cNvPr id="140" name="Imagem 139">
            <a:extLst>
              <a:ext uri="{FF2B5EF4-FFF2-40B4-BE49-F238E27FC236}">
                <a16:creationId xmlns:a16="http://schemas.microsoft.com/office/drawing/2014/main" id="{5AC2CC3F-82CC-4B62-8164-454F304E8D10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4647" y="5057417"/>
            <a:ext cx="1195705" cy="1161864"/>
          </a:xfrm>
          <a:prstGeom prst="rect">
            <a:avLst/>
          </a:prstGeom>
        </p:spPr>
      </p:pic>
      <p:pic>
        <p:nvPicPr>
          <p:cNvPr id="141" name="Picture 8" descr="http://iconservices.co/wp-content/uploads/2014/08/employee.jpg">
            <a:extLst>
              <a:ext uri="{FF2B5EF4-FFF2-40B4-BE49-F238E27FC236}">
                <a16:creationId xmlns:a16="http://schemas.microsoft.com/office/drawing/2014/main" id="{4F96AEE6-060F-4C24-8BF2-8AE2A88F6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82143" y1="37302" x2="80556" y2="72619"/>
                        <a14:foregroundMark x1="17460" y1="69444" x2="20238" y2="41667"/>
                        <a14:foregroundMark x1="19048" y1="16667" x2="19048" y2="16667"/>
                        <a14:foregroundMark x1="49603" y1="15079" x2="49603" y2="15079"/>
                        <a14:foregroundMark x1="76190" y1="15079" x2="76190" y2="15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2712" y="1766519"/>
            <a:ext cx="599241" cy="599241"/>
          </a:xfrm>
          <a:prstGeom prst="rect">
            <a:avLst/>
          </a:prstGeom>
          <a:noFill/>
        </p:spPr>
      </p:pic>
      <p:sp>
        <p:nvSpPr>
          <p:cNvPr id="142" name="CaixaDeTexto 141">
            <a:extLst>
              <a:ext uri="{FF2B5EF4-FFF2-40B4-BE49-F238E27FC236}">
                <a16:creationId xmlns:a16="http://schemas.microsoft.com/office/drawing/2014/main" id="{87E89BA4-CC84-4E20-8348-0DA44DDC39C1}"/>
              </a:ext>
            </a:extLst>
          </p:cNvPr>
          <p:cNvSpPr txBox="1"/>
          <p:nvPr/>
        </p:nvSpPr>
        <p:spPr>
          <a:xfrm>
            <a:off x="81577" y="2399071"/>
            <a:ext cx="3558167" cy="2075030"/>
          </a:xfrm>
          <a:prstGeom prst="rect">
            <a:avLst/>
          </a:prstGeom>
          <a:noFill/>
        </p:spPr>
        <p:txBody>
          <a:bodyPr wrap="square" lIns="41585" tIns="20793" rIns="41585" bIns="20793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26AA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entury Gothic" charset="0"/>
                <a:cs typeface="Century Gothic" charset="0"/>
              </a:rPr>
              <a:t>30 </a:t>
            </a:r>
            <a:r>
              <a:rPr lang="en-US" dirty="0">
                <a:latin typeface="Trebuchet MS" panose="020B0703020202090204" pitchFamily="34" charset="0"/>
              </a:rPr>
              <a:t>Pesquisadores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26AA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entury Gothic" charset="0"/>
                <a:cs typeface="Century Gothic" charset="0"/>
              </a:rPr>
              <a:t>38 </a:t>
            </a:r>
            <a:r>
              <a:rPr lang="en-US" dirty="0" err="1">
                <a:latin typeface="Trebuchet MS" panose="020B0703020202090204" pitchFamily="34" charset="0"/>
              </a:rPr>
              <a:t>Especialistas</a:t>
            </a:r>
            <a:r>
              <a:rPr lang="en-US" dirty="0">
                <a:latin typeface="Trebuchet MS" panose="020B0703020202090204" pitchFamily="34" charset="0"/>
              </a:rPr>
              <a:t> e </a:t>
            </a:r>
            <a:r>
              <a:rPr lang="en-US" dirty="0" err="1">
                <a:latin typeface="Trebuchet MS" panose="020B0703020202090204" pitchFamily="34" charset="0"/>
              </a:rPr>
              <a:t>técnicos</a:t>
            </a:r>
            <a:endParaRPr lang="en-US" dirty="0">
              <a:latin typeface="Trebuchet MS" panose="020B070302020209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26AA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entury Gothic" charset="0"/>
                <a:cs typeface="Century Gothic" charset="0"/>
              </a:rPr>
              <a:t>20 </a:t>
            </a:r>
            <a:r>
              <a:rPr lang="en-US" dirty="0">
                <a:latin typeface="Trebuchet MS" panose="020B0703020202090204" pitchFamily="34" charset="0"/>
              </a:rPr>
              <a:t>Bolsistas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26AA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entury Gothic" charset="0"/>
                <a:cs typeface="Century Gothic" charset="0"/>
              </a:rPr>
              <a:t>06 </a:t>
            </a:r>
            <a:r>
              <a:rPr lang="en-US" dirty="0">
                <a:latin typeface="Trebuchet MS" panose="020B0703020202090204" pitchFamily="34" charset="0"/>
              </a:rPr>
              <a:t>PMOs</a:t>
            </a:r>
          </a:p>
          <a:p>
            <a:pPr>
              <a:lnSpc>
                <a:spcPct val="150000"/>
              </a:lnSpc>
            </a:pPr>
            <a:endParaRPr lang="en-US" dirty="0">
              <a:latin typeface="Trebuchet MS" panose="020B0703020202090204" pitchFamily="34" charset="0"/>
            </a:endParaRPr>
          </a:p>
        </p:txBody>
      </p:sp>
      <p:cxnSp>
        <p:nvCxnSpPr>
          <p:cNvPr id="143" name="Conector Reto 5">
            <a:extLst>
              <a:ext uri="{FF2B5EF4-FFF2-40B4-BE49-F238E27FC236}">
                <a16:creationId xmlns:a16="http://schemas.microsoft.com/office/drawing/2014/main" id="{0AA93383-4200-4C8D-9198-6D3C8761CE6D}"/>
              </a:ext>
            </a:extLst>
          </p:cNvPr>
          <p:cNvCxnSpPr/>
          <p:nvPr/>
        </p:nvCxnSpPr>
        <p:spPr>
          <a:xfrm>
            <a:off x="112508" y="2399071"/>
            <a:ext cx="208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CaixaDeTexto 144">
            <a:extLst>
              <a:ext uri="{FF2B5EF4-FFF2-40B4-BE49-F238E27FC236}">
                <a16:creationId xmlns:a16="http://schemas.microsoft.com/office/drawing/2014/main" id="{18DC4F88-867C-4878-A5B0-3CD08B88AC1C}"/>
              </a:ext>
            </a:extLst>
          </p:cNvPr>
          <p:cNvSpPr txBox="1"/>
          <p:nvPr/>
        </p:nvSpPr>
        <p:spPr>
          <a:xfrm>
            <a:off x="896272" y="480630"/>
            <a:ext cx="2357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1"/>
                </a:solidFill>
                <a:latin typeface="Trebuchet MS" panose="020B0603020202020204" pitchFamily="34" charset="0"/>
              </a:rPr>
              <a:t>Nosso modelo de operação</a:t>
            </a:r>
            <a:endParaRPr lang="pt-BR" sz="2800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pic>
        <p:nvPicPr>
          <p:cNvPr id="147" name="Imagem 146">
            <a:extLst>
              <a:ext uri="{FF2B5EF4-FFF2-40B4-BE49-F238E27FC236}">
                <a16:creationId xmlns:a16="http://schemas.microsoft.com/office/drawing/2014/main" id="{EF18273D-0E8C-4F8B-8F2E-392935E3ACE4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3284" y="5929894"/>
            <a:ext cx="2807034" cy="1007827"/>
          </a:xfrm>
          <a:prstGeom prst="rect">
            <a:avLst/>
          </a:prstGeom>
        </p:spPr>
      </p:pic>
      <p:pic>
        <p:nvPicPr>
          <p:cNvPr id="131" name="Imagem 130">
            <a:extLst>
              <a:ext uri="{FF2B5EF4-FFF2-40B4-BE49-F238E27FC236}">
                <a16:creationId xmlns:a16="http://schemas.microsoft.com/office/drawing/2014/main" id="{5A51A6F1-B8FB-4826-B7A7-DCFF91F8A002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1840" y="4858648"/>
            <a:ext cx="1195705" cy="1161864"/>
          </a:xfrm>
          <a:prstGeom prst="rect">
            <a:avLst/>
          </a:prstGeom>
        </p:spPr>
      </p:pic>
      <p:pic>
        <p:nvPicPr>
          <p:cNvPr id="148" name="Imagem 147">
            <a:extLst>
              <a:ext uri="{FF2B5EF4-FFF2-40B4-BE49-F238E27FC236}">
                <a16:creationId xmlns:a16="http://schemas.microsoft.com/office/drawing/2014/main" id="{4BB3DF55-48D9-44E0-8BC8-20B5F49EF44B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6575" y="1603508"/>
            <a:ext cx="620205" cy="602652"/>
          </a:xfrm>
          <a:prstGeom prst="rect">
            <a:avLst/>
          </a:prstGeom>
        </p:spPr>
      </p:pic>
      <p:sp>
        <p:nvSpPr>
          <p:cNvPr id="149" name="CaixaDeTexto 148">
            <a:extLst>
              <a:ext uri="{FF2B5EF4-FFF2-40B4-BE49-F238E27FC236}">
                <a16:creationId xmlns:a16="http://schemas.microsoft.com/office/drawing/2014/main" id="{33F69E95-AEED-4C99-8070-7A5787F81ED8}"/>
              </a:ext>
            </a:extLst>
          </p:cNvPr>
          <p:cNvSpPr txBox="1"/>
          <p:nvPr/>
        </p:nvSpPr>
        <p:spPr>
          <a:xfrm>
            <a:off x="95143" y="1903772"/>
            <a:ext cx="3391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Nosso time</a:t>
            </a:r>
            <a:endParaRPr lang="pt-BR" sz="28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pic>
        <p:nvPicPr>
          <p:cNvPr id="150" name="Picture 2" descr="Meio Ambiente | Firjan">
            <a:extLst>
              <a:ext uri="{FF2B5EF4-FFF2-40B4-BE49-F238E27FC236}">
                <a16:creationId xmlns:a16="http://schemas.microsoft.com/office/drawing/2014/main" id="{FC609901-712B-4702-AF7E-57EF16E47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1523" y="-7555"/>
            <a:ext cx="2378705" cy="1587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4" descr="Petrobras e Firjan SENAI unem forças para ampliar capacidade de ...">
            <a:extLst>
              <a:ext uri="{FF2B5EF4-FFF2-40B4-BE49-F238E27FC236}">
                <a16:creationId xmlns:a16="http://schemas.microsoft.com/office/drawing/2014/main" id="{209778C5-0890-42BA-8332-925474295F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00061" y="-17911"/>
            <a:ext cx="2188980" cy="1624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6" descr="Firjan SESI lança programa de teste molecular de coronavírus para ...">
            <a:extLst>
              <a:ext uri="{FF2B5EF4-FFF2-40B4-BE49-F238E27FC236}">
                <a16:creationId xmlns:a16="http://schemas.microsoft.com/office/drawing/2014/main" id="{14FD8876-2CFB-472F-B173-40286FCEEF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95337" y="-17911"/>
            <a:ext cx="2357118" cy="1639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8" descr="Instituto SENAI de Inovação - ISI">
            <a:extLst>
              <a:ext uri="{FF2B5EF4-FFF2-40B4-BE49-F238E27FC236}">
                <a16:creationId xmlns:a16="http://schemas.microsoft.com/office/drawing/2014/main" id="{195B51E0-F6DD-4DE3-A288-4B077378D3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19037" y="-59567"/>
            <a:ext cx="1772963" cy="20594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Agrupar 55">
            <a:extLst>
              <a:ext uri="{FF2B5EF4-FFF2-40B4-BE49-F238E27FC236}">
                <a16:creationId xmlns:a16="http://schemas.microsoft.com/office/drawing/2014/main" id="{4AB419CD-0CAA-2842-A844-D91D4C8F2046}"/>
              </a:ext>
            </a:extLst>
          </p:cNvPr>
          <p:cNvGrpSpPr/>
          <p:nvPr/>
        </p:nvGrpSpPr>
        <p:grpSpPr>
          <a:xfrm>
            <a:off x="132662" y="4936601"/>
            <a:ext cx="1902663" cy="540025"/>
            <a:chOff x="-563240" y="5327602"/>
            <a:chExt cx="4068233" cy="1097912"/>
          </a:xfrm>
        </p:grpSpPr>
        <p:pic>
          <p:nvPicPr>
            <p:cNvPr id="57" name="Imagem 56">
              <a:extLst>
                <a:ext uri="{FF2B5EF4-FFF2-40B4-BE49-F238E27FC236}">
                  <a16:creationId xmlns:a16="http://schemas.microsoft.com/office/drawing/2014/main" id="{BED7FE06-87CC-A44C-B10C-A6DA1EE52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63240" y="5327602"/>
              <a:ext cx="4068233" cy="1097912"/>
            </a:xfrm>
            <a:prstGeom prst="rect">
              <a:avLst/>
            </a:prstGeom>
          </p:spPr>
        </p:pic>
        <p:sp>
          <p:nvSpPr>
            <p:cNvPr id="58" name="Retângulo 57">
              <a:extLst>
                <a:ext uri="{FF2B5EF4-FFF2-40B4-BE49-F238E27FC236}">
                  <a16:creationId xmlns:a16="http://schemas.microsoft.com/office/drawing/2014/main" id="{463EE612-835C-FA4A-9554-EE7CAFB56EE1}"/>
                </a:ext>
              </a:extLst>
            </p:cNvPr>
            <p:cNvSpPr/>
            <p:nvPr/>
          </p:nvSpPr>
          <p:spPr>
            <a:xfrm>
              <a:off x="1495425" y="6038055"/>
              <a:ext cx="1675951" cy="196058"/>
            </a:xfrm>
            <a:prstGeom prst="rect">
              <a:avLst/>
            </a:prstGeom>
            <a:solidFill>
              <a:srgbClr val="0F6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3366"/>
                </a:solidFill>
              </a:endParaRPr>
            </a:p>
          </p:txBody>
        </p:sp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id="{1B012387-A120-9C42-B54B-5A6ACCC30C75}"/>
                </a:ext>
              </a:extLst>
            </p:cNvPr>
            <p:cNvSpPr txBox="1"/>
            <p:nvPr/>
          </p:nvSpPr>
          <p:spPr>
            <a:xfrm>
              <a:off x="1201734" y="5976796"/>
              <a:ext cx="2125741" cy="3441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dirty="0">
                  <a:solidFill>
                    <a:schemeClr val="bg1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INSPEÇÃO E INTEGRIDADE</a:t>
              </a:r>
            </a:p>
          </p:txBody>
        </p:sp>
      </p:grpSp>
      <p:grpSp>
        <p:nvGrpSpPr>
          <p:cNvPr id="60" name="Agrupar 59">
            <a:extLst>
              <a:ext uri="{FF2B5EF4-FFF2-40B4-BE49-F238E27FC236}">
                <a16:creationId xmlns:a16="http://schemas.microsoft.com/office/drawing/2014/main" id="{D4BE845F-57DA-2244-8321-D3181200A491}"/>
              </a:ext>
            </a:extLst>
          </p:cNvPr>
          <p:cNvGrpSpPr/>
          <p:nvPr/>
        </p:nvGrpSpPr>
        <p:grpSpPr>
          <a:xfrm>
            <a:off x="132662" y="5526029"/>
            <a:ext cx="1902663" cy="540025"/>
            <a:chOff x="-563240" y="5327602"/>
            <a:chExt cx="4068233" cy="1097912"/>
          </a:xfrm>
        </p:grpSpPr>
        <p:pic>
          <p:nvPicPr>
            <p:cNvPr id="61" name="Imagem 60">
              <a:extLst>
                <a:ext uri="{FF2B5EF4-FFF2-40B4-BE49-F238E27FC236}">
                  <a16:creationId xmlns:a16="http://schemas.microsoft.com/office/drawing/2014/main" id="{D574A16D-15D8-AB45-B385-18188C644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63240" y="5327602"/>
              <a:ext cx="4068233" cy="1097912"/>
            </a:xfrm>
            <a:prstGeom prst="rect">
              <a:avLst/>
            </a:prstGeom>
          </p:spPr>
        </p:pic>
        <p:sp>
          <p:nvSpPr>
            <p:cNvPr id="62" name="Retângulo 61">
              <a:extLst>
                <a:ext uri="{FF2B5EF4-FFF2-40B4-BE49-F238E27FC236}">
                  <a16:creationId xmlns:a16="http://schemas.microsoft.com/office/drawing/2014/main" id="{7DE9143F-AFE6-C64D-8207-C6269603BFC0}"/>
                </a:ext>
              </a:extLst>
            </p:cNvPr>
            <p:cNvSpPr/>
            <p:nvPr/>
          </p:nvSpPr>
          <p:spPr>
            <a:xfrm>
              <a:off x="1495425" y="6038055"/>
              <a:ext cx="1675951" cy="196058"/>
            </a:xfrm>
            <a:prstGeom prst="rect">
              <a:avLst/>
            </a:prstGeom>
            <a:solidFill>
              <a:srgbClr val="0F6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3366"/>
                </a:solidFill>
              </a:endParaRPr>
            </a:p>
          </p:txBody>
        </p:sp>
        <p:sp>
          <p:nvSpPr>
            <p:cNvPr id="63" name="CaixaDeTexto 62">
              <a:extLst>
                <a:ext uri="{FF2B5EF4-FFF2-40B4-BE49-F238E27FC236}">
                  <a16:creationId xmlns:a16="http://schemas.microsoft.com/office/drawing/2014/main" id="{B41EF36A-7982-E84F-AD03-9DE4DECD54C0}"/>
                </a:ext>
              </a:extLst>
            </p:cNvPr>
            <p:cNvSpPr txBox="1"/>
            <p:nvPr/>
          </p:nvSpPr>
          <p:spPr>
            <a:xfrm>
              <a:off x="1201734" y="5976796"/>
              <a:ext cx="1923516" cy="3441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dirty="0" err="1">
                  <a:solidFill>
                    <a:schemeClr val="bg1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Sist</a:t>
              </a:r>
              <a:r>
                <a:rPr lang="pt-BR" sz="500" dirty="0">
                  <a:solidFill>
                    <a:schemeClr val="bg1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 Virtuais de Produção</a:t>
              </a:r>
            </a:p>
          </p:txBody>
        </p:sp>
      </p:grpSp>
      <p:pic>
        <p:nvPicPr>
          <p:cNvPr id="64" name="Picture 2" descr="Confira e baixe agora a série de artigos sobre Inovações em Saúde e  Segurança voltadas para o futuro do trabalho – ABQV">
            <a:extLst>
              <a:ext uri="{FF2B5EF4-FFF2-40B4-BE49-F238E27FC236}">
                <a16:creationId xmlns:a16="http://schemas.microsoft.com/office/drawing/2014/main" id="{D8C5476F-15D7-9F43-AD12-4E39CF404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85" y="6226740"/>
            <a:ext cx="1657012" cy="48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CaixaDeTexto 64">
            <a:extLst>
              <a:ext uri="{FF2B5EF4-FFF2-40B4-BE49-F238E27FC236}">
                <a16:creationId xmlns:a16="http://schemas.microsoft.com/office/drawing/2014/main" id="{796D1DC4-99AD-1041-B631-913E404B5389}"/>
              </a:ext>
            </a:extLst>
          </p:cNvPr>
          <p:cNvSpPr txBox="1"/>
          <p:nvPr/>
        </p:nvSpPr>
        <p:spPr>
          <a:xfrm>
            <a:off x="756736" y="6580925"/>
            <a:ext cx="19285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i="1" dirty="0">
                <a:solidFill>
                  <a:schemeClr val="accent1"/>
                </a:solidFill>
                <a:latin typeface="Trebuchet MS" panose="020B0603020202020204" pitchFamily="34" charset="0"/>
              </a:rPr>
              <a:t>Saúde Ocupacional</a:t>
            </a:r>
          </a:p>
        </p:txBody>
      </p:sp>
      <p:pic>
        <p:nvPicPr>
          <p:cNvPr id="66" name="Imagem 65">
            <a:extLst>
              <a:ext uri="{FF2B5EF4-FFF2-40B4-BE49-F238E27FC236}">
                <a16:creationId xmlns:a16="http://schemas.microsoft.com/office/drawing/2014/main" id="{5A35A1A6-9D5D-8E4D-BB86-E55AB8588070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6095" y="1515440"/>
            <a:ext cx="2565933" cy="1446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" name="Imagem 66">
            <a:extLst>
              <a:ext uri="{FF2B5EF4-FFF2-40B4-BE49-F238E27FC236}">
                <a16:creationId xmlns:a16="http://schemas.microsoft.com/office/drawing/2014/main" id="{95BE7A23-6B46-9D4F-A40E-6AE2BCC5B4D3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9198" y="2656826"/>
            <a:ext cx="1924013" cy="1449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1352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61" y="6103431"/>
            <a:ext cx="12192000" cy="7719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04" name="Título 3">
            <a:extLst>
              <a:ext uri="{FF2B5EF4-FFF2-40B4-BE49-F238E27FC236}">
                <a16:creationId xmlns:a16="http://schemas.microsoft.com/office/drawing/2014/main" id="{5796116B-3D6B-4D75-A93D-8975FAFE3365}"/>
              </a:ext>
            </a:extLst>
          </p:cNvPr>
          <p:cNvSpPr txBox="1">
            <a:spLocks/>
          </p:cNvSpPr>
          <p:nvPr/>
        </p:nvSpPr>
        <p:spPr>
          <a:xfrm>
            <a:off x="454325" y="191073"/>
            <a:ext cx="11003280" cy="102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Trebuchet MS" panose="020B0603020202020204" pitchFamily="34" charset="0"/>
            </a:endParaRPr>
          </a:p>
        </p:txBody>
      </p:sp>
      <p:sp>
        <p:nvSpPr>
          <p:cNvPr id="105" name="Retângulo 104">
            <a:extLst>
              <a:ext uri="{FF2B5EF4-FFF2-40B4-BE49-F238E27FC236}">
                <a16:creationId xmlns:a16="http://schemas.microsoft.com/office/drawing/2014/main" id="{834B1C2A-A41E-4D86-8CE2-C5D47467D92F}"/>
              </a:ext>
            </a:extLst>
          </p:cNvPr>
          <p:cNvSpPr/>
          <p:nvPr/>
        </p:nvSpPr>
        <p:spPr>
          <a:xfrm>
            <a:off x="930077" y="1737591"/>
            <a:ext cx="34377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chemeClr val="accent1"/>
                </a:solidFill>
                <a:latin typeface="Trebuchet MS" panose="020B0603020202020204" pitchFamily="34" charset="0"/>
              </a:rPr>
              <a:t>Competências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DB3F2C2-4D08-4E75-9F86-73DD0D144F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7259" y="4144635"/>
            <a:ext cx="10277482" cy="269847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2BF0122-0C54-47D5-A8F7-899A0B8254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4721" y="289364"/>
            <a:ext cx="4292954" cy="1541326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DE3D8B66-EDA1-4F00-A012-C5FFB2F38766}"/>
              </a:ext>
            </a:extLst>
          </p:cNvPr>
          <p:cNvSpPr/>
          <p:nvPr/>
        </p:nvSpPr>
        <p:spPr>
          <a:xfrm>
            <a:off x="5296606" y="1060027"/>
            <a:ext cx="943689" cy="608929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27">
            <a:extLst>
              <a:ext uri="{FF2B5EF4-FFF2-40B4-BE49-F238E27FC236}">
                <a16:creationId xmlns:a16="http://schemas.microsoft.com/office/drawing/2014/main" id="{A6B97E6B-A2E9-402A-B79D-3B3D06FA8FE3}"/>
              </a:ext>
            </a:extLst>
          </p:cNvPr>
          <p:cNvSpPr/>
          <p:nvPr/>
        </p:nvSpPr>
        <p:spPr>
          <a:xfrm>
            <a:off x="6074041" y="1468273"/>
            <a:ext cx="950388" cy="644393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8">
            <a:extLst>
              <a:ext uri="{FF2B5EF4-FFF2-40B4-BE49-F238E27FC236}">
                <a16:creationId xmlns:a16="http://schemas.microsoft.com/office/drawing/2014/main" id="{F5B3146F-5E2E-499F-9A68-5A52E8A68D4F}"/>
              </a:ext>
            </a:extLst>
          </p:cNvPr>
          <p:cNvSpPr/>
          <p:nvPr/>
        </p:nvSpPr>
        <p:spPr>
          <a:xfrm>
            <a:off x="5296606" y="1869218"/>
            <a:ext cx="943689" cy="608929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3">
            <a:extLst>
              <a:ext uri="{FF2B5EF4-FFF2-40B4-BE49-F238E27FC236}">
                <a16:creationId xmlns:a16="http://schemas.microsoft.com/office/drawing/2014/main" id="{64E0310F-9DFE-428A-BFC8-D8384E573016}"/>
              </a:ext>
            </a:extLst>
          </p:cNvPr>
          <p:cNvSpPr/>
          <p:nvPr/>
        </p:nvSpPr>
        <p:spPr>
          <a:xfrm>
            <a:off x="5968181" y="2354315"/>
            <a:ext cx="950388" cy="560487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6">
            <a:extLst>
              <a:ext uri="{FF2B5EF4-FFF2-40B4-BE49-F238E27FC236}">
                <a16:creationId xmlns:a16="http://schemas.microsoft.com/office/drawing/2014/main" id="{193C8911-AE85-4ECC-93C7-840BFC3A5BC2}"/>
              </a:ext>
            </a:extLst>
          </p:cNvPr>
          <p:cNvSpPr/>
          <p:nvPr/>
        </p:nvSpPr>
        <p:spPr>
          <a:xfrm>
            <a:off x="4987841" y="2584885"/>
            <a:ext cx="943689" cy="608929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Picture 2" descr="Biotech: o que é, aplicações e o que esperar do futuro - Blog FIA">
            <a:extLst>
              <a:ext uri="{FF2B5EF4-FFF2-40B4-BE49-F238E27FC236}">
                <a16:creationId xmlns:a16="http://schemas.microsoft.com/office/drawing/2014/main" id="{E18AE79E-B97C-4865-A356-EFBFB711C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4007" y="798106"/>
            <a:ext cx="1078366" cy="62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9AB20F49-1BB9-4258-BE07-3D2A659778E0}"/>
              </a:ext>
            </a:extLst>
          </p:cNvPr>
          <p:cNvSpPr/>
          <p:nvPr/>
        </p:nvSpPr>
        <p:spPr>
          <a:xfrm>
            <a:off x="7174551" y="1778391"/>
            <a:ext cx="4402974" cy="64439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  <a:latin typeface="Trebuchet MS" panose="020B0603020202020204" pitchFamily="34" charset="0"/>
              </a:rPr>
              <a:t>Processos, materiais e transformações químicas verdes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7B736378-1AB8-4D78-B20F-ABF88D1EBC7E}"/>
              </a:ext>
            </a:extLst>
          </p:cNvPr>
          <p:cNvSpPr/>
          <p:nvPr/>
        </p:nvSpPr>
        <p:spPr>
          <a:xfrm>
            <a:off x="7174551" y="2578362"/>
            <a:ext cx="4402975" cy="67287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  <a:latin typeface="Trebuchet MS" panose="020B0603020202020204" pitchFamily="34" charset="0"/>
              </a:rPr>
              <a:t>Metodologias e tecnologias sustentáveis de monitoramento químico</a:t>
            </a:r>
          </a:p>
        </p:txBody>
      </p:sp>
      <p:sp>
        <p:nvSpPr>
          <p:cNvPr id="3" name="Forma Livre: Forma 2">
            <a:extLst>
              <a:ext uri="{FF2B5EF4-FFF2-40B4-BE49-F238E27FC236}">
                <a16:creationId xmlns:a16="http://schemas.microsoft.com/office/drawing/2014/main" id="{0ECBE8E8-6D01-4FD5-B67E-C7437ED26121}"/>
              </a:ext>
            </a:extLst>
          </p:cNvPr>
          <p:cNvSpPr/>
          <p:nvPr/>
        </p:nvSpPr>
        <p:spPr>
          <a:xfrm>
            <a:off x="6506018" y="528208"/>
            <a:ext cx="897775" cy="2984269"/>
          </a:xfrm>
          <a:custGeom>
            <a:avLst/>
            <a:gdLst>
              <a:gd name="connsiteX0" fmla="*/ 897775 w 897775"/>
              <a:gd name="connsiteY0" fmla="*/ 0 h 2984269"/>
              <a:gd name="connsiteX1" fmla="*/ 889462 w 897775"/>
              <a:gd name="connsiteY1" fmla="*/ 980902 h 2984269"/>
              <a:gd name="connsiteX2" fmla="*/ 581891 w 897775"/>
              <a:gd name="connsiteY2" fmla="*/ 972589 h 2984269"/>
              <a:gd name="connsiteX3" fmla="*/ 548640 w 897775"/>
              <a:gd name="connsiteY3" fmla="*/ 2967644 h 2984269"/>
              <a:gd name="connsiteX4" fmla="*/ 0 w 897775"/>
              <a:gd name="connsiteY4" fmla="*/ 2984269 h 2984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7775" h="2984269">
                <a:moveTo>
                  <a:pt x="897775" y="0"/>
                </a:moveTo>
                <a:lnTo>
                  <a:pt x="889462" y="980902"/>
                </a:lnTo>
                <a:lnTo>
                  <a:pt x="581891" y="972589"/>
                </a:lnTo>
                <a:lnTo>
                  <a:pt x="548640" y="2967644"/>
                </a:lnTo>
                <a:lnTo>
                  <a:pt x="0" y="2984269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3E5C98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550682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9">
            <a:extLst>
              <a:ext uri="{FF2B5EF4-FFF2-40B4-BE49-F238E27FC236}">
                <a16:creationId xmlns:a16="http://schemas.microsoft.com/office/drawing/2014/main" id="{9BFC8A6E-7A69-43D8-9C2E-FF02C55E386D}"/>
              </a:ext>
            </a:extLst>
          </p:cNvPr>
          <p:cNvSpPr/>
          <p:nvPr/>
        </p:nvSpPr>
        <p:spPr>
          <a:xfrm>
            <a:off x="7741701" y="878475"/>
            <a:ext cx="2568855" cy="5059874"/>
          </a:xfrm>
          <a:custGeom>
            <a:avLst/>
            <a:gdLst/>
            <a:ahLst/>
            <a:cxnLst/>
            <a:rect l="l" t="t" r="r" b="b"/>
            <a:pathLst>
              <a:path w="2599690" h="8858885">
                <a:moveTo>
                  <a:pt x="2233125" y="0"/>
                </a:moveTo>
                <a:lnTo>
                  <a:pt x="366480" y="0"/>
                </a:lnTo>
                <a:lnTo>
                  <a:pt x="154609" y="5726"/>
                </a:lnTo>
                <a:lnTo>
                  <a:pt x="45810" y="45810"/>
                </a:lnTo>
                <a:lnTo>
                  <a:pt x="5726" y="154609"/>
                </a:lnTo>
                <a:lnTo>
                  <a:pt x="0" y="366480"/>
                </a:lnTo>
                <a:lnTo>
                  <a:pt x="0" y="8847898"/>
                </a:lnTo>
                <a:lnTo>
                  <a:pt x="283" y="8858369"/>
                </a:lnTo>
                <a:lnTo>
                  <a:pt x="2599323" y="8858369"/>
                </a:lnTo>
                <a:lnTo>
                  <a:pt x="2599606" y="8847898"/>
                </a:lnTo>
                <a:lnTo>
                  <a:pt x="2599606" y="366480"/>
                </a:lnTo>
                <a:lnTo>
                  <a:pt x="2593880" y="154609"/>
                </a:lnTo>
                <a:lnTo>
                  <a:pt x="2553796" y="45810"/>
                </a:lnTo>
                <a:lnTo>
                  <a:pt x="2444997" y="5726"/>
                </a:lnTo>
                <a:lnTo>
                  <a:pt x="2233125" y="0"/>
                </a:lnTo>
                <a:close/>
              </a:path>
            </a:pathLst>
          </a:cu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9">
            <a:extLst>
              <a:ext uri="{FF2B5EF4-FFF2-40B4-BE49-F238E27FC236}">
                <a16:creationId xmlns:a16="http://schemas.microsoft.com/office/drawing/2014/main" id="{CE7E683F-4F5A-4273-AE58-CA1239F07C5D}"/>
              </a:ext>
            </a:extLst>
          </p:cNvPr>
          <p:cNvSpPr/>
          <p:nvPr/>
        </p:nvSpPr>
        <p:spPr>
          <a:xfrm>
            <a:off x="2109556" y="878475"/>
            <a:ext cx="2568855" cy="5059874"/>
          </a:xfrm>
          <a:custGeom>
            <a:avLst/>
            <a:gdLst/>
            <a:ahLst/>
            <a:cxnLst/>
            <a:rect l="l" t="t" r="r" b="b"/>
            <a:pathLst>
              <a:path w="2599690" h="8858885">
                <a:moveTo>
                  <a:pt x="2233125" y="0"/>
                </a:moveTo>
                <a:lnTo>
                  <a:pt x="366480" y="0"/>
                </a:lnTo>
                <a:lnTo>
                  <a:pt x="154609" y="5726"/>
                </a:lnTo>
                <a:lnTo>
                  <a:pt x="45810" y="45810"/>
                </a:lnTo>
                <a:lnTo>
                  <a:pt x="5726" y="154609"/>
                </a:lnTo>
                <a:lnTo>
                  <a:pt x="0" y="366480"/>
                </a:lnTo>
                <a:lnTo>
                  <a:pt x="0" y="8847898"/>
                </a:lnTo>
                <a:lnTo>
                  <a:pt x="283" y="8858369"/>
                </a:lnTo>
                <a:lnTo>
                  <a:pt x="2599323" y="8858369"/>
                </a:lnTo>
                <a:lnTo>
                  <a:pt x="2599606" y="8847898"/>
                </a:lnTo>
                <a:lnTo>
                  <a:pt x="2599606" y="366480"/>
                </a:lnTo>
                <a:lnTo>
                  <a:pt x="2593880" y="154609"/>
                </a:lnTo>
                <a:lnTo>
                  <a:pt x="2553796" y="45810"/>
                </a:lnTo>
                <a:lnTo>
                  <a:pt x="2444997" y="5726"/>
                </a:lnTo>
                <a:lnTo>
                  <a:pt x="2233125" y="0"/>
                </a:lnTo>
                <a:close/>
              </a:path>
            </a:pathLst>
          </a:cu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Título 3">
            <a:extLst>
              <a:ext uri="{FF2B5EF4-FFF2-40B4-BE49-F238E27FC236}">
                <a16:creationId xmlns:a16="http://schemas.microsoft.com/office/drawing/2014/main" id="{5796116B-3D6B-4D75-A93D-8975FAFE3365}"/>
              </a:ext>
            </a:extLst>
          </p:cNvPr>
          <p:cNvSpPr txBox="1">
            <a:spLocks/>
          </p:cNvSpPr>
          <p:nvPr/>
        </p:nvSpPr>
        <p:spPr>
          <a:xfrm>
            <a:off x="454325" y="191073"/>
            <a:ext cx="11003280" cy="102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Trebuchet MS" panose="020B0603020202020204" pitchFamily="34" charset="0"/>
            </a:endParaRPr>
          </a:p>
        </p:txBody>
      </p:sp>
      <p:sp>
        <p:nvSpPr>
          <p:cNvPr id="105" name="Retângulo 104">
            <a:extLst>
              <a:ext uri="{FF2B5EF4-FFF2-40B4-BE49-F238E27FC236}">
                <a16:creationId xmlns:a16="http://schemas.microsoft.com/office/drawing/2014/main" id="{834B1C2A-A41E-4D86-8CE2-C5D47467D92F}"/>
              </a:ext>
            </a:extLst>
          </p:cNvPr>
          <p:cNvSpPr/>
          <p:nvPr/>
        </p:nvSpPr>
        <p:spPr>
          <a:xfrm>
            <a:off x="422241" y="213490"/>
            <a:ext cx="8933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Linhas de Pesquisa</a:t>
            </a:r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C666CF50-5B76-4F8E-A33E-D337E9E11607}"/>
              </a:ext>
            </a:extLst>
          </p:cNvPr>
          <p:cNvSpPr/>
          <p:nvPr/>
        </p:nvSpPr>
        <p:spPr>
          <a:xfrm>
            <a:off x="4958394" y="898357"/>
            <a:ext cx="2568855" cy="5048012"/>
          </a:xfrm>
          <a:custGeom>
            <a:avLst/>
            <a:gdLst/>
            <a:ahLst/>
            <a:cxnLst/>
            <a:rect l="l" t="t" r="r" b="b"/>
            <a:pathLst>
              <a:path w="2599690" h="8858885">
                <a:moveTo>
                  <a:pt x="2233125" y="0"/>
                </a:moveTo>
                <a:lnTo>
                  <a:pt x="366480" y="0"/>
                </a:lnTo>
                <a:lnTo>
                  <a:pt x="154609" y="5726"/>
                </a:lnTo>
                <a:lnTo>
                  <a:pt x="45810" y="45810"/>
                </a:lnTo>
                <a:lnTo>
                  <a:pt x="5726" y="154609"/>
                </a:lnTo>
                <a:lnTo>
                  <a:pt x="0" y="366480"/>
                </a:lnTo>
                <a:lnTo>
                  <a:pt x="0" y="8847898"/>
                </a:lnTo>
                <a:lnTo>
                  <a:pt x="283" y="8858369"/>
                </a:lnTo>
                <a:lnTo>
                  <a:pt x="2599323" y="8858369"/>
                </a:lnTo>
                <a:lnTo>
                  <a:pt x="2599606" y="8847898"/>
                </a:lnTo>
                <a:lnTo>
                  <a:pt x="2599606" y="366480"/>
                </a:lnTo>
                <a:lnTo>
                  <a:pt x="2593880" y="154609"/>
                </a:lnTo>
                <a:lnTo>
                  <a:pt x="2553796" y="45810"/>
                </a:lnTo>
                <a:lnTo>
                  <a:pt x="2444997" y="5726"/>
                </a:lnTo>
                <a:lnTo>
                  <a:pt x="2233125" y="0"/>
                </a:lnTo>
                <a:close/>
              </a:path>
            </a:pathLst>
          </a:cu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31">
            <a:extLst>
              <a:ext uri="{FF2B5EF4-FFF2-40B4-BE49-F238E27FC236}">
                <a16:creationId xmlns:a16="http://schemas.microsoft.com/office/drawing/2014/main" id="{D7439CE3-56BA-421F-B4E1-A9DEC3482E79}"/>
              </a:ext>
            </a:extLst>
          </p:cNvPr>
          <p:cNvSpPr/>
          <p:nvPr/>
        </p:nvSpPr>
        <p:spPr>
          <a:xfrm>
            <a:off x="525731" y="4458395"/>
            <a:ext cx="10980000" cy="46809"/>
          </a:xfrm>
          <a:custGeom>
            <a:avLst/>
            <a:gdLst/>
            <a:ahLst/>
            <a:cxnLst/>
            <a:rect l="l" t="t" r="r" b="b"/>
            <a:pathLst>
              <a:path w="18690590">
                <a:moveTo>
                  <a:pt x="0" y="0"/>
                </a:moveTo>
                <a:lnTo>
                  <a:pt x="18690530" y="0"/>
                </a:lnTo>
              </a:path>
            </a:pathLst>
          </a:custGeom>
          <a:ln w="628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Seta para a esquerda e para a direita 93">
            <a:extLst>
              <a:ext uri="{FF2B5EF4-FFF2-40B4-BE49-F238E27FC236}">
                <a16:creationId xmlns:a16="http://schemas.microsoft.com/office/drawing/2014/main" id="{FC1B002D-36A4-4B9B-A644-85BB727CE1F5}"/>
              </a:ext>
            </a:extLst>
          </p:cNvPr>
          <p:cNvSpPr/>
          <p:nvPr/>
        </p:nvSpPr>
        <p:spPr>
          <a:xfrm>
            <a:off x="2109556" y="4802744"/>
            <a:ext cx="8201000" cy="783304"/>
          </a:xfrm>
          <a:prstGeom prst="left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383BDE4C-BA8B-43A3-B07F-0EBC546FD3F0}"/>
              </a:ext>
            </a:extLst>
          </p:cNvPr>
          <p:cNvSpPr txBox="1"/>
          <p:nvPr/>
        </p:nvSpPr>
        <p:spPr>
          <a:xfrm>
            <a:off x="2354537" y="4986647"/>
            <a:ext cx="76238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b="1" dirty="0"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Instituto SENAI de Inovação Inspeção e Integridade</a:t>
            </a: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DE1C0230-498A-4299-82F4-D949DBF59A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044" y="6050115"/>
            <a:ext cx="3378625" cy="711108"/>
          </a:xfrm>
          <a:prstGeom prst="rect">
            <a:avLst/>
          </a:prstGeom>
        </p:spPr>
      </p:pic>
      <p:sp>
        <p:nvSpPr>
          <p:cNvPr id="35" name="Elipse 34">
            <a:extLst>
              <a:ext uri="{FF2B5EF4-FFF2-40B4-BE49-F238E27FC236}">
                <a16:creationId xmlns:a16="http://schemas.microsoft.com/office/drawing/2014/main" id="{1C0C1807-27AB-40DD-8FE7-CB6490D92B85}"/>
              </a:ext>
            </a:extLst>
          </p:cNvPr>
          <p:cNvSpPr/>
          <p:nvPr/>
        </p:nvSpPr>
        <p:spPr>
          <a:xfrm>
            <a:off x="2188899" y="912333"/>
            <a:ext cx="2410262" cy="2296088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2266C09-7593-41DA-A8BC-0E45E5F58261}"/>
              </a:ext>
            </a:extLst>
          </p:cNvPr>
          <p:cNvSpPr txBox="1"/>
          <p:nvPr/>
        </p:nvSpPr>
        <p:spPr>
          <a:xfrm>
            <a:off x="2020946" y="2727052"/>
            <a:ext cx="26263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FFFF"/>
                </a:solidFill>
              </a:rPr>
              <a:t>Monitoramento avançado para inspeção não destrutiva</a:t>
            </a:r>
            <a:endParaRPr lang="pt-BR" sz="2400" b="1" dirty="0">
              <a:solidFill>
                <a:schemeClr val="bg1"/>
              </a:solidFill>
              <a:latin typeface="Trebuchet MS" panose="020B06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764EC06B-29C6-48E1-A777-9A51A8520991}"/>
              </a:ext>
            </a:extLst>
          </p:cNvPr>
          <p:cNvSpPr/>
          <p:nvPr/>
        </p:nvSpPr>
        <p:spPr>
          <a:xfrm>
            <a:off x="7896995" y="882885"/>
            <a:ext cx="2250114" cy="2246641"/>
          </a:xfrm>
          <a:prstGeom prst="ellipse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3C25CEBD-3879-4205-AB27-37775EE1CC55}"/>
              </a:ext>
            </a:extLst>
          </p:cNvPr>
          <p:cNvSpPr txBox="1"/>
          <p:nvPr/>
        </p:nvSpPr>
        <p:spPr>
          <a:xfrm>
            <a:off x="7965915" y="2747858"/>
            <a:ext cx="21473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FFFF"/>
                </a:solidFill>
              </a:rPr>
              <a:t>Avaliação e Mapeamento de Riscos Industriais</a:t>
            </a:r>
            <a:endParaRPr lang="pt-BR" sz="2000" b="1" dirty="0">
              <a:solidFill>
                <a:srgbClr val="FFFFFF"/>
              </a:solidFill>
            </a:endParaRP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1FCE3F96-C1C0-427F-A280-29DBD1B32EC5}"/>
              </a:ext>
            </a:extLst>
          </p:cNvPr>
          <p:cNvSpPr/>
          <p:nvPr/>
        </p:nvSpPr>
        <p:spPr>
          <a:xfrm>
            <a:off x="5035959" y="877096"/>
            <a:ext cx="2475247" cy="2197877"/>
          </a:xfrm>
          <a:prstGeom prst="ellipse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56747070-D872-4588-9145-CDE178778C15}"/>
              </a:ext>
            </a:extLst>
          </p:cNvPr>
          <p:cNvSpPr txBox="1"/>
          <p:nvPr/>
        </p:nvSpPr>
        <p:spPr>
          <a:xfrm>
            <a:off x="4934720" y="2565650"/>
            <a:ext cx="26738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FFFF"/>
                </a:solidFill>
              </a:rPr>
              <a:t>Padronização para </a:t>
            </a:r>
            <a:endParaRPr lang="pt-BR" sz="2400" b="1" dirty="0"/>
          </a:p>
          <a:p>
            <a:pPr algn="ctr"/>
            <a:r>
              <a:rPr lang="pt-BR" sz="2400" b="1" dirty="0">
                <a:solidFill>
                  <a:srgbClr val="FFFFFF"/>
                </a:solidFill>
              </a:rPr>
              <a:t>caracterização, inspeção e integridade de materiais</a:t>
            </a:r>
            <a:endParaRPr lang="pt-BR" sz="2400" b="1" dirty="0"/>
          </a:p>
          <a:p>
            <a:pPr algn="ctr"/>
            <a:endParaRPr lang="pt-BR" sz="2400" b="1" dirty="0">
              <a:solidFill>
                <a:schemeClr val="bg1"/>
              </a:solidFill>
              <a:latin typeface="Trebuchet MS" panose="020B06030202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81311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9">
            <a:extLst>
              <a:ext uri="{FF2B5EF4-FFF2-40B4-BE49-F238E27FC236}">
                <a16:creationId xmlns:a16="http://schemas.microsoft.com/office/drawing/2014/main" id="{E4003643-1753-E14D-B3FE-B0FD65A39700}"/>
              </a:ext>
            </a:extLst>
          </p:cNvPr>
          <p:cNvSpPr/>
          <p:nvPr/>
        </p:nvSpPr>
        <p:spPr>
          <a:xfrm>
            <a:off x="7741701" y="878475"/>
            <a:ext cx="2568855" cy="5059874"/>
          </a:xfrm>
          <a:custGeom>
            <a:avLst/>
            <a:gdLst/>
            <a:ahLst/>
            <a:cxnLst/>
            <a:rect l="l" t="t" r="r" b="b"/>
            <a:pathLst>
              <a:path w="2599690" h="8858885">
                <a:moveTo>
                  <a:pt x="2233125" y="0"/>
                </a:moveTo>
                <a:lnTo>
                  <a:pt x="366480" y="0"/>
                </a:lnTo>
                <a:lnTo>
                  <a:pt x="154609" y="5726"/>
                </a:lnTo>
                <a:lnTo>
                  <a:pt x="45810" y="45810"/>
                </a:lnTo>
                <a:lnTo>
                  <a:pt x="5726" y="154609"/>
                </a:lnTo>
                <a:lnTo>
                  <a:pt x="0" y="366480"/>
                </a:lnTo>
                <a:lnTo>
                  <a:pt x="0" y="8847898"/>
                </a:lnTo>
                <a:lnTo>
                  <a:pt x="283" y="8858369"/>
                </a:lnTo>
                <a:lnTo>
                  <a:pt x="2599323" y="8858369"/>
                </a:lnTo>
                <a:lnTo>
                  <a:pt x="2599606" y="8847898"/>
                </a:lnTo>
                <a:lnTo>
                  <a:pt x="2599606" y="366480"/>
                </a:lnTo>
                <a:lnTo>
                  <a:pt x="2593880" y="154609"/>
                </a:lnTo>
                <a:lnTo>
                  <a:pt x="2553796" y="45810"/>
                </a:lnTo>
                <a:lnTo>
                  <a:pt x="2444997" y="5726"/>
                </a:lnTo>
                <a:lnTo>
                  <a:pt x="2233125" y="0"/>
                </a:lnTo>
                <a:close/>
              </a:path>
            </a:pathLst>
          </a:cu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B296105B-044B-064C-B46A-51F698CF1833}"/>
              </a:ext>
            </a:extLst>
          </p:cNvPr>
          <p:cNvSpPr/>
          <p:nvPr/>
        </p:nvSpPr>
        <p:spPr>
          <a:xfrm>
            <a:off x="2109556" y="878475"/>
            <a:ext cx="2568855" cy="5059874"/>
          </a:xfrm>
          <a:custGeom>
            <a:avLst/>
            <a:gdLst/>
            <a:ahLst/>
            <a:cxnLst/>
            <a:rect l="l" t="t" r="r" b="b"/>
            <a:pathLst>
              <a:path w="2599690" h="8858885">
                <a:moveTo>
                  <a:pt x="2233125" y="0"/>
                </a:moveTo>
                <a:lnTo>
                  <a:pt x="366480" y="0"/>
                </a:lnTo>
                <a:lnTo>
                  <a:pt x="154609" y="5726"/>
                </a:lnTo>
                <a:lnTo>
                  <a:pt x="45810" y="45810"/>
                </a:lnTo>
                <a:lnTo>
                  <a:pt x="5726" y="154609"/>
                </a:lnTo>
                <a:lnTo>
                  <a:pt x="0" y="366480"/>
                </a:lnTo>
                <a:lnTo>
                  <a:pt x="0" y="8847898"/>
                </a:lnTo>
                <a:lnTo>
                  <a:pt x="283" y="8858369"/>
                </a:lnTo>
                <a:lnTo>
                  <a:pt x="2599323" y="8858369"/>
                </a:lnTo>
                <a:lnTo>
                  <a:pt x="2599606" y="8847898"/>
                </a:lnTo>
                <a:lnTo>
                  <a:pt x="2599606" y="366480"/>
                </a:lnTo>
                <a:lnTo>
                  <a:pt x="2593880" y="154609"/>
                </a:lnTo>
                <a:lnTo>
                  <a:pt x="2553796" y="45810"/>
                </a:lnTo>
                <a:lnTo>
                  <a:pt x="2444997" y="5726"/>
                </a:lnTo>
                <a:lnTo>
                  <a:pt x="2233125" y="0"/>
                </a:lnTo>
                <a:close/>
              </a:path>
            </a:pathLst>
          </a:cu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A98524E6-B94B-5E44-BFDA-485A8BC80542}"/>
              </a:ext>
            </a:extLst>
          </p:cNvPr>
          <p:cNvSpPr txBox="1">
            <a:spLocks/>
          </p:cNvSpPr>
          <p:nvPr/>
        </p:nvSpPr>
        <p:spPr>
          <a:xfrm>
            <a:off x="454325" y="191073"/>
            <a:ext cx="11003280" cy="102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Trebuchet MS" panose="020B0603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1BFD183-0CCF-0445-8F41-058AD2A968E4}"/>
              </a:ext>
            </a:extLst>
          </p:cNvPr>
          <p:cNvSpPr/>
          <p:nvPr/>
        </p:nvSpPr>
        <p:spPr>
          <a:xfrm>
            <a:off x="422241" y="213490"/>
            <a:ext cx="8933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Linhas de Pesquisa</a:t>
            </a: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C984BA34-8D88-9A47-9F14-353FE4004F2A}"/>
              </a:ext>
            </a:extLst>
          </p:cNvPr>
          <p:cNvSpPr/>
          <p:nvPr/>
        </p:nvSpPr>
        <p:spPr>
          <a:xfrm>
            <a:off x="4958394" y="898357"/>
            <a:ext cx="2568855" cy="5048012"/>
          </a:xfrm>
          <a:custGeom>
            <a:avLst/>
            <a:gdLst/>
            <a:ahLst/>
            <a:cxnLst/>
            <a:rect l="l" t="t" r="r" b="b"/>
            <a:pathLst>
              <a:path w="2599690" h="8858885">
                <a:moveTo>
                  <a:pt x="2233125" y="0"/>
                </a:moveTo>
                <a:lnTo>
                  <a:pt x="366480" y="0"/>
                </a:lnTo>
                <a:lnTo>
                  <a:pt x="154609" y="5726"/>
                </a:lnTo>
                <a:lnTo>
                  <a:pt x="45810" y="45810"/>
                </a:lnTo>
                <a:lnTo>
                  <a:pt x="5726" y="154609"/>
                </a:lnTo>
                <a:lnTo>
                  <a:pt x="0" y="366480"/>
                </a:lnTo>
                <a:lnTo>
                  <a:pt x="0" y="8847898"/>
                </a:lnTo>
                <a:lnTo>
                  <a:pt x="283" y="8858369"/>
                </a:lnTo>
                <a:lnTo>
                  <a:pt x="2599323" y="8858369"/>
                </a:lnTo>
                <a:lnTo>
                  <a:pt x="2599606" y="8847898"/>
                </a:lnTo>
                <a:lnTo>
                  <a:pt x="2599606" y="366480"/>
                </a:lnTo>
                <a:lnTo>
                  <a:pt x="2593880" y="154609"/>
                </a:lnTo>
                <a:lnTo>
                  <a:pt x="2553796" y="45810"/>
                </a:lnTo>
                <a:lnTo>
                  <a:pt x="2444997" y="5726"/>
                </a:lnTo>
                <a:lnTo>
                  <a:pt x="2233125" y="0"/>
                </a:lnTo>
                <a:close/>
              </a:path>
            </a:pathLst>
          </a:cu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1">
            <a:extLst>
              <a:ext uri="{FF2B5EF4-FFF2-40B4-BE49-F238E27FC236}">
                <a16:creationId xmlns:a16="http://schemas.microsoft.com/office/drawing/2014/main" id="{3E049995-C2B1-5548-995B-F9E5B7F49112}"/>
              </a:ext>
            </a:extLst>
          </p:cNvPr>
          <p:cNvSpPr/>
          <p:nvPr/>
        </p:nvSpPr>
        <p:spPr>
          <a:xfrm>
            <a:off x="525731" y="4458395"/>
            <a:ext cx="10980000" cy="46809"/>
          </a:xfrm>
          <a:custGeom>
            <a:avLst/>
            <a:gdLst/>
            <a:ahLst/>
            <a:cxnLst/>
            <a:rect l="l" t="t" r="r" b="b"/>
            <a:pathLst>
              <a:path w="18690590">
                <a:moveTo>
                  <a:pt x="0" y="0"/>
                </a:moveTo>
                <a:lnTo>
                  <a:pt x="18690530" y="0"/>
                </a:lnTo>
              </a:path>
            </a:pathLst>
          </a:custGeom>
          <a:ln w="628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Seta para a esquerda e para a direita 93">
            <a:extLst>
              <a:ext uri="{FF2B5EF4-FFF2-40B4-BE49-F238E27FC236}">
                <a16:creationId xmlns:a16="http://schemas.microsoft.com/office/drawing/2014/main" id="{37800879-C967-254C-ACCA-23994D9AFA2D}"/>
              </a:ext>
            </a:extLst>
          </p:cNvPr>
          <p:cNvSpPr/>
          <p:nvPr/>
        </p:nvSpPr>
        <p:spPr>
          <a:xfrm>
            <a:off x="2109556" y="4802744"/>
            <a:ext cx="8201000" cy="783304"/>
          </a:xfrm>
          <a:prstGeom prst="left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54C08E0-5F2E-5940-B7C8-D9F800AA90AA}"/>
              </a:ext>
            </a:extLst>
          </p:cNvPr>
          <p:cNvSpPr txBox="1"/>
          <p:nvPr/>
        </p:nvSpPr>
        <p:spPr>
          <a:xfrm>
            <a:off x="2354537" y="4986647"/>
            <a:ext cx="7623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Instituto SENAI de Inovação em Sistemas Virtuais de Produção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746535B-7AFA-1F44-8866-8438ED2C83BE}"/>
              </a:ext>
            </a:extLst>
          </p:cNvPr>
          <p:cNvSpPr txBox="1"/>
          <p:nvPr/>
        </p:nvSpPr>
        <p:spPr>
          <a:xfrm>
            <a:off x="1829574" y="961389"/>
            <a:ext cx="27073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>
                <a:solidFill>
                  <a:schemeClr val="accent1"/>
                </a:solidFill>
              </a:rPr>
              <a:t>Sistemas Interativos Inteligentes em Realidade Estendida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7D4BFDA-A847-C44A-81E8-F7F0314BA2EE}"/>
              </a:ext>
            </a:extLst>
          </p:cNvPr>
          <p:cNvSpPr txBox="1"/>
          <p:nvPr/>
        </p:nvSpPr>
        <p:spPr>
          <a:xfrm>
            <a:off x="7952441" y="923368"/>
            <a:ext cx="2147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>
                <a:solidFill>
                  <a:schemeClr val="accent1"/>
                </a:solidFill>
              </a:rPr>
              <a:t>Simuladores e Soluções </a:t>
            </a:r>
            <a:r>
              <a:rPr lang="pt-BR" sz="2400" b="1" dirty="0" err="1">
                <a:solidFill>
                  <a:schemeClr val="accent1"/>
                </a:solidFill>
              </a:rPr>
              <a:t>Hápticas</a:t>
            </a:r>
            <a:endParaRPr lang="pt-BR" sz="2400" b="1" dirty="0">
              <a:solidFill>
                <a:schemeClr val="accent1"/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FC7E4A8-FE9F-7841-A277-872E6626CA1B}"/>
              </a:ext>
            </a:extLst>
          </p:cNvPr>
          <p:cNvSpPr txBox="1"/>
          <p:nvPr/>
        </p:nvSpPr>
        <p:spPr>
          <a:xfrm>
            <a:off x="4710495" y="967421"/>
            <a:ext cx="2673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>
                <a:solidFill>
                  <a:schemeClr val="accent1"/>
                </a:solidFill>
              </a:rPr>
              <a:t>Matemática e Inteligência Computacional</a:t>
            </a:r>
          </a:p>
          <a:p>
            <a:pPr algn="ctr"/>
            <a:endParaRPr lang="pt-BR" sz="2400" b="1" dirty="0">
              <a:solidFill>
                <a:schemeClr val="bg1"/>
              </a:solidFill>
              <a:latin typeface="Trebuchet MS" panose="020B06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8457D914-CB84-CA43-A35E-0347E1C0051B}"/>
              </a:ext>
            </a:extLst>
          </p:cNvPr>
          <p:cNvSpPr/>
          <p:nvPr/>
        </p:nvSpPr>
        <p:spPr>
          <a:xfrm>
            <a:off x="1971071" y="3017517"/>
            <a:ext cx="27073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dirty="0">
                <a:solidFill>
                  <a:schemeClr val="bg1"/>
                </a:solidFill>
              </a:rPr>
              <a:t>Realidades Virtual e Aumentada</a:t>
            </a:r>
          </a:p>
          <a:p>
            <a:pPr algn="r"/>
            <a:r>
              <a:rPr lang="pt-BR" sz="1400" dirty="0">
                <a:solidFill>
                  <a:schemeClr val="bg1"/>
                </a:solidFill>
              </a:rPr>
              <a:t>Realidade Mista</a:t>
            </a:r>
          </a:p>
          <a:p>
            <a:pPr algn="r"/>
            <a:r>
              <a:rPr lang="pt-BR" sz="1400" dirty="0">
                <a:solidFill>
                  <a:schemeClr val="bg1"/>
                </a:solidFill>
              </a:rPr>
              <a:t>Ambientes Virtuais</a:t>
            </a:r>
          </a:p>
          <a:p>
            <a:pPr algn="r"/>
            <a:r>
              <a:rPr lang="pt-BR" sz="1400" dirty="0">
                <a:solidFill>
                  <a:schemeClr val="bg1"/>
                </a:solidFill>
              </a:rPr>
              <a:t>Gerenciamento de Ativos com </a:t>
            </a:r>
            <a:r>
              <a:rPr lang="pt-BR" sz="1400" dirty="0" err="1">
                <a:solidFill>
                  <a:schemeClr val="bg1"/>
                </a:solidFill>
              </a:rPr>
              <a:t>Smart</a:t>
            </a:r>
            <a:r>
              <a:rPr lang="pt-BR" sz="1400" dirty="0">
                <a:solidFill>
                  <a:schemeClr val="bg1"/>
                </a:solidFill>
              </a:rPr>
              <a:t> Glass</a:t>
            </a:r>
          </a:p>
          <a:p>
            <a:pPr algn="r"/>
            <a:r>
              <a:rPr lang="pt-BR" sz="1400" dirty="0" err="1">
                <a:solidFill>
                  <a:schemeClr val="bg1"/>
                </a:solidFill>
              </a:rPr>
              <a:t>Serious</a:t>
            </a:r>
            <a:r>
              <a:rPr lang="pt-BR" sz="1400" dirty="0">
                <a:solidFill>
                  <a:schemeClr val="bg1"/>
                </a:solidFill>
              </a:rPr>
              <a:t> Game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AFFA32BD-8CC6-1444-B808-94D59CF258FA}"/>
              </a:ext>
            </a:extLst>
          </p:cNvPr>
          <p:cNvSpPr/>
          <p:nvPr/>
        </p:nvSpPr>
        <p:spPr>
          <a:xfrm>
            <a:off x="5357790" y="2802074"/>
            <a:ext cx="216945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pt-BR" sz="1400" dirty="0">
              <a:solidFill>
                <a:schemeClr val="bg1"/>
              </a:solidFill>
            </a:endParaRPr>
          </a:p>
          <a:p>
            <a:pPr algn="r"/>
            <a:r>
              <a:rPr lang="pt-BR" sz="1400" b="1" dirty="0">
                <a:solidFill>
                  <a:schemeClr val="bg1"/>
                </a:solidFill>
              </a:rPr>
              <a:t>Modelagem </a:t>
            </a:r>
            <a:r>
              <a:rPr lang="pt-BR" sz="1400" dirty="0">
                <a:solidFill>
                  <a:schemeClr val="bg1"/>
                </a:solidFill>
              </a:rPr>
              <a:t>Modelagem Matemática para Simuladores</a:t>
            </a:r>
          </a:p>
          <a:p>
            <a:pPr algn="r"/>
            <a:r>
              <a:rPr lang="pt-BR" sz="1400" dirty="0">
                <a:solidFill>
                  <a:schemeClr val="bg1"/>
                </a:solidFill>
              </a:rPr>
              <a:t>Gêmeos Digitais (</a:t>
            </a:r>
            <a:r>
              <a:rPr lang="pt-BR" sz="1400" i="1" dirty="0">
                <a:solidFill>
                  <a:schemeClr val="bg1"/>
                </a:solidFill>
              </a:rPr>
              <a:t>Digital </a:t>
            </a:r>
            <a:r>
              <a:rPr lang="pt-BR" sz="1400" i="1" dirty="0" err="1">
                <a:solidFill>
                  <a:schemeClr val="bg1"/>
                </a:solidFill>
              </a:rPr>
              <a:t>Twin</a:t>
            </a:r>
            <a:r>
              <a:rPr lang="pt-BR" sz="1400" dirty="0">
                <a:solidFill>
                  <a:schemeClr val="bg1"/>
                </a:solidFill>
              </a:rPr>
              <a:t>)</a:t>
            </a:r>
          </a:p>
          <a:p>
            <a:pPr algn="r"/>
            <a:r>
              <a:rPr lang="pt-BR" sz="1400" dirty="0">
                <a:solidFill>
                  <a:schemeClr val="bg1"/>
                </a:solidFill>
              </a:rPr>
              <a:t>Inteligência Computacional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3DAAB76-8009-4041-8C62-0DF8C3DE6757}"/>
              </a:ext>
            </a:extLst>
          </p:cNvPr>
          <p:cNvSpPr/>
          <p:nvPr/>
        </p:nvSpPr>
        <p:spPr>
          <a:xfrm>
            <a:off x="7479909" y="2802074"/>
            <a:ext cx="27410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pt-BR" sz="1400" dirty="0">
              <a:solidFill>
                <a:schemeClr val="bg1"/>
              </a:solidFill>
            </a:endParaRPr>
          </a:p>
          <a:p>
            <a:pPr algn="r"/>
            <a:r>
              <a:rPr lang="pt-BR" sz="1400" dirty="0">
                <a:solidFill>
                  <a:schemeClr val="bg1"/>
                </a:solidFill>
              </a:rPr>
              <a:t>Simuladores Híbridos</a:t>
            </a:r>
          </a:p>
          <a:p>
            <a:pPr algn="r"/>
            <a:r>
              <a:rPr lang="pt-BR" sz="1400" dirty="0">
                <a:solidFill>
                  <a:schemeClr val="bg1"/>
                </a:solidFill>
              </a:rPr>
              <a:t>Treinamento Virtuais</a:t>
            </a:r>
          </a:p>
          <a:p>
            <a:pPr algn="r"/>
            <a:endParaRPr lang="pt-BR" sz="1400" dirty="0">
              <a:solidFill>
                <a:schemeClr val="bg1"/>
              </a:solidFill>
            </a:endParaRPr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9061E7EA-3668-8E40-87A3-C1148B13BCD3}"/>
              </a:ext>
            </a:extLst>
          </p:cNvPr>
          <p:cNvGrpSpPr/>
          <p:nvPr/>
        </p:nvGrpSpPr>
        <p:grpSpPr>
          <a:xfrm>
            <a:off x="-52429" y="5883588"/>
            <a:ext cx="3764003" cy="1015808"/>
            <a:chOff x="-563240" y="5327602"/>
            <a:chExt cx="4068233" cy="1097912"/>
          </a:xfrm>
        </p:grpSpPr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41F7E62F-216D-4741-A8E6-08C51B8E2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63240" y="5327602"/>
              <a:ext cx="4068233" cy="1097912"/>
            </a:xfrm>
            <a:prstGeom prst="rect">
              <a:avLst/>
            </a:prstGeom>
          </p:spPr>
        </p:pic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2AF9437C-AFD8-3849-9E98-293307B93728}"/>
                </a:ext>
              </a:extLst>
            </p:cNvPr>
            <p:cNvSpPr/>
            <p:nvPr/>
          </p:nvSpPr>
          <p:spPr>
            <a:xfrm>
              <a:off x="1495425" y="6038055"/>
              <a:ext cx="1675951" cy="196058"/>
            </a:xfrm>
            <a:prstGeom prst="rect">
              <a:avLst/>
            </a:prstGeom>
            <a:solidFill>
              <a:srgbClr val="0F6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3366"/>
                </a:solidFill>
              </a:endParaRP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360E97C8-870F-C647-8578-D5A036DBCABD}"/>
                </a:ext>
              </a:extLst>
            </p:cNvPr>
            <p:cNvSpPr txBox="1"/>
            <p:nvPr/>
          </p:nvSpPr>
          <p:spPr>
            <a:xfrm>
              <a:off x="1201361" y="6009126"/>
              <a:ext cx="2074230" cy="2661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>
                  <a:solidFill>
                    <a:schemeClr val="bg1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Sistemas Virtuais de Produção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4727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4" name="Google Shape;234;p29"/>
          <p:cNvCxnSpPr/>
          <p:nvPr/>
        </p:nvCxnSpPr>
        <p:spPr>
          <a:xfrm>
            <a:off x="16659" y="655873"/>
            <a:ext cx="79888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5" name="Google Shape;235;p29"/>
          <p:cNvCxnSpPr/>
          <p:nvPr/>
        </p:nvCxnSpPr>
        <p:spPr>
          <a:xfrm>
            <a:off x="-1587" y="927321"/>
            <a:ext cx="103480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6" name="Google Shape;236;p29"/>
          <p:cNvSpPr/>
          <p:nvPr/>
        </p:nvSpPr>
        <p:spPr>
          <a:xfrm>
            <a:off x="7881008" y="461852"/>
            <a:ext cx="412400" cy="409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36567" tIns="18267" rIns="36567" bIns="18267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9"/>
          <p:cNvSpPr/>
          <p:nvPr/>
        </p:nvSpPr>
        <p:spPr>
          <a:xfrm>
            <a:off x="10295149" y="722639"/>
            <a:ext cx="412400" cy="409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36567" tIns="18267" rIns="36567" bIns="18267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2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000" y="117677"/>
            <a:ext cx="567093" cy="437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401" y="6162249"/>
            <a:ext cx="1117912" cy="5519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948A619E-7707-4895-BA6D-267BF55461FF}"/>
              </a:ext>
            </a:extLst>
          </p:cNvPr>
          <p:cNvGrpSpPr/>
          <p:nvPr/>
        </p:nvGrpSpPr>
        <p:grpSpPr>
          <a:xfrm>
            <a:off x="11027200" y="0"/>
            <a:ext cx="1168400" cy="6858000"/>
            <a:chOff x="4133850" y="0"/>
            <a:chExt cx="876300" cy="5143500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62AD6142-85DE-4093-9A69-B6903B270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2000250" y="2133600"/>
              <a:ext cx="5143500" cy="876300"/>
            </a:xfrm>
            <a:prstGeom prst="rect">
              <a:avLst/>
            </a:prstGeom>
          </p:spPr>
        </p:pic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9D1058E7-847D-492E-A8A0-0CDB3C71C7C7}"/>
                </a:ext>
              </a:extLst>
            </p:cNvPr>
            <p:cNvSpPr txBox="1"/>
            <p:nvPr/>
          </p:nvSpPr>
          <p:spPr>
            <a:xfrm rot="16200000">
              <a:off x="3995480" y="1685426"/>
              <a:ext cx="1767730" cy="2385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pt-BR" sz="1467" b="1" i="1" dirty="0">
                  <a:solidFill>
                    <a:srgbClr val="EE7337"/>
                  </a:solidFill>
                  <a:latin typeface="Trebuchet MS" panose="020B0603020202020204" pitchFamily="34" charset="0"/>
                </a:rPr>
                <a:t>SAÚDE OCUPACIONAL</a:t>
              </a:r>
            </a:p>
          </p:txBody>
        </p:sp>
      </p:grpSp>
      <p:sp>
        <p:nvSpPr>
          <p:cNvPr id="15" name="Google Shape;199;p29">
            <a:extLst>
              <a:ext uri="{FF2B5EF4-FFF2-40B4-BE49-F238E27FC236}">
                <a16:creationId xmlns:a16="http://schemas.microsoft.com/office/drawing/2014/main" id="{395ADDC7-E999-4871-B06C-B9108AB68349}"/>
              </a:ext>
            </a:extLst>
          </p:cNvPr>
          <p:cNvSpPr txBox="1"/>
          <p:nvPr/>
        </p:nvSpPr>
        <p:spPr>
          <a:xfrm>
            <a:off x="875877" y="28971"/>
            <a:ext cx="6685479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pt-BR" sz="3733" b="1" dirty="0">
                <a:solidFill>
                  <a:srgbClr val="C55A11"/>
                </a:solidFill>
                <a:latin typeface="Trebuchet MS"/>
                <a:sym typeface="Trebuchet MS"/>
              </a:rPr>
              <a:t>Linhas de Pesquisa</a:t>
            </a:r>
            <a:endParaRPr sz="2400" dirty="0"/>
          </a:p>
        </p:txBody>
      </p:sp>
      <p:sp>
        <p:nvSpPr>
          <p:cNvPr id="13" name="Google Shape;108;p25">
            <a:extLst>
              <a:ext uri="{FF2B5EF4-FFF2-40B4-BE49-F238E27FC236}">
                <a16:creationId xmlns:a16="http://schemas.microsoft.com/office/drawing/2014/main" id="{FFA6D3EF-454E-4EBF-B132-E966CA472156}"/>
              </a:ext>
            </a:extLst>
          </p:cNvPr>
          <p:cNvSpPr txBox="1"/>
          <p:nvPr/>
        </p:nvSpPr>
        <p:spPr>
          <a:xfrm>
            <a:off x="540753" y="1673310"/>
            <a:ext cx="10348000" cy="631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buClr>
                <a:schemeClr val="lt1"/>
              </a:buClr>
              <a:buSzPts val="2800"/>
            </a:pPr>
            <a:r>
              <a:rPr lang="pt-BR" sz="2133" b="1" dirty="0">
                <a:latin typeface="Trebuchet MS" panose="020B0603020202020204" pitchFamily="34" charset="0"/>
                <a:ea typeface="Roboto"/>
                <a:cs typeface="Roboto"/>
                <a:sym typeface="Roboto"/>
              </a:rPr>
              <a:t>Suporte Científico para Novos Produtos e Processos em Saúde</a:t>
            </a:r>
            <a:endParaRPr sz="2133" dirty="0">
              <a:latin typeface="Trebuchet MS" panose="020B0603020202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92;p28">
            <a:extLst>
              <a:ext uri="{FF2B5EF4-FFF2-40B4-BE49-F238E27FC236}">
                <a16:creationId xmlns:a16="http://schemas.microsoft.com/office/drawing/2014/main" id="{D2252F45-95CF-46A8-9E4E-3B8F8E3A8F5D}"/>
              </a:ext>
            </a:extLst>
          </p:cNvPr>
          <p:cNvSpPr txBox="1"/>
          <p:nvPr/>
        </p:nvSpPr>
        <p:spPr>
          <a:xfrm>
            <a:off x="548671" y="2525559"/>
            <a:ext cx="8187396" cy="896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buClr>
                <a:schemeClr val="lt1"/>
              </a:buClr>
              <a:buSzPts val="2800"/>
            </a:pPr>
            <a:r>
              <a:rPr lang="pt-BR" sz="2133" b="1" dirty="0">
                <a:latin typeface="Trebuchet MS" panose="020B0603020202020204" pitchFamily="34" charset="0"/>
                <a:ea typeface="Roboto"/>
                <a:cs typeface="Roboto"/>
                <a:sym typeface="Roboto"/>
              </a:rPr>
              <a:t>Biotecnologia Aplicada à Saúde</a:t>
            </a:r>
            <a:endParaRPr sz="2133" dirty="0">
              <a:latin typeface="Trebuchet MS" panose="020B0603020202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268;p31">
            <a:extLst>
              <a:ext uri="{FF2B5EF4-FFF2-40B4-BE49-F238E27FC236}">
                <a16:creationId xmlns:a16="http://schemas.microsoft.com/office/drawing/2014/main" id="{AB01A7F3-865E-40F3-B7CA-6C60608C6462}"/>
              </a:ext>
            </a:extLst>
          </p:cNvPr>
          <p:cNvSpPr txBox="1"/>
          <p:nvPr/>
        </p:nvSpPr>
        <p:spPr>
          <a:xfrm>
            <a:off x="540754" y="3388115"/>
            <a:ext cx="10663125" cy="103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buClr>
                <a:schemeClr val="lt1"/>
              </a:buClr>
              <a:buSzPts val="2800"/>
            </a:pPr>
            <a:r>
              <a:rPr lang="pt-BR" sz="2133" b="1" dirty="0">
                <a:latin typeface="Trebuchet MS" panose="020B0603020202020204" pitchFamily="34" charset="0"/>
                <a:ea typeface="Roboto"/>
                <a:cs typeface="Roboto"/>
                <a:sym typeface="Roboto"/>
              </a:rPr>
              <a:t>Desenvolvimento e Otimização de Marcadores Biológicos e Moleculares</a:t>
            </a:r>
            <a:endParaRPr sz="2133" dirty="0">
              <a:latin typeface="Trebuchet MS" panose="020B0603020202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649;p43">
            <a:extLst>
              <a:ext uri="{FF2B5EF4-FFF2-40B4-BE49-F238E27FC236}">
                <a16:creationId xmlns:a16="http://schemas.microsoft.com/office/drawing/2014/main" id="{434F8572-12C2-4EF8-B51C-4703C0DFF2A8}"/>
              </a:ext>
            </a:extLst>
          </p:cNvPr>
          <p:cNvSpPr txBox="1"/>
          <p:nvPr/>
        </p:nvSpPr>
        <p:spPr>
          <a:xfrm>
            <a:off x="540754" y="4366839"/>
            <a:ext cx="10025741" cy="931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buClr>
                <a:schemeClr val="lt1"/>
              </a:buClr>
              <a:buSzPts val="2800"/>
            </a:pPr>
            <a:r>
              <a:rPr lang="pt-BR" sz="2133" b="1" dirty="0">
                <a:latin typeface="Trebuchet MS"/>
                <a:ea typeface="Trebuchet MS"/>
                <a:cs typeface="Trebuchet MS"/>
                <a:sym typeface="Trebuchet MS"/>
              </a:rPr>
              <a:t>Tecnologias Digitais para Saúde</a:t>
            </a:r>
            <a:endParaRPr sz="2133" dirty="0"/>
          </a:p>
        </p:txBody>
      </p:sp>
      <p:sp>
        <p:nvSpPr>
          <p:cNvPr id="19" name="Google Shape;236;p29">
            <a:extLst>
              <a:ext uri="{FF2B5EF4-FFF2-40B4-BE49-F238E27FC236}">
                <a16:creationId xmlns:a16="http://schemas.microsoft.com/office/drawing/2014/main" id="{D7BF1FA5-312E-4D4E-9DF5-C65A19F889D3}"/>
              </a:ext>
            </a:extLst>
          </p:cNvPr>
          <p:cNvSpPr>
            <a:spLocks noChangeAspect="1"/>
          </p:cNvSpPr>
          <p:nvPr/>
        </p:nvSpPr>
        <p:spPr>
          <a:xfrm>
            <a:off x="300989" y="1912193"/>
            <a:ext cx="145127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36567" tIns="18267" rIns="36567" bIns="18267" anchor="ctr" anchorCtr="0">
            <a:noAutofit/>
          </a:bodyPr>
          <a:lstStyle/>
          <a:p>
            <a:pPr algn="ctr"/>
            <a:endParaRPr sz="21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36;p29">
            <a:extLst>
              <a:ext uri="{FF2B5EF4-FFF2-40B4-BE49-F238E27FC236}">
                <a16:creationId xmlns:a16="http://schemas.microsoft.com/office/drawing/2014/main" id="{6F6A73DF-421B-45CE-9995-4F107B982DA8}"/>
              </a:ext>
            </a:extLst>
          </p:cNvPr>
          <p:cNvSpPr>
            <a:spLocks noChangeAspect="1"/>
          </p:cNvSpPr>
          <p:nvPr/>
        </p:nvSpPr>
        <p:spPr>
          <a:xfrm>
            <a:off x="293810" y="2911517"/>
            <a:ext cx="145127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36567" tIns="18267" rIns="36567" bIns="18267" anchor="ctr" anchorCtr="0">
            <a:noAutofit/>
          </a:bodyPr>
          <a:lstStyle/>
          <a:p>
            <a:pPr algn="ctr"/>
            <a:endParaRPr sz="21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36;p29">
            <a:extLst>
              <a:ext uri="{FF2B5EF4-FFF2-40B4-BE49-F238E27FC236}">
                <a16:creationId xmlns:a16="http://schemas.microsoft.com/office/drawing/2014/main" id="{94ED6F0E-E5E9-40CD-965B-C3525827E166}"/>
              </a:ext>
            </a:extLst>
          </p:cNvPr>
          <p:cNvSpPr>
            <a:spLocks noChangeAspect="1"/>
          </p:cNvSpPr>
          <p:nvPr/>
        </p:nvSpPr>
        <p:spPr>
          <a:xfrm>
            <a:off x="300987" y="3831635"/>
            <a:ext cx="145127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36567" tIns="18267" rIns="36567" bIns="18267" anchor="ctr" anchorCtr="0">
            <a:noAutofit/>
          </a:bodyPr>
          <a:lstStyle/>
          <a:p>
            <a:pPr algn="ctr"/>
            <a:endParaRPr sz="21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36;p29">
            <a:extLst>
              <a:ext uri="{FF2B5EF4-FFF2-40B4-BE49-F238E27FC236}">
                <a16:creationId xmlns:a16="http://schemas.microsoft.com/office/drawing/2014/main" id="{5C857076-3078-446F-BEE5-AB94C060F5F8}"/>
              </a:ext>
            </a:extLst>
          </p:cNvPr>
          <p:cNvSpPr>
            <a:spLocks noChangeAspect="1"/>
          </p:cNvSpPr>
          <p:nvPr/>
        </p:nvSpPr>
        <p:spPr>
          <a:xfrm>
            <a:off x="293810" y="4760625"/>
            <a:ext cx="145127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36567" tIns="18267" rIns="36567" bIns="18267" anchor="ctr" anchorCtr="0">
            <a:noAutofit/>
          </a:bodyPr>
          <a:lstStyle/>
          <a:p>
            <a:pPr algn="ctr"/>
            <a:endParaRPr sz="21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8921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6213423"/>
            <a:ext cx="12192000" cy="7719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04" name="Título 3">
            <a:extLst>
              <a:ext uri="{FF2B5EF4-FFF2-40B4-BE49-F238E27FC236}">
                <a16:creationId xmlns:a16="http://schemas.microsoft.com/office/drawing/2014/main" id="{5796116B-3D6B-4D75-A93D-8975FAFE3365}"/>
              </a:ext>
            </a:extLst>
          </p:cNvPr>
          <p:cNvSpPr txBox="1">
            <a:spLocks/>
          </p:cNvSpPr>
          <p:nvPr/>
        </p:nvSpPr>
        <p:spPr>
          <a:xfrm>
            <a:off x="454325" y="191073"/>
            <a:ext cx="11003280" cy="102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Trebuchet MS" panose="020B0603020202020204" pitchFamily="34" charset="0"/>
            </a:endParaRPr>
          </a:p>
        </p:txBody>
      </p:sp>
      <p:sp>
        <p:nvSpPr>
          <p:cNvPr id="105" name="Retângulo 104">
            <a:extLst>
              <a:ext uri="{FF2B5EF4-FFF2-40B4-BE49-F238E27FC236}">
                <a16:creationId xmlns:a16="http://schemas.microsoft.com/office/drawing/2014/main" id="{834B1C2A-A41E-4D86-8CE2-C5D47467D92F}"/>
              </a:ext>
            </a:extLst>
          </p:cNvPr>
          <p:cNvSpPr/>
          <p:nvPr/>
        </p:nvSpPr>
        <p:spPr>
          <a:xfrm>
            <a:off x="497115" y="572528"/>
            <a:ext cx="893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accent1"/>
                </a:solidFill>
                <a:latin typeface="Trebuchet MS" panose="020B0603020202020204" pitchFamily="34" charset="0"/>
              </a:rPr>
              <a:t>Modelos de Predição do Teor de Sólidos e Metais em Óleos do </a:t>
            </a:r>
            <a:r>
              <a:rPr lang="pt-BR" sz="2000" dirty="0" err="1">
                <a:solidFill>
                  <a:schemeClr val="accent1"/>
                </a:solidFill>
                <a:latin typeface="Trebuchet MS" panose="020B0603020202020204" pitchFamily="34" charset="0"/>
              </a:rPr>
              <a:t>Pré</a:t>
            </a:r>
            <a:r>
              <a:rPr lang="pt-BR" sz="2000" dirty="0">
                <a:solidFill>
                  <a:schemeClr val="accent1"/>
                </a:solidFill>
                <a:latin typeface="Trebuchet MS" panose="020B0603020202020204" pitchFamily="34" charset="0"/>
              </a:rPr>
              <a:t>-sal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9063" y="5800127"/>
            <a:ext cx="2807034" cy="1007827"/>
          </a:xfrm>
          <a:prstGeom prst="rect">
            <a:avLst/>
          </a:prstGeom>
        </p:spPr>
      </p:pic>
      <p:pic>
        <p:nvPicPr>
          <p:cNvPr id="10" name="Picture 2" descr="Resultado de imagem para mapa poÃ§os petroleo rio de janeiro">
            <a:extLst>
              <a:ext uri="{FF2B5EF4-FFF2-40B4-BE49-F238E27FC236}">
                <a16:creationId xmlns:a16="http://schemas.microsoft.com/office/drawing/2014/main" id="{58613F62-6E3E-4C19-971E-16693DF07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9182" y="4268358"/>
            <a:ext cx="3154198" cy="22736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44BE229C-97A0-46AB-945F-0FF365A194C7}"/>
              </a:ext>
            </a:extLst>
          </p:cNvPr>
          <p:cNvSpPr txBox="1">
            <a:spLocks/>
          </p:cNvSpPr>
          <p:nvPr/>
        </p:nvSpPr>
        <p:spPr>
          <a:xfrm>
            <a:off x="5551465" y="1669356"/>
            <a:ext cx="5942375" cy="75549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Grande 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número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de 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poços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cujos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óleos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apresentam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características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distintas</a:t>
            </a:r>
            <a:endParaRPr lang="en-US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44BE229C-97A0-46AB-945F-0FF365A194C7}"/>
              </a:ext>
            </a:extLst>
          </p:cNvPr>
          <p:cNvSpPr txBox="1">
            <a:spLocks/>
          </p:cNvSpPr>
          <p:nvPr/>
        </p:nvSpPr>
        <p:spPr>
          <a:xfrm>
            <a:off x="6385342" y="2752441"/>
            <a:ext cx="1625533" cy="45059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Teor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de 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Sólidos</a:t>
            </a:r>
            <a:endParaRPr lang="en-US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44BE229C-97A0-46AB-945F-0FF365A194C7}"/>
              </a:ext>
            </a:extLst>
          </p:cNvPr>
          <p:cNvSpPr txBox="1">
            <a:spLocks/>
          </p:cNvSpPr>
          <p:nvPr/>
        </p:nvSpPr>
        <p:spPr>
          <a:xfrm>
            <a:off x="9329374" y="2752440"/>
            <a:ext cx="1625533" cy="45059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Teor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de 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Metais</a:t>
            </a:r>
            <a:endParaRPr lang="en-US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23" name="Picture 4" descr="Resultado de imagem para seta">
            <a:extLst>
              <a:ext uri="{FF2B5EF4-FFF2-40B4-BE49-F238E27FC236}">
                <a16:creationId xmlns:a16="http://schemas.microsoft.com/office/drawing/2014/main" id="{596E8E36-A67C-41CE-8068-DB6DB8663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64613" flipH="1" flipV="1">
            <a:off x="8188659" y="2652133"/>
            <a:ext cx="472985" cy="37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Resultado de imagem para seta">
            <a:extLst>
              <a:ext uri="{FF2B5EF4-FFF2-40B4-BE49-F238E27FC236}">
                <a16:creationId xmlns:a16="http://schemas.microsoft.com/office/drawing/2014/main" id="{596E8E36-A67C-41CE-8068-DB6DB8663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35387" flipV="1">
            <a:off x="8796747" y="2652133"/>
            <a:ext cx="472985" cy="37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44BE229C-97A0-46AB-945F-0FF365A194C7}"/>
              </a:ext>
            </a:extLst>
          </p:cNvPr>
          <p:cNvSpPr txBox="1">
            <a:spLocks/>
          </p:cNvSpPr>
          <p:nvPr/>
        </p:nvSpPr>
        <p:spPr>
          <a:xfrm>
            <a:off x="8648889" y="3728883"/>
            <a:ext cx="3217041" cy="187066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600" b="1" dirty="0">
                <a:solidFill>
                  <a:schemeClr val="tx1"/>
                </a:solidFill>
                <a:latin typeface="Trebuchet MS" panose="020B0603020202020204" pitchFamily="34" charset="0"/>
              </a:rPr>
              <a:t>Ni/V: </a:t>
            </a:r>
          </a:p>
          <a:p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Relacionados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à 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presença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de 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asfaltenos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envenenamento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de 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catalisadores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</a:p>
          <a:p>
            <a:endParaRPr lang="en-US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Trebuchet MS" panose="020B0603020202020204" pitchFamily="34" charset="0"/>
              </a:rPr>
              <a:t>Ca/ Ba/ Na: </a:t>
            </a:r>
          </a:p>
          <a:p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Incrustação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em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tubulações</a:t>
            </a:r>
            <a:endParaRPr lang="en-US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44BE229C-97A0-46AB-945F-0FF365A194C7}"/>
              </a:ext>
            </a:extLst>
          </p:cNvPr>
          <p:cNvSpPr txBox="1">
            <a:spLocks/>
          </p:cNvSpPr>
          <p:nvPr/>
        </p:nvSpPr>
        <p:spPr>
          <a:xfrm>
            <a:off x="5846699" y="3766167"/>
            <a:ext cx="2666999" cy="69046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Estabilização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de 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emulsões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de 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óleo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em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água</a:t>
            </a:r>
            <a:endParaRPr lang="en-US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7" name="Seta para a Direita 5">
            <a:extLst>
              <a:ext uri="{FF2B5EF4-FFF2-40B4-BE49-F238E27FC236}">
                <a16:creationId xmlns:a16="http://schemas.microsoft.com/office/drawing/2014/main" id="{EB4387DA-103F-43B8-85F3-6AFEA0DE6BBC}"/>
              </a:ext>
            </a:extLst>
          </p:cNvPr>
          <p:cNvSpPr/>
          <p:nvPr/>
        </p:nvSpPr>
        <p:spPr>
          <a:xfrm rot="5400000">
            <a:off x="7073926" y="3251368"/>
            <a:ext cx="362884" cy="487708"/>
          </a:xfrm>
          <a:prstGeom prst="rightArrow">
            <a:avLst>
              <a:gd name="adj1" fmla="val 50000"/>
              <a:gd name="adj2" fmla="val 69199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60000"/>
                </a:schemeClr>
              </a:gs>
              <a:gs pos="100000">
                <a:schemeClr val="tx1">
                  <a:alpha val="66000"/>
                </a:schemeClr>
              </a:gs>
            </a:gsLst>
            <a:lin ang="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151515"/>
                </a:solidFill>
              </a:ln>
            </a:endParaRPr>
          </a:p>
        </p:txBody>
      </p:sp>
      <p:sp>
        <p:nvSpPr>
          <p:cNvPr id="28" name="Seta para a Direita 5">
            <a:extLst>
              <a:ext uri="{FF2B5EF4-FFF2-40B4-BE49-F238E27FC236}">
                <a16:creationId xmlns:a16="http://schemas.microsoft.com/office/drawing/2014/main" id="{EB4387DA-103F-43B8-85F3-6AFEA0DE6BBC}"/>
              </a:ext>
            </a:extLst>
          </p:cNvPr>
          <p:cNvSpPr/>
          <p:nvPr/>
        </p:nvSpPr>
        <p:spPr>
          <a:xfrm rot="5400000">
            <a:off x="10017959" y="3251368"/>
            <a:ext cx="362884" cy="487708"/>
          </a:xfrm>
          <a:prstGeom prst="rightArrow">
            <a:avLst>
              <a:gd name="adj1" fmla="val 50000"/>
              <a:gd name="adj2" fmla="val 69199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60000"/>
                </a:schemeClr>
              </a:gs>
              <a:gs pos="100000">
                <a:schemeClr val="tx1">
                  <a:alpha val="66000"/>
                </a:schemeClr>
              </a:gs>
            </a:gsLst>
            <a:lin ang="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151515"/>
                </a:solidFill>
              </a:ln>
            </a:endParaRPr>
          </a:p>
        </p:txBody>
      </p:sp>
      <p:pic>
        <p:nvPicPr>
          <p:cNvPr id="29" name="Picture 6" descr="Resultado de imagem para replan">
            <a:extLst>
              <a:ext uri="{FF2B5EF4-FFF2-40B4-BE49-F238E27FC236}">
                <a16:creationId xmlns:a16="http://schemas.microsoft.com/office/drawing/2014/main" id="{5CE19735-9509-46DD-961B-3D6E029F69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65251" y="5253055"/>
            <a:ext cx="2100117" cy="1598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orma Livre: Forma 39">
            <a:extLst>
              <a:ext uri="{FF2B5EF4-FFF2-40B4-BE49-F238E27FC236}">
                <a16:creationId xmlns:a16="http://schemas.microsoft.com/office/drawing/2014/main" id="{B30CC52E-56F7-457A-B247-8383C4CEEF7C}"/>
              </a:ext>
            </a:extLst>
          </p:cNvPr>
          <p:cNvSpPr/>
          <p:nvPr/>
        </p:nvSpPr>
        <p:spPr>
          <a:xfrm>
            <a:off x="95759" y="1669356"/>
            <a:ext cx="2448439" cy="2387633"/>
          </a:xfrm>
          <a:custGeom>
            <a:avLst/>
            <a:gdLst>
              <a:gd name="connsiteX0" fmla="*/ 1586555 w 2235200"/>
              <a:gd name="connsiteY0" fmla="*/ 356377 h 2235200"/>
              <a:gd name="connsiteX1" fmla="*/ 1760418 w 2235200"/>
              <a:gd name="connsiteY1" fmla="*/ 210481 h 2235200"/>
              <a:gd name="connsiteX2" fmla="*/ 1899314 w 2235200"/>
              <a:gd name="connsiteY2" fmla="*/ 327029 h 2235200"/>
              <a:gd name="connsiteX3" fmla="*/ 1785825 w 2235200"/>
              <a:gd name="connsiteY3" fmla="*/ 523585 h 2235200"/>
              <a:gd name="connsiteX4" fmla="*/ 1966144 w 2235200"/>
              <a:gd name="connsiteY4" fmla="*/ 835907 h 2235200"/>
              <a:gd name="connsiteX5" fmla="*/ 2193112 w 2235200"/>
              <a:gd name="connsiteY5" fmla="*/ 835901 h 2235200"/>
              <a:gd name="connsiteX6" fmla="*/ 2224597 w 2235200"/>
              <a:gd name="connsiteY6" fmla="*/ 1014463 h 2235200"/>
              <a:gd name="connsiteX7" fmla="*/ 2011316 w 2235200"/>
              <a:gd name="connsiteY7" fmla="*/ 1092085 h 2235200"/>
              <a:gd name="connsiteX8" fmla="*/ 1948692 w 2235200"/>
              <a:gd name="connsiteY8" fmla="*/ 1447245 h 2235200"/>
              <a:gd name="connsiteX9" fmla="*/ 2122562 w 2235200"/>
              <a:gd name="connsiteY9" fmla="*/ 1593132 h 2235200"/>
              <a:gd name="connsiteX10" fmla="*/ 2031904 w 2235200"/>
              <a:gd name="connsiteY10" fmla="*/ 1750157 h 2235200"/>
              <a:gd name="connsiteX11" fmla="*/ 1818627 w 2235200"/>
              <a:gd name="connsiteY11" fmla="*/ 1672524 h 2235200"/>
              <a:gd name="connsiteX12" fmla="*/ 1542362 w 2235200"/>
              <a:gd name="connsiteY12" fmla="*/ 1904338 h 2235200"/>
              <a:gd name="connsiteX13" fmla="*/ 1581780 w 2235200"/>
              <a:gd name="connsiteY13" fmla="*/ 2127856 h 2235200"/>
              <a:gd name="connsiteX14" fmla="*/ 1411398 w 2235200"/>
              <a:gd name="connsiteY14" fmla="*/ 2189870 h 2235200"/>
              <a:gd name="connsiteX15" fmla="*/ 1297919 w 2235200"/>
              <a:gd name="connsiteY15" fmla="*/ 1993308 h 2235200"/>
              <a:gd name="connsiteX16" fmla="*/ 937280 w 2235200"/>
              <a:gd name="connsiteY16" fmla="*/ 1993308 h 2235200"/>
              <a:gd name="connsiteX17" fmla="*/ 823802 w 2235200"/>
              <a:gd name="connsiteY17" fmla="*/ 2189870 h 2235200"/>
              <a:gd name="connsiteX18" fmla="*/ 653420 w 2235200"/>
              <a:gd name="connsiteY18" fmla="*/ 2127856 h 2235200"/>
              <a:gd name="connsiteX19" fmla="*/ 692839 w 2235200"/>
              <a:gd name="connsiteY19" fmla="*/ 1904338 h 2235200"/>
              <a:gd name="connsiteX20" fmla="*/ 416574 w 2235200"/>
              <a:gd name="connsiteY20" fmla="*/ 1672524 h 2235200"/>
              <a:gd name="connsiteX21" fmla="*/ 203296 w 2235200"/>
              <a:gd name="connsiteY21" fmla="*/ 1750157 h 2235200"/>
              <a:gd name="connsiteX22" fmla="*/ 112638 w 2235200"/>
              <a:gd name="connsiteY22" fmla="*/ 1593132 h 2235200"/>
              <a:gd name="connsiteX23" fmla="*/ 286508 w 2235200"/>
              <a:gd name="connsiteY23" fmla="*/ 1447245 h 2235200"/>
              <a:gd name="connsiteX24" fmla="*/ 223884 w 2235200"/>
              <a:gd name="connsiteY24" fmla="*/ 1092085 h 2235200"/>
              <a:gd name="connsiteX25" fmla="*/ 10603 w 2235200"/>
              <a:gd name="connsiteY25" fmla="*/ 1014463 h 2235200"/>
              <a:gd name="connsiteX26" fmla="*/ 42088 w 2235200"/>
              <a:gd name="connsiteY26" fmla="*/ 835901 h 2235200"/>
              <a:gd name="connsiteX27" fmla="*/ 269055 w 2235200"/>
              <a:gd name="connsiteY27" fmla="*/ 835907 h 2235200"/>
              <a:gd name="connsiteX28" fmla="*/ 449374 w 2235200"/>
              <a:gd name="connsiteY28" fmla="*/ 523585 h 2235200"/>
              <a:gd name="connsiteX29" fmla="*/ 335886 w 2235200"/>
              <a:gd name="connsiteY29" fmla="*/ 327029 h 2235200"/>
              <a:gd name="connsiteX30" fmla="*/ 474782 w 2235200"/>
              <a:gd name="connsiteY30" fmla="*/ 210481 h 2235200"/>
              <a:gd name="connsiteX31" fmla="*/ 648645 w 2235200"/>
              <a:gd name="connsiteY31" fmla="*/ 356377 h 2235200"/>
              <a:gd name="connsiteX32" fmla="*/ 987535 w 2235200"/>
              <a:gd name="connsiteY32" fmla="*/ 233031 h 2235200"/>
              <a:gd name="connsiteX33" fmla="*/ 1026942 w 2235200"/>
              <a:gd name="connsiteY33" fmla="*/ 9511 h 2235200"/>
              <a:gd name="connsiteX34" fmla="*/ 1208258 w 2235200"/>
              <a:gd name="connsiteY34" fmla="*/ 9511 h 2235200"/>
              <a:gd name="connsiteX35" fmla="*/ 1247665 w 2235200"/>
              <a:gd name="connsiteY35" fmla="*/ 233031 h 2235200"/>
              <a:gd name="connsiteX36" fmla="*/ 1586555 w 2235200"/>
              <a:gd name="connsiteY36" fmla="*/ 356377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235200" h="2235200">
                <a:moveTo>
                  <a:pt x="1586555" y="356377"/>
                </a:moveTo>
                <a:lnTo>
                  <a:pt x="1760418" y="210481"/>
                </a:lnTo>
                <a:lnTo>
                  <a:pt x="1899314" y="327029"/>
                </a:lnTo>
                <a:lnTo>
                  <a:pt x="1785825" y="523585"/>
                </a:lnTo>
                <a:cubicBezTo>
                  <a:pt x="1866522" y="614364"/>
                  <a:pt x="1927876" y="720632"/>
                  <a:pt x="1966144" y="835907"/>
                </a:cubicBezTo>
                <a:lnTo>
                  <a:pt x="2193112" y="835901"/>
                </a:lnTo>
                <a:lnTo>
                  <a:pt x="2224597" y="1014463"/>
                </a:lnTo>
                <a:lnTo>
                  <a:pt x="2011316" y="1092085"/>
                </a:lnTo>
                <a:cubicBezTo>
                  <a:pt x="2014782" y="1213496"/>
                  <a:pt x="1993474" y="1334341"/>
                  <a:pt x="1948692" y="1447245"/>
                </a:cubicBezTo>
                <a:lnTo>
                  <a:pt x="2122562" y="1593132"/>
                </a:lnTo>
                <a:lnTo>
                  <a:pt x="2031904" y="1750157"/>
                </a:lnTo>
                <a:lnTo>
                  <a:pt x="1818627" y="1672524"/>
                </a:lnTo>
                <a:cubicBezTo>
                  <a:pt x="1743241" y="1767759"/>
                  <a:pt x="1649240" y="1846634"/>
                  <a:pt x="1542362" y="1904338"/>
                </a:cubicBezTo>
                <a:lnTo>
                  <a:pt x="1581780" y="2127856"/>
                </a:lnTo>
                <a:lnTo>
                  <a:pt x="1411398" y="2189870"/>
                </a:lnTo>
                <a:lnTo>
                  <a:pt x="1297919" y="1993308"/>
                </a:lnTo>
                <a:cubicBezTo>
                  <a:pt x="1178954" y="2017804"/>
                  <a:pt x="1056245" y="2017804"/>
                  <a:pt x="937280" y="1993308"/>
                </a:cubicBezTo>
                <a:lnTo>
                  <a:pt x="823802" y="2189870"/>
                </a:lnTo>
                <a:lnTo>
                  <a:pt x="653420" y="2127856"/>
                </a:lnTo>
                <a:lnTo>
                  <a:pt x="692839" y="1904338"/>
                </a:lnTo>
                <a:cubicBezTo>
                  <a:pt x="585961" y="1846634"/>
                  <a:pt x="491960" y="1767758"/>
                  <a:pt x="416574" y="1672524"/>
                </a:cubicBezTo>
                <a:lnTo>
                  <a:pt x="203296" y="1750157"/>
                </a:lnTo>
                <a:lnTo>
                  <a:pt x="112638" y="1593132"/>
                </a:lnTo>
                <a:lnTo>
                  <a:pt x="286508" y="1447245"/>
                </a:lnTo>
                <a:cubicBezTo>
                  <a:pt x="241726" y="1334341"/>
                  <a:pt x="220417" y="1213496"/>
                  <a:pt x="223884" y="1092085"/>
                </a:cubicBezTo>
                <a:lnTo>
                  <a:pt x="10603" y="1014463"/>
                </a:lnTo>
                <a:lnTo>
                  <a:pt x="42088" y="835901"/>
                </a:lnTo>
                <a:lnTo>
                  <a:pt x="269055" y="835907"/>
                </a:lnTo>
                <a:cubicBezTo>
                  <a:pt x="307323" y="720632"/>
                  <a:pt x="368677" y="614363"/>
                  <a:pt x="449374" y="523585"/>
                </a:cubicBezTo>
                <a:lnTo>
                  <a:pt x="335886" y="327029"/>
                </a:lnTo>
                <a:lnTo>
                  <a:pt x="474782" y="210481"/>
                </a:lnTo>
                <a:lnTo>
                  <a:pt x="648645" y="356377"/>
                </a:lnTo>
                <a:cubicBezTo>
                  <a:pt x="752057" y="292669"/>
                  <a:pt x="867366" y="250701"/>
                  <a:pt x="987535" y="233031"/>
                </a:cubicBezTo>
                <a:lnTo>
                  <a:pt x="1026942" y="9511"/>
                </a:lnTo>
                <a:lnTo>
                  <a:pt x="1208258" y="9511"/>
                </a:lnTo>
                <a:lnTo>
                  <a:pt x="1247665" y="233031"/>
                </a:lnTo>
                <a:cubicBezTo>
                  <a:pt x="1367834" y="250700"/>
                  <a:pt x="1483142" y="292669"/>
                  <a:pt x="1586555" y="35637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9695" tIns="543905" rIns="469695" bIns="582996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600" b="1" kern="1200" dirty="0"/>
              <a:t>Conhecimento acerca do processo</a:t>
            </a:r>
          </a:p>
        </p:txBody>
      </p:sp>
      <p:sp>
        <p:nvSpPr>
          <p:cNvPr id="37" name="Forma Livre: Forma 40">
            <a:extLst>
              <a:ext uri="{FF2B5EF4-FFF2-40B4-BE49-F238E27FC236}">
                <a16:creationId xmlns:a16="http://schemas.microsoft.com/office/drawing/2014/main" id="{641585D7-8D82-40BE-8D62-B9070B0719D9}"/>
              </a:ext>
            </a:extLst>
          </p:cNvPr>
          <p:cNvSpPr/>
          <p:nvPr/>
        </p:nvSpPr>
        <p:spPr>
          <a:xfrm>
            <a:off x="2210167" y="2466032"/>
            <a:ext cx="2191896" cy="2180757"/>
          </a:xfrm>
          <a:custGeom>
            <a:avLst/>
            <a:gdLst>
              <a:gd name="connsiteX0" fmla="*/ 1328508 w 1756834"/>
              <a:gd name="connsiteY0" fmla="*/ 411723 h 1625600"/>
              <a:gd name="connsiteX1" fmla="*/ 1564553 w 1756834"/>
              <a:gd name="connsiteY1" fmla="*/ 327900 h 1625600"/>
              <a:gd name="connsiteX2" fmla="*/ 1664844 w 1756834"/>
              <a:gd name="connsiteY2" fmla="*/ 483647 h 1625600"/>
              <a:gd name="connsiteX3" fmla="*/ 1490864 w 1756834"/>
              <a:gd name="connsiteY3" fmla="*/ 663854 h 1625600"/>
              <a:gd name="connsiteX4" fmla="*/ 1490864 w 1756834"/>
              <a:gd name="connsiteY4" fmla="*/ 961747 h 1625600"/>
              <a:gd name="connsiteX5" fmla="*/ 1664844 w 1756834"/>
              <a:gd name="connsiteY5" fmla="*/ 1141953 h 1625600"/>
              <a:gd name="connsiteX6" fmla="*/ 1564553 w 1756834"/>
              <a:gd name="connsiteY6" fmla="*/ 1297700 h 1625600"/>
              <a:gd name="connsiteX7" fmla="*/ 1328508 w 1756834"/>
              <a:gd name="connsiteY7" fmla="*/ 1213877 h 1625600"/>
              <a:gd name="connsiteX8" fmla="*/ 1040773 w 1756834"/>
              <a:gd name="connsiteY8" fmla="*/ 1362823 h 1625600"/>
              <a:gd name="connsiteX9" fmla="*/ 983454 w 1756834"/>
              <a:gd name="connsiteY9" fmla="*/ 1606663 h 1625600"/>
              <a:gd name="connsiteX10" fmla="*/ 773380 w 1756834"/>
              <a:gd name="connsiteY10" fmla="*/ 1606663 h 1625600"/>
              <a:gd name="connsiteX11" fmla="*/ 716061 w 1756834"/>
              <a:gd name="connsiteY11" fmla="*/ 1362823 h 1625600"/>
              <a:gd name="connsiteX12" fmla="*/ 428326 w 1756834"/>
              <a:gd name="connsiteY12" fmla="*/ 1213877 h 1625600"/>
              <a:gd name="connsiteX13" fmla="*/ 192281 w 1756834"/>
              <a:gd name="connsiteY13" fmla="*/ 1297700 h 1625600"/>
              <a:gd name="connsiteX14" fmla="*/ 91990 w 1756834"/>
              <a:gd name="connsiteY14" fmla="*/ 1141953 h 1625600"/>
              <a:gd name="connsiteX15" fmla="*/ 265970 w 1756834"/>
              <a:gd name="connsiteY15" fmla="*/ 961746 h 1625600"/>
              <a:gd name="connsiteX16" fmla="*/ 265970 w 1756834"/>
              <a:gd name="connsiteY16" fmla="*/ 663853 h 1625600"/>
              <a:gd name="connsiteX17" fmla="*/ 91990 w 1756834"/>
              <a:gd name="connsiteY17" fmla="*/ 483647 h 1625600"/>
              <a:gd name="connsiteX18" fmla="*/ 192281 w 1756834"/>
              <a:gd name="connsiteY18" fmla="*/ 327900 h 1625600"/>
              <a:gd name="connsiteX19" fmla="*/ 428326 w 1756834"/>
              <a:gd name="connsiteY19" fmla="*/ 411723 h 1625600"/>
              <a:gd name="connsiteX20" fmla="*/ 716061 w 1756834"/>
              <a:gd name="connsiteY20" fmla="*/ 262777 h 1625600"/>
              <a:gd name="connsiteX21" fmla="*/ 773380 w 1756834"/>
              <a:gd name="connsiteY21" fmla="*/ 18937 h 1625600"/>
              <a:gd name="connsiteX22" fmla="*/ 983454 w 1756834"/>
              <a:gd name="connsiteY22" fmla="*/ 18937 h 1625600"/>
              <a:gd name="connsiteX23" fmla="*/ 1040773 w 1756834"/>
              <a:gd name="connsiteY23" fmla="*/ 262777 h 1625600"/>
              <a:gd name="connsiteX24" fmla="*/ 1328508 w 1756834"/>
              <a:gd name="connsiteY24" fmla="*/ 411723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756834" h="1625600">
                <a:moveTo>
                  <a:pt x="1328508" y="411723"/>
                </a:moveTo>
                <a:lnTo>
                  <a:pt x="1564553" y="327900"/>
                </a:lnTo>
                <a:lnTo>
                  <a:pt x="1664844" y="483647"/>
                </a:lnTo>
                <a:lnTo>
                  <a:pt x="1490864" y="663854"/>
                </a:lnTo>
                <a:cubicBezTo>
                  <a:pt x="1520371" y="761389"/>
                  <a:pt x="1520371" y="864211"/>
                  <a:pt x="1490864" y="961747"/>
                </a:cubicBezTo>
                <a:lnTo>
                  <a:pt x="1664844" y="1141953"/>
                </a:lnTo>
                <a:lnTo>
                  <a:pt x="1564553" y="1297700"/>
                </a:lnTo>
                <a:lnTo>
                  <a:pt x="1328508" y="1213877"/>
                </a:lnTo>
                <a:cubicBezTo>
                  <a:pt x="1249052" y="1285556"/>
                  <a:pt x="1149736" y="1336967"/>
                  <a:pt x="1040773" y="1362823"/>
                </a:cubicBezTo>
                <a:lnTo>
                  <a:pt x="983454" y="1606663"/>
                </a:lnTo>
                <a:lnTo>
                  <a:pt x="773380" y="1606663"/>
                </a:lnTo>
                <a:lnTo>
                  <a:pt x="716061" y="1362823"/>
                </a:lnTo>
                <a:cubicBezTo>
                  <a:pt x="607098" y="1336967"/>
                  <a:pt x="507782" y="1285556"/>
                  <a:pt x="428326" y="1213877"/>
                </a:cubicBezTo>
                <a:lnTo>
                  <a:pt x="192281" y="1297700"/>
                </a:lnTo>
                <a:lnTo>
                  <a:pt x="91990" y="1141953"/>
                </a:lnTo>
                <a:lnTo>
                  <a:pt x="265970" y="961746"/>
                </a:lnTo>
                <a:cubicBezTo>
                  <a:pt x="236463" y="864211"/>
                  <a:pt x="236463" y="761389"/>
                  <a:pt x="265970" y="663853"/>
                </a:cubicBezTo>
                <a:lnTo>
                  <a:pt x="91990" y="483647"/>
                </a:lnTo>
                <a:lnTo>
                  <a:pt x="192281" y="327900"/>
                </a:lnTo>
                <a:lnTo>
                  <a:pt x="428326" y="411723"/>
                </a:lnTo>
                <a:cubicBezTo>
                  <a:pt x="507782" y="340044"/>
                  <a:pt x="607098" y="288633"/>
                  <a:pt x="716061" y="262777"/>
                </a:cubicBezTo>
                <a:lnTo>
                  <a:pt x="773380" y="18937"/>
                </a:lnTo>
                <a:lnTo>
                  <a:pt x="983454" y="18937"/>
                </a:lnTo>
                <a:lnTo>
                  <a:pt x="1040773" y="262777"/>
                </a:lnTo>
                <a:cubicBezTo>
                  <a:pt x="1149736" y="288633"/>
                  <a:pt x="1249052" y="340044"/>
                  <a:pt x="1328508" y="411723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3566" tIns="426963" rIns="443566" bIns="426963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300" b="1" kern="1200" dirty="0"/>
              <a:t>Modelos </a:t>
            </a:r>
            <a:r>
              <a:rPr lang="pt-BR" sz="1300" b="1" kern="1200" dirty="0" err="1"/>
              <a:t>quimiom</a:t>
            </a:r>
            <a:r>
              <a:rPr lang="pt-BR" sz="1300" b="1" dirty="0" err="1"/>
              <a:t>étricos</a:t>
            </a:r>
            <a:endParaRPr lang="pt-BR" sz="1300" b="1" kern="1200" dirty="0"/>
          </a:p>
        </p:txBody>
      </p:sp>
      <p:sp>
        <p:nvSpPr>
          <p:cNvPr id="38" name="Forma Livre: Forma 41">
            <a:extLst>
              <a:ext uri="{FF2B5EF4-FFF2-40B4-BE49-F238E27FC236}">
                <a16:creationId xmlns:a16="http://schemas.microsoft.com/office/drawing/2014/main" id="{DE214636-480E-45FD-811B-F1745928E1B0}"/>
              </a:ext>
            </a:extLst>
          </p:cNvPr>
          <p:cNvSpPr/>
          <p:nvPr/>
        </p:nvSpPr>
        <p:spPr>
          <a:xfrm>
            <a:off x="1060765" y="3914531"/>
            <a:ext cx="2298803" cy="2185229"/>
          </a:xfrm>
          <a:custGeom>
            <a:avLst/>
            <a:gdLst>
              <a:gd name="connsiteX0" fmla="*/ 1191775 w 1592756"/>
              <a:gd name="connsiteY0" fmla="*/ 403405 h 1592756"/>
              <a:gd name="connsiteX1" fmla="*/ 1426760 w 1592756"/>
              <a:gd name="connsiteY1" fmla="*/ 332584 h 1592756"/>
              <a:gd name="connsiteX2" fmla="*/ 1513226 w 1592756"/>
              <a:gd name="connsiteY2" fmla="*/ 482348 h 1592756"/>
              <a:gd name="connsiteX3" fmla="*/ 1334401 w 1592756"/>
              <a:gd name="connsiteY3" fmla="*/ 650441 h 1592756"/>
              <a:gd name="connsiteX4" fmla="*/ 1334401 w 1592756"/>
              <a:gd name="connsiteY4" fmla="*/ 942315 h 1592756"/>
              <a:gd name="connsiteX5" fmla="*/ 1513226 w 1592756"/>
              <a:gd name="connsiteY5" fmla="*/ 1110408 h 1592756"/>
              <a:gd name="connsiteX6" fmla="*/ 1426760 w 1592756"/>
              <a:gd name="connsiteY6" fmla="*/ 1260172 h 1592756"/>
              <a:gd name="connsiteX7" fmla="*/ 1191775 w 1592756"/>
              <a:gd name="connsiteY7" fmla="*/ 1189351 h 1592756"/>
              <a:gd name="connsiteX8" fmla="*/ 939004 w 1592756"/>
              <a:gd name="connsiteY8" fmla="*/ 1335288 h 1592756"/>
              <a:gd name="connsiteX9" fmla="*/ 882844 w 1592756"/>
              <a:gd name="connsiteY9" fmla="*/ 1574202 h 1592756"/>
              <a:gd name="connsiteX10" fmla="*/ 709912 w 1592756"/>
              <a:gd name="connsiteY10" fmla="*/ 1574202 h 1592756"/>
              <a:gd name="connsiteX11" fmla="*/ 653752 w 1592756"/>
              <a:gd name="connsiteY11" fmla="*/ 1335288 h 1592756"/>
              <a:gd name="connsiteX12" fmla="*/ 400981 w 1592756"/>
              <a:gd name="connsiteY12" fmla="*/ 1189351 h 1592756"/>
              <a:gd name="connsiteX13" fmla="*/ 165996 w 1592756"/>
              <a:gd name="connsiteY13" fmla="*/ 1260172 h 1592756"/>
              <a:gd name="connsiteX14" fmla="*/ 79530 w 1592756"/>
              <a:gd name="connsiteY14" fmla="*/ 1110408 h 1592756"/>
              <a:gd name="connsiteX15" fmla="*/ 258355 w 1592756"/>
              <a:gd name="connsiteY15" fmla="*/ 942315 h 1592756"/>
              <a:gd name="connsiteX16" fmla="*/ 258355 w 1592756"/>
              <a:gd name="connsiteY16" fmla="*/ 650441 h 1592756"/>
              <a:gd name="connsiteX17" fmla="*/ 79530 w 1592756"/>
              <a:gd name="connsiteY17" fmla="*/ 482348 h 1592756"/>
              <a:gd name="connsiteX18" fmla="*/ 165996 w 1592756"/>
              <a:gd name="connsiteY18" fmla="*/ 332584 h 1592756"/>
              <a:gd name="connsiteX19" fmla="*/ 400981 w 1592756"/>
              <a:gd name="connsiteY19" fmla="*/ 403405 h 1592756"/>
              <a:gd name="connsiteX20" fmla="*/ 653752 w 1592756"/>
              <a:gd name="connsiteY20" fmla="*/ 257468 h 1592756"/>
              <a:gd name="connsiteX21" fmla="*/ 709912 w 1592756"/>
              <a:gd name="connsiteY21" fmla="*/ 18554 h 1592756"/>
              <a:gd name="connsiteX22" fmla="*/ 882844 w 1592756"/>
              <a:gd name="connsiteY22" fmla="*/ 18554 h 1592756"/>
              <a:gd name="connsiteX23" fmla="*/ 939004 w 1592756"/>
              <a:gd name="connsiteY23" fmla="*/ 257468 h 1592756"/>
              <a:gd name="connsiteX24" fmla="*/ 1191775 w 1592756"/>
              <a:gd name="connsiteY24" fmla="*/ 403405 h 159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92756" h="1592756">
                <a:moveTo>
                  <a:pt x="1025173" y="402893"/>
                </a:moveTo>
                <a:lnTo>
                  <a:pt x="1195533" y="297380"/>
                </a:lnTo>
                <a:lnTo>
                  <a:pt x="1295376" y="397223"/>
                </a:lnTo>
                <a:lnTo>
                  <a:pt x="1189863" y="567584"/>
                </a:lnTo>
                <a:cubicBezTo>
                  <a:pt x="1230502" y="637475"/>
                  <a:pt x="1251792" y="716930"/>
                  <a:pt x="1251543" y="797777"/>
                </a:cubicBezTo>
                <a:lnTo>
                  <a:pt x="1428100" y="892558"/>
                </a:lnTo>
                <a:lnTo>
                  <a:pt x="1391556" y="1028945"/>
                </a:lnTo>
                <a:lnTo>
                  <a:pt x="1191263" y="1022749"/>
                </a:lnTo>
                <a:cubicBezTo>
                  <a:pt x="1151054" y="1092889"/>
                  <a:pt x="1092889" y="1151054"/>
                  <a:pt x="1022749" y="1191262"/>
                </a:cubicBezTo>
                <a:lnTo>
                  <a:pt x="1028945" y="1391556"/>
                </a:lnTo>
                <a:lnTo>
                  <a:pt x="892558" y="1428101"/>
                </a:lnTo>
                <a:lnTo>
                  <a:pt x="797778" y="1251543"/>
                </a:lnTo>
                <a:cubicBezTo>
                  <a:pt x="716930" y="1251791"/>
                  <a:pt x="637475" y="1230502"/>
                  <a:pt x="567583" y="1189863"/>
                </a:cubicBezTo>
                <a:lnTo>
                  <a:pt x="397223" y="1295376"/>
                </a:lnTo>
                <a:lnTo>
                  <a:pt x="297380" y="1195533"/>
                </a:lnTo>
                <a:lnTo>
                  <a:pt x="402893" y="1025172"/>
                </a:lnTo>
                <a:cubicBezTo>
                  <a:pt x="362254" y="955281"/>
                  <a:pt x="340964" y="875826"/>
                  <a:pt x="341213" y="794979"/>
                </a:cubicBezTo>
                <a:lnTo>
                  <a:pt x="164656" y="700198"/>
                </a:lnTo>
                <a:lnTo>
                  <a:pt x="201200" y="563811"/>
                </a:lnTo>
                <a:lnTo>
                  <a:pt x="401493" y="570007"/>
                </a:lnTo>
                <a:cubicBezTo>
                  <a:pt x="441702" y="499867"/>
                  <a:pt x="499867" y="441702"/>
                  <a:pt x="570007" y="401494"/>
                </a:cubicBezTo>
                <a:lnTo>
                  <a:pt x="563811" y="201200"/>
                </a:lnTo>
                <a:lnTo>
                  <a:pt x="700198" y="164655"/>
                </a:lnTo>
                <a:lnTo>
                  <a:pt x="794978" y="341213"/>
                </a:lnTo>
                <a:cubicBezTo>
                  <a:pt x="875826" y="340965"/>
                  <a:pt x="955281" y="362254"/>
                  <a:pt x="1025173" y="402893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7371" tIns="547371" rIns="547369" bIns="547369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500" b="1" kern="1200" dirty="0"/>
              <a:t>Previsão de ocorrências</a:t>
            </a:r>
          </a:p>
        </p:txBody>
      </p:sp>
      <p:sp>
        <p:nvSpPr>
          <p:cNvPr id="39" name="Seta: Circular 44">
            <a:extLst>
              <a:ext uri="{FF2B5EF4-FFF2-40B4-BE49-F238E27FC236}">
                <a16:creationId xmlns:a16="http://schemas.microsoft.com/office/drawing/2014/main" id="{2BD384F5-5057-4BD2-A46E-482620B6775C}"/>
              </a:ext>
            </a:extLst>
          </p:cNvPr>
          <p:cNvSpPr/>
          <p:nvPr/>
        </p:nvSpPr>
        <p:spPr>
          <a:xfrm>
            <a:off x="869089" y="3897511"/>
            <a:ext cx="2241296" cy="2241296"/>
          </a:xfrm>
          <a:prstGeom prst="circularArrow">
            <a:avLst>
              <a:gd name="adj1" fmla="val 8462"/>
              <a:gd name="adj2" fmla="val 1118056"/>
              <a:gd name="adj3" fmla="val 13255791"/>
              <a:gd name="adj4" fmla="val 9172135"/>
              <a:gd name="adj5" fmla="val 698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Seta: Circular 44">
            <a:extLst>
              <a:ext uri="{FF2B5EF4-FFF2-40B4-BE49-F238E27FC236}">
                <a16:creationId xmlns:a16="http://schemas.microsoft.com/office/drawing/2014/main" id="{3DC4B2B0-DC16-4014-84C0-99263EC8ACD2}"/>
              </a:ext>
            </a:extLst>
          </p:cNvPr>
          <p:cNvSpPr/>
          <p:nvPr/>
        </p:nvSpPr>
        <p:spPr>
          <a:xfrm rot="20006907" flipH="1">
            <a:off x="2630741" y="2256542"/>
            <a:ext cx="2241296" cy="2241296"/>
          </a:xfrm>
          <a:prstGeom prst="circularArrow">
            <a:avLst>
              <a:gd name="adj1" fmla="val 8462"/>
              <a:gd name="adj2" fmla="val 1118056"/>
              <a:gd name="adj3" fmla="val 13255791"/>
              <a:gd name="adj4" fmla="val 9172135"/>
              <a:gd name="adj5" fmla="val 698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85706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2D13FC1C-3FBC-4373-A7DB-1E6CB658692D}"/>
              </a:ext>
            </a:extLst>
          </p:cNvPr>
          <p:cNvSpPr/>
          <p:nvPr/>
        </p:nvSpPr>
        <p:spPr>
          <a:xfrm>
            <a:off x="4172989" y="723207"/>
            <a:ext cx="7897091" cy="5685906"/>
          </a:xfrm>
          <a:custGeom>
            <a:avLst/>
            <a:gdLst>
              <a:gd name="connsiteX0" fmla="*/ 7888778 w 7897091"/>
              <a:gd name="connsiteY0" fmla="*/ 8313 h 5685906"/>
              <a:gd name="connsiteX1" fmla="*/ 2709949 w 7897091"/>
              <a:gd name="connsiteY1" fmla="*/ 0 h 5685906"/>
              <a:gd name="connsiteX2" fmla="*/ 2485506 w 7897091"/>
              <a:gd name="connsiteY2" fmla="*/ 266008 h 5685906"/>
              <a:gd name="connsiteX3" fmla="*/ 16626 w 7897091"/>
              <a:gd name="connsiteY3" fmla="*/ 266008 h 5685906"/>
              <a:gd name="connsiteX4" fmla="*/ 0 w 7897091"/>
              <a:gd name="connsiteY4" fmla="*/ 3516284 h 5685906"/>
              <a:gd name="connsiteX5" fmla="*/ 2959331 w 7897091"/>
              <a:gd name="connsiteY5" fmla="*/ 3541222 h 5685906"/>
              <a:gd name="connsiteX6" fmla="*/ 3765666 w 7897091"/>
              <a:gd name="connsiteY6" fmla="*/ 4123113 h 5685906"/>
              <a:gd name="connsiteX7" fmla="*/ 3765666 w 7897091"/>
              <a:gd name="connsiteY7" fmla="*/ 5669280 h 5685906"/>
              <a:gd name="connsiteX8" fmla="*/ 7897091 w 7897091"/>
              <a:gd name="connsiteY8" fmla="*/ 5685906 h 5685906"/>
              <a:gd name="connsiteX9" fmla="*/ 7888778 w 7897091"/>
              <a:gd name="connsiteY9" fmla="*/ 8313 h 568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97091" h="5685906">
                <a:moveTo>
                  <a:pt x="7888778" y="8313"/>
                </a:moveTo>
                <a:lnTo>
                  <a:pt x="2709949" y="0"/>
                </a:lnTo>
                <a:lnTo>
                  <a:pt x="2485506" y="266008"/>
                </a:lnTo>
                <a:lnTo>
                  <a:pt x="16626" y="266008"/>
                </a:lnTo>
                <a:lnTo>
                  <a:pt x="0" y="3516284"/>
                </a:lnTo>
                <a:lnTo>
                  <a:pt x="2959331" y="3541222"/>
                </a:lnTo>
                <a:lnTo>
                  <a:pt x="3765666" y="4123113"/>
                </a:lnTo>
                <a:lnTo>
                  <a:pt x="3765666" y="5669280"/>
                </a:lnTo>
                <a:lnTo>
                  <a:pt x="7897091" y="5685906"/>
                </a:lnTo>
                <a:lnTo>
                  <a:pt x="7888778" y="83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" name="Título 3">
            <a:extLst>
              <a:ext uri="{FF2B5EF4-FFF2-40B4-BE49-F238E27FC236}">
                <a16:creationId xmlns:a16="http://schemas.microsoft.com/office/drawing/2014/main" id="{5796116B-3D6B-4D75-A93D-8975FAFE3365}"/>
              </a:ext>
            </a:extLst>
          </p:cNvPr>
          <p:cNvSpPr txBox="1">
            <a:spLocks/>
          </p:cNvSpPr>
          <p:nvPr/>
        </p:nvSpPr>
        <p:spPr>
          <a:xfrm>
            <a:off x="454325" y="191073"/>
            <a:ext cx="11003280" cy="102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Trebuchet MS" panose="020B0603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F3C483F-687D-49E4-9D2D-EC757091CDFF}"/>
              </a:ext>
            </a:extLst>
          </p:cNvPr>
          <p:cNvSpPr/>
          <p:nvPr/>
        </p:nvSpPr>
        <p:spPr>
          <a:xfrm>
            <a:off x="328214" y="322510"/>
            <a:ext cx="356469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500" dirty="0">
                <a:latin typeface="Trebuchet MS" panose="020B0603020202020204" pitchFamily="34" charset="0"/>
              </a:rPr>
              <a:t>Simulação da geração de energia a partir de hidratos de gás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3049" y="1310438"/>
            <a:ext cx="1280185" cy="158111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786" y="1829693"/>
            <a:ext cx="1541722" cy="1049291"/>
          </a:xfrm>
          <a:prstGeom prst="roundRect">
            <a:avLst>
              <a:gd name="adj" fmla="val 881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2" descr="arrow, location ico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041452">
            <a:off x="5450397" y="2849370"/>
            <a:ext cx="686075" cy="6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A709DD37-7505-44E0-936C-7304C8C55939}"/>
              </a:ext>
            </a:extLst>
          </p:cNvPr>
          <p:cNvSpPr txBox="1"/>
          <p:nvPr/>
        </p:nvSpPr>
        <p:spPr>
          <a:xfrm>
            <a:off x="4191072" y="3368324"/>
            <a:ext cx="320644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b="1" dirty="0">
                <a:latin typeface="Trebuchet MS" panose="020B0603020202020204" pitchFamily="34" charset="0"/>
                <a:cs typeface="Arial" panose="020B0604020202020204" pitchFamily="34" charset="0"/>
              </a:rPr>
              <a:t>Estrutura cristalina não-estequiométrica formada em pressões elevadas e baixas temperaturas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5798" y="881211"/>
            <a:ext cx="4579528" cy="3508607"/>
          </a:xfrm>
          <a:prstGeom prst="rect">
            <a:avLst/>
          </a:prstGeom>
        </p:spPr>
      </p:pic>
      <p:grpSp>
        <p:nvGrpSpPr>
          <p:cNvPr id="15" name="Grupo 14"/>
          <p:cNvGrpSpPr/>
          <p:nvPr/>
        </p:nvGrpSpPr>
        <p:grpSpPr>
          <a:xfrm>
            <a:off x="688693" y="3093933"/>
            <a:ext cx="2936197" cy="584065"/>
            <a:chOff x="850572" y="2784346"/>
            <a:chExt cx="2936197" cy="584065"/>
          </a:xfrm>
        </p:grpSpPr>
        <p:sp>
          <p:nvSpPr>
            <p:cNvPr id="16" name="Retângulo: Cantos Arredondados 26">
              <a:extLst>
                <a:ext uri="{FF2B5EF4-FFF2-40B4-BE49-F238E27FC236}">
                  <a16:creationId xmlns:a16="http://schemas.microsoft.com/office/drawing/2014/main" id="{2BB08DA4-CD63-4E50-BF9E-5BA120AB8E7A}"/>
                </a:ext>
              </a:extLst>
            </p:cNvPr>
            <p:cNvSpPr/>
            <p:nvPr/>
          </p:nvSpPr>
          <p:spPr>
            <a:xfrm>
              <a:off x="850572" y="2784346"/>
              <a:ext cx="2924141" cy="584065"/>
            </a:xfrm>
            <a:prstGeom prst="roundRect">
              <a:avLst>
                <a:gd name="adj" fmla="val 882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A709DD37-7505-44E0-936C-7304C8C55939}"/>
                </a:ext>
              </a:extLst>
            </p:cNvPr>
            <p:cNvSpPr txBox="1"/>
            <p:nvPr/>
          </p:nvSpPr>
          <p:spPr>
            <a:xfrm>
              <a:off x="862628" y="2820741"/>
              <a:ext cx="292414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b="1" dirty="0">
                  <a:latin typeface="Trebuchet MS" panose="020B0603020202020204" pitchFamily="34" charset="0"/>
                  <a:cs typeface="Arial" panose="020B0604020202020204" pitchFamily="34" charset="0"/>
                </a:rPr>
                <a:t>Entupimento de tubulações em poços com elevada razão gás : óleo</a:t>
              </a:r>
            </a:p>
          </p:txBody>
        </p:sp>
      </p:grp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709DD37-7505-44E0-936C-7304C8C55939}"/>
              </a:ext>
            </a:extLst>
          </p:cNvPr>
          <p:cNvSpPr txBox="1"/>
          <p:nvPr/>
        </p:nvSpPr>
        <p:spPr>
          <a:xfrm>
            <a:off x="-49428" y="4876745"/>
            <a:ext cx="15209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latin typeface="Trebuchet MS" panose="020B0603020202020204" pitchFamily="34" charset="0"/>
                <a:cs typeface="Arial" panose="020B0604020202020204" pitchFamily="34" charset="0"/>
              </a:rPr>
              <a:t>Inibidores cinéticos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709DD37-7505-44E0-936C-7304C8C55939}"/>
              </a:ext>
            </a:extLst>
          </p:cNvPr>
          <p:cNvSpPr txBox="1"/>
          <p:nvPr/>
        </p:nvSpPr>
        <p:spPr>
          <a:xfrm>
            <a:off x="1175786" y="5138355"/>
            <a:ext cx="1974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latin typeface="Trebuchet MS" panose="020B0603020202020204" pitchFamily="34" charset="0"/>
                <a:cs typeface="Arial" panose="020B0604020202020204" pitchFamily="34" charset="0"/>
              </a:rPr>
              <a:t>Inibidores termodinâmicos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709DD37-7505-44E0-936C-7304C8C55939}"/>
              </a:ext>
            </a:extLst>
          </p:cNvPr>
          <p:cNvSpPr txBox="1"/>
          <p:nvPr/>
        </p:nvSpPr>
        <p:spPr>
          <a:xfrm>
            <a:off x="2814426" y="4895577"/>
            <a:ext cx="1467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err="1">
                <a:latin typeface="Trebuchet MS" panose="020B0603020202020204" pitchFamily="34" charset="0"/>
                <a:cs typeface="Arial" panose="020B0604020202020204" pitchFamily="34" charset="0"/>
              </a:rPr>
              <a:t>Anti-aglomerantes</a:t>
            </a:r>
            <a:endParaRPr lang="pt-BR" sz="1100" b="1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694720" y="3898012"/>
            <a:ext cx="2936197" cy="584065"/>
            <a:chOff x="850572" y="2784346"/>
            <a:chExt cx="2936197" cy="584065"/>
          </a:xfrm>
        </p:grpSpPr>
        <p:sp>
          <p:nvSpPr>
            <p:cNvPr id="22" name="Retângulo: Cantos Arredondados 26">
              <a:extLst>
                <a:ext uri="{FF2B5EF4-FFF2-40B4-BE49-F238E27FC236}">
                  <a16:creationId xmlns:a16="http://schemas.microsoft.com/office/drawing/2014/main" id="{2BB08DA4-CD63-4E50-BF9E-5BA120AB8E7A}"/>
                </a:ext>
              </a:extLst>
            </p:cNvPr>
            <p:cNvSpPr/>
            <p:nvPr/>
          </p:nvSpPr>
          <p:spPr>
            <a:xfrm>
              <a:off x="850572" y="2784346"/>
              <a:ext cx="2924141" cy="584065"/>
            </a:xfrm>
            <a:prstGeom prst="roundRect">
              <a:avLst>
                <a:gd name="adj" fmla="val 882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A709DD37-7505-44E0-936C-7304C8C55939}"/>
                </a:ext>
              </a:extLst>
            </p:cNvPr>
            <p:cNvSpPr txBox="1"/>
            <p:nvPr/>
          </p:nvSpPr>
          <p:spPr>
            <a:xfrm>
              <a:off x="862628" y="2847112"/>
              <a:ext cx="292414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b="1" dirty="0">
                  <a:latin typeface="Trebuchet MS" panose="020B0603020202020204" pitchFamily="34" charset="0"/>
                  <a:cs typeface="Arial" panose="020B0604020202020204" pitchFamily="34" charset="0"/>
                </a:rPr>
                <a:t>Perdas de produtividade e ameaça à segurança estrutural</a:t>
              </a:r>
            </a:p>
          </p:txBody>
        </p:sp>
      </p:grpSp>
      <p:cxnSp>
        <p:nvCxnSpPr>
          <p:cNvPr id="24" name="Conector de seta reta 23"/>
          <p:cNvCxnSpPr>
            <a:stCxn id="22" idx="2"/>
            <a:endCxn id="18" idx="0"/>
          </p:cNvCxnSpPr>
          <p:nvPr/>
        </p:nvCxnSpPr>
        <p:spPr>
          <a:xfrm flipH="1">
            <a:off x="711034" y="4482077"/>
            <a:ext cx="1445757" cy="394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>
            <a:stCxn id="22" idx="2"/>
            <a:endCxn id="19" idx="0"/>
          </p:cNvCxnSpPr>
          <p:nvPr/>
        </p:nvCxnSpPr>
        <p:spPr>
          <a:xfrm>
            <a:off x="2156791" y="4482077"/>
            <a:ext cx="6028" cy="656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>
            <a:stCxn id="22" idx="2"/>
            <a:endCxn id="20" idx="0"/>
          </p:cNvCxnSpPr>
          <p:nvPr/>
        </p:nvCxnSpPr>
        <p:spPr>
          <a:xfrm>
            <a:off x="2156791" y="4482077"/>
            <a:ext cx="1391255" cy="413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>
            <a:stCxn id="16" idx="2"/>
            <a:endCxn id="22" idx="0"/>
          </p:cNvCxnSpPr>
          <p:nvPr/>
        </p:nvCxnSpPr>
        <p:spPr>
          <a:xfrm>
            <a:off x="2150764" y="3677998"/>
            <a:ext cx="6027" cy="220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SEDIMENTARY GAS HYDRATE WORKSHOP 2019 | Nasjonal forskerskole i ...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2041" y="4482077"/>
            <a:ext cx="1121633" cy="115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upo 28"/>
          <p:cNvGrpSpPr/>
          <p:nvPr/>
        </p:nvGrpSpPr>
        <p:grpSpPr>
          <a:xfrm>
            <a:off x="8310581" y="4983388"/>
            <a:ext cx="526752" cy="328783"/>
            <a:chOff x="850572" y="2784346"/>
            <a:chExt cx="2924140" cy="328783"/>
          </a:xfrm>
        </p:grpSpPr>
        <p:sp>
          <p:nvSpPr>
            <p:cNvPr id="30" name="Retângulo: Cantos Arredondados 26">
              <a:extLst>
                <a:ext uri="{FF2B5EF4-FFF2-40B4-BE49-F238E27FC236}">
                  <a16:creationId xmlns:a16="http://schemas.microsoft.com/office/drawing/2014/main" id="{2BB08DA4-CD63-4E50-BF9E-5BA120AB8E7A}"/>
                </a:ext>
              </a:extLst>
            </p:cNvPr>
            <p:cNvSpPr/>
            <p:nvPr/>
          </p:nvSpPr>
          <p:spPr>
            <a:xfrm>
              <a:off x="850572" y="2784346"/>
              <a:ext cx="2924140" cy="328783"/>
            </a:xfrm>
            <a:prstGeom prst="roundRect">
              <a:avLst>
                <a:gd name="adj" fmla="val 882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A709DD37-7505-44E0-936C-7304C8C55939}"/>
                </a:ext>
              </a:extLst>
            </p:cNvPr>
            <p:cNvSpPr txBox="1"/>
            <p:nvPr/>
          </p:nvSpPr>
          <p:spPr>
            <a:xfrm>
              <a:off x="850572" y="2803592"/>
              <a:ext cx="2924140" cy="2923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b="1" dirty="0">
                  <a:latin typeface="Trebuchet MS" panose="020B0603020202020204" pitchFamily="34" charset="0"/>
                  <a:cs typeface="Arial" panose="020B0604020202020204" pitchFamily="34" charset="0"/>
                </a:rPr>
                <a:t>CO</a:t>
              </a:r>
              <a:r>
                <a:rPr lang="pt-BR" sz="1000" b="1" dirty="0">
                  <a:latin typeface="Trebuchet MS" panose="020B0603020202020204" pitchFamily="34" charset="0"/>
                  <a:cs typeface="Arial" panose="020B0604020202020204" pitchFamily="34" charset="0"/>
                </a:rPr>
                <a:t>2</a:t>
              </a:r>
              <a:endParaRPr lang="pt-BR" sz="1300" b="1" dirty="0"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11299472" y="4792739"/>
            <a:ext cx="526752" cy="328783"/>
            <a:chOff x="850572" y="2784346"/>
            <a:chExt cx="2924140" cy="328783"/>
          </a:xfrm>
        </p:grpSpPr>
        <p:sp>
          <p:nvSpPr>
            <p:cNvPr id="33" name="Retângulo: Cantos Arredondados 26">
              <a:extLst>
                <a:ext uri="{FF2B5EF4-FFF2-40B4-BE49-F238E27FC236}">
                  <a16:creationId xmlns:a16="http://schemas.microsoft.com/office/drawing/2014/main" id="{2BB08DA4-CD63-4E50-BF9E-5BA120AB8E7A}"/>
                </a:ext>
              </a:extLst>
            </p:cNvPr>
            <p:cNvSpPr/>
            <p:nvPr/>
          </p:nvSpPr>
          <p:spPr>
            <a:xfrm>
              <a:off x="850572" y="2784346"/>
              <a:ext cx="2924140" cy="328783"/>
            </a:xfrm>
            <a:prstGeom prst="roundRect">
              <a:avLst>
                <a:gd name="adj" fmla="val 882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A709DD37-7505-44E0-936C-7304C8C55939}"/>
                </a:ext>
              </a:extLst>
            </p:cNvPr>
            <p:cNvSpPr txBox="1"/>
            <p:nvPr/>
          </p:nvSpPr>
          <p:spPr>
            <a:xfrm>
              <a:off x="850572" y="2803592"/>
              <a:ext cx="2924140" cy="2923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b="1" dirty="0">
                  <a:latin typeface="Trebuchet MS" panose="020B0603020202020204" pitchFamily="34" charset="0"/>
                  <a:cs typeface="Arial" panose="020B0604020202020204" pitchFamily="34" charset="0"/>
                </a:rPr>
                <a:t>CH</a:t>
              </a:r>
              <a:r>
                <a:rPr lang="pt-BR" sz="1000" b="1" dirty="0">
                  <a:latin typeface="Trebuchet MS" panose="020B0603020202020204" pitchFamily="34" charset="0"/>
                  <a:cs typeface="Arial" panose="020B0604020202020204" pitchFamily="34" charset="0"/>
                </a:rPr>
                <a:t>4</a:t>
              </a:r>
              <a:endParaRPr lang="pt-BR" sz="1300" b="1" dirty="0"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5" name="Picture 10" descr="arrow, forward, right icon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5365" y="4728312"/>
            <a:ext cx="548643" cy="54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arrow, forward, right icon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50690" flipV="1">
            <a:off x="10682765" y="4881743"/>
            <a:ext cx="548643" cy="54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upo 36"/>
          <p:cNvGrpSpPr/>
          <p:nvPr/>
        </p:nvGrpSpPr>
        <p:grpSpPr>
          <a:xfrm>
            <a:off x="8695563" y="5667185"/>
            <a:ext cx="2924141" cy="600164"/>
            <a:chOff x="850572" y="2776296"/>
            <a:chExt cx="2924141" cy="600164"/>
          </a:xfrm>
        </p:grpSpPr>
        <p:sp>
          <p:nvSpPr>
            <p:cNvPr id="38" name="Retângulo: Cantos Arredondados 26">
              <a:extLst>
                <a:ext uri="{FF2B5EF4-FFF2-40B4-BE49-F238E27FC236}">
                  <a16:creationId xmlns:a16="http://schemas.microsoft.com/office/drawing/2014/main" id="{2BB08DA4-CD63-4E50-BF9E-5BA120AB8E7A}"/>
                </a:ext>
              </a:extLst>
            </p:cNvPr>
            <p:cNvSpPr/>
            <p:nvPr/>
          </p:nvSpPr>
          <p:spPr>
            <a:xfrm>
              <a:off x="850572" y="2784346"/>
              <a:ext cx="2924141" cy="584065"/>
            </a:xfrm>
            <a:prstGeom prst="roundRect">
              <a:avLst>
                <a:gd name="adj" fmla="val 882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A709DD37-7505-44E0-936C-7304C8C55939}"/>
                </a:ext>
              </a:extLst>
            </p:cNvPr>
            <p:cNvSpPr txBox="1"/>
            <p:nvPr/>
          </p:nvSpPr>
          <p:spPr>
            <a:xfrm>
              <a:off x="850572" y="2776296"/>
              <a:ext cx="2924141" cy="6001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>
                  <a:latin typeface="Trebuchet MS" panose="020B0603020202020204" pitchFamily="34" charset="0"/>
                  <a:cs typeface="Arial" panose="020B0604020202020204" pitchFamily="34" charset="0"/>
                </a:rPr>
                <a:t>Maior estabilidade do hidrato de CO</a:t>
              </a:r>
              <a:r>
                <a:rPr lang="pt-BR" sz="800" b="1" dirty="0">
                  <a:latin typeface="Trebuchet MS" panose="020B0603020202020204" pitchFamily="34" charset="0"/>
                  <a:cs typeface="Arial" panose="020B0604020202020204" pitchFamily="34" charset="0"/>
                </a:rPr>
                <a:t>2</a:t>
              </a:r>
              <a:r>
                <a:rPr lang="pt-BR" sz="1100" b="1" dirty="0">
                  <a:latin typeface="Trebuchet MS" panose="020B0603020202020204" pitchFamily="34" charset="0"/>
                  <a:cs typeface="Arial" panose="020B0604020202020204" pitchFamily="34" charset="0"/>
                </a:rPr>
                <a:t> pode permitir o </a:t>
              </a:r>
              <a:r>
                <a:rPr lang="pt-BR" sz="1100" b="1" dirty="0" err="1">
                  <a:latin typeface="Trebuchet MS" panose="020B0603020202020204" pitchFamily="34" charset="0"/>
                  <a:cs typeface="Arial" panose="020B0604020202020204" pitchFamily="34" charset="0"/>
                </a:rPr>
                <a:t>enclausuramento</a:t>
              </a:r>
              <a:r>
                <a:rPr lang="pt-BR" sz="1100" b="1" dirty="0">
                  <a:latin typeface="Trebuchet MS" panose="020B0603020202020204" pitchFamily="34" charset="0"/>
                  <a:cs typeface="Arial" panose="020B0604020202020204" pitchFamily="34" charset="0"/>
                </a:rPr>
                <a:t> do gás-estufa e geração simultânea de energia</a:t>
              </a:r>
            </a:p>
          </p:txBody>
        </p:sp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1115" y="4482077"/>
            <a:ext cx="2347212" cy="2144687"/>
          </a:xfrm>
          <a:prstGeom prst="rect">
            <a:avLst/>
          </a:prstGeom>
        </p:spPr>
      </p:pic>
      <p:sp>
        <p:nvSpPr>
          <p:cNvPr id="40" name="Retângulo: Cantos Arredondados 52">
            <a:extLst>
              <a:ext uri="{FF2B5EF4-FFF2-40B4-BE49-F238E27FC236}">
                <a16:creationId xmlns:a16="http://schemas.microsoft.com/office/drawing/2014/main" id="{F352D6EF-1BC4-4E22-9042-00983635A893}"/>
              </a:ext>
            </a:extLst>
          </p:cNvPr>
          <p:cNvSpPr/>
          <p:nvPr/>
        </p:nvSpPr>
        <p:spPr>
          <a:xfrm>
            <a:off x="1779966" y="5776793"/>
            <a:ext cx="2929169" cy="709095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atin typeface="Trebuchet MS" panose="020B0603020202020204" pitchFamily="34" charset="0"/>
              </a:rPr>
              <a:t>Reator de bancada </a:t>
            </a:r>
            <a:r>
              <a:rPr lang="pt-BR" sz="1200" dirty="0" err="1">
                <a:latin typeface="Trebuchet MS" panose="020B0603020202020204" pitchFamily="34" charset="0"/>
              </a:rPr>
              <a:t>pressurizável</a:t>
            </a:r>
            <a:r>
              <a:rPr lang="pt-BR" sz="1200" dirty="0">
                <a:latin typeface="Trebuchet MS" panose="020B0603020202020204" pitchFamily="34" charset="0"/>
              </a:rPr>
              <a:t> 4560, com jaqueta para controle térmico e janelas para monitoramento </a:t>
            </a:r>
            <a:endParaRPr lang="pt-BR" sz="1200" i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25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179882" y="6213423"/>
            <a:ext cx="12371882" cy="7719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04" name="Título 3">
            <a:extLst>
              <a:ext uri="{FF2B5EF4-FFF2-40B4-BE49-F238E27FC236}">
                <a16:creationId xmlns:a16="http://schemas.microsoft.com/office/drawing/2014/main" id="{5796116B-3D6B-4D75-A93D-8975FAFE3365}"/>
              </a:ext>
            </a:extLst>
          </p:cNvPr>
          <p:cNvSpPr txBox="1">
            <a:spLocks/>
          </p:cNvSpPr>
          <p:nvPr/>
        </p:nvSpPr>
        <p:spPr>
          <a:xfrm>
            <a:off x="454325" y="191073"/>
            <a:ext cx="11003280" cy="102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Trebuchet MS" panose="020B0603020202020204" pitchFamily="34" charset="0"/>
            </a:endParaRPr>
          </a:p>
        </p:txBody>
      </p:sp>
      <p:sp>
        <p:nvSpPr>
          <p:cNvPr id="105" name="Retângulo 104">
            <a:extLst>
              <a:ext uri="{FF2B5EF4-FFF2-40B4-BE49-F238E27FC236}">
                <a16:creationId xmlns:a16="http://schemas.microsoft.com/office/drawing/2014/main" id="{834B1C2A-A41E-4D86-8CE2-C5D47467D92F}"/>
              </a:ext>
            </a:extLst>
          </p:cNvPr>
          <p:cNvSpPr/>
          <p:nvPr/>
        </p:nvSpPr>
        <p:spPr>
          <a:xfrm>
            <a:off x="254155" y="380227"/>
            <a:ext cx="58497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chemeClr val="accent1"/>
                </a:solidFill>
                <a:latin typeface="Trebuchet MS" panose="020B0603020202020204" pitchFamily="34" charset="0"/>
              </a:rPr>
              <a:t>Sistema de Filtração à base de material renovável para tratamento de águas oleosas 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0D16B07D-3506-4F84-A689-5868162D269A}"/>
              </a:ext>
            </a:extLst>
          </p:cNvPr>
          <p:cNvSpPr txBox="1">
            <a:spLocks/>
          </p:cNvSpPr>
          <p:nvPr/>
        </p:nvSpPr>
        <p:spPr>
          <a:xfrm>
            <a:off x="451276" y="1744608"/>
            <a:ext cx="2291924" cy="21587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1300">
                <a:latin typeface="Trebuchet MS" panose="020B0603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pt-BR" sz="1800" dirty="0">
              <a:solidFill>
                <a:schemeClr val="tx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090" y="2102689"/>
            <a:ext cx="1095322" cy="87946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2243" y="2856364"/>
            <a:ext cx="1159599" cy="887921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563090" y="1772678"/>
            <a:ext cx="28085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Trebuchet MS" panose="020B0603020202020204" pitchFamily="34" charset="0"/>
              </a:rPr>
              <a:t>Absorção de óleo em superfícies</a:t>
            </a:r>
          </a:p>
        </p:txBody>
      </p:sp>
      <p:grpSp>
        <p:nvGrpSpPr>
          <p:cNvPr id="24" name="Grupo 23"/>
          <p:cNvGrpSpPr/>
          <p:nvPr/>
        </p:nvGrpSpPr>
        <p:grpSpPr>
          <a:xfrm>
            <a:off x="451276" y="4132414"/>
            <a:ext cx="3029426" cy="2158740"/>
            <a:chOff x="3707602" y="4054683"/>
            <a:chExt cx="3029426" cy="2158740"/>
          </a:xfrm>
        </p:grpSpPr>
        <p:sp>
          <p:nvSpPr>
            <p:cNvPr id="29" name="Text Placeholder 5">
              <a:extLst>
                <a:ext uri="{FF2B5EF4-FFF2-40B4-BE49-F238E27FC236}">
                  <a16:creationId xmlns:a16="http://schemas.microsoft.com/office/drawing/2014/main" id="{0D16B07D-3506-4F84-A689-5868162D269A}"/>
                </a:ext>
              </a:extLst>
            </p:cNvPr>
            <p:cNvSpPr txBox="1">
              <a:spLocks/>
            </p:cNvSpPr>
            <p:nvPr/>
          </p:nvSpPr>
          <p:spPr>
            <a:xfrm>
              <a:off x="3707602" y="4054683"/>
              <a:ext cx="2291924" cy="215874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algn="ctr">
                <a:defRPr sz="1300">
                  <a:latin typeface="Trebuchet MS" panose="020B0603020202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endParaRPr lang="pt-BR" sz="1800" dirty="0">
                <a:solidFill>
                  <a:schemeClr val="tx1"/>
                </a:solidFill>
              </a:endParaRPr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3928473" y="4082753"/>
              <a:ext cx="28085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latin typeface="Trebuchet MS" panose="020B0603020202020204" pitchFamily="34" charset="0"/>
                </a:rPr>
                <a:t>Tratamento de águas oleosas</a:t>
              </a:r>
            </a:p>
          </p:txBody>
        </p:sp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3118"/>
            <a:stretch/>
          </p:blipFill>
          <p:spPr>
            <a:xfrm>
              <a:off x="3855529" y="4443605"/>
              <a:ext cx="1095322" cy="797925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09200" y="5173654"/>
              <a:ext cx="1133492" cy="831117"/>
            </a:xfrm>
            <a:prstGeom prst="rect">
              <a:avLst/>
            </a:prstGeom>
          </p:spPr>
        </p:pic>
      </p:grpSp>
      <p:grpSp>
        <p:nvGrpSpPr>
          <p:cNvPr id="32" name="Grupo 31"/>
          <p:cNvGrpSpPr/>
          <p:nvPr/>
        </p:nvGrpSpPr>
        <p:grpSpPr>
          <a:xfrm>
            <a:off x="3701573" y="1983872"/>
            <a:ext cx="5436067" cy="684981"/>
            <a:chOff x="4269995" y="2037946"/>
            <a:chExt cx="5436067" cy="684981"/>
          </a:xfrm>
        </p:grpSpPr>
        <p:sp>
          <p:nvSpPr>
            <p:cNvPr id="39" name="Text Placeholder 5">
              <a:extLst>
                <a:ext uri="{FF2B5EF4-FFF2-40B4-BE49-F238E27FC236}">
                  <a16:creationId xmlns:a16="http://schemas.microsoft.com/office/drawing/2014/main" id="{0D16B07D-3506-4F84-A689-5868162D269A}"/>
                </a:ext>
              </a:extLst>
            </p:cNvPr>
            <p:cNvSpPr txBox="1">
              <a:spLocks/>
            </p:cNvSpPr>
            <p:nvPr/>
          </p:nvSpPr>
          <p:spPr>
            <a:xfrm>
              <a:off x="4269995" y="2037946"/>
              <a:ext cx="5436067" cy="68498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algn="ctr">
                <a:defRPr sz="1300">
                  <a:latin typeface="Trebuchet MS" panose="020B0603020202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endParaRPr lang="pt-BR" sz="1400" dirty="0">
                <a:solidFill>
                  <a:schemeClr val="tx1"/>
                </a:solidFill>
              </a:endParaRPr>
            </a:p>
          </p:txBody>
        </p:sp>
        <p:sp>
          <p:nvSpPr>
            <p:cNvPr id="31" name="Retângulo 30"/>
            <p:cNvSpPr/>
            <p:nvPr/>
          </p:nvSpPr>
          <p:spPr>
            <a:xfrm>
              <a:off x="4316135" y="2124651"/>
              <a:ext cx="302003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400" dirty="0"/>
                <a:t>Desenvolvimento de sistema contínuo para remediação de águas oleosas </a:t>
              </a:r>
            </a:p>
          </p:txBody>
        </p:sp>
        <p:pic>
          <p:nvPicPr>
            <p:cNvPr id="28" name="Imagem 27"/>
            <p:cNvPicPr>
              <a:picLocks noChangeAspect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2313" y="2163606"/>
              <a:ext cx="2173426" cy="484265"/>
            </a:xfrm>
            <a:prstGeom prst="rect">
              <a:avLst/>
            </a:prstGeom>
          </p:spPr>
        </p:pic>
      </p:grpSp>
      <p:pic>
        <p:nvPicPr>
          <p:cNvPr id="38" name="Imagem 3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2507" y="3880876"/>
            <a:ext cx="5303355" cy="3077650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0D16B07D-3506-4F84-A689-5868162D269A}"/>
              </a:ext>
            </a:extLst>
          </p:cNvPr>
          <p:cNvSpPr txBox="1">
            <a:spLocks/>
          </p:cNvSpPr>
          <p:nvPr/>
        </p:nvSpPr>
        <p:spPr>
          <a:xfrm>
            <a:off x="3701573" y="2895476"/>
            <a:ext cx="5389927" cy="95518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1300">
                <a:latin typeface="Trebuchet MS" panose="020B0603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3818679" y="2961358"/>
            <a:ext cx="5109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>
                <a:latin typeface="Trebuchet MS" panose="020B0603020202020204" pitchFamily="34" charset="0"/>
              </a:rPr>
              <a:t>Formulação de materiais poliméricos absorvedores;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>
                <a:latin typeface="Trebuchet MS" panose="020B0603020202020204" pitchFamily="34" charset="0"/>
              </a:rPr>
              <a:t>Otimização da capacidade absortiva;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>
                <a:latin typeface="Trebuchet MS" panose="020B0603020202020204" pitchFamily="34" charset="0"/>
              </a:rPr>
              <a:t>Design de reator de remediação;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>
                <a:latin typeface="Trebuchet MS" panose="020B0603020202020204" pitchFamily="34" charset="0"/>
              </a:rPr>
              <a:t>Avaliação da recuperação dos materiais absorvedores</a:t>
            </a: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EB466C39-D72D-4CE7-8D59-C5A05F30E622}"/>
              </a:ext>
            </a:extLst>
          </p:cNvPr>
          <p:cNvSpPr/>
          <p:nvPr/>
        </p:nvSpPr>
        <p:spPr>
          <a:xfrm>
            <a:off x="5105937" y="6342376"/>
            <a:ext cx="428437" cy="338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3" name="Picture 2" descr="Resultado de imagem para chemometrics">
            <a:extLst>
              <a:ext uri="{FF2B5EF4-FFF2-40B4-BE49-F238E27FC236}">
                <a16:creationId xmlns:a16="http://schemas.microsoft.com/office/drawing/2014/main" id="{689E51FA-14B5-4D53-9379-9F8EED0C1D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90212" y="5125779"/>
            <a:ext cx="2013714" cy="156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itle 2">
            <a:extLst>
              <a:ext uri="{FF2B5EF4-FFF2-40B4-BE49-F238E27FC236}">
                <a16:creationId xmlns:a16="http://schemas.microsoft.com/office/drawing/2014/main" id="{FDF84568-4EB3-4E8E-8E03-5B3B27159A65}"/>
              </a:ext>
            </a:extLst>
          </p:cNvPr>
          <p:cNvSpPr txBox="1">
            <a:spLocks/>
          </p:cNvSpPr>
          <p:nvPr/>
        </p:nvSpPr>
        <p:spPr>
          <a:xfrm>
            <a:off x="3701573" y="4412981"/>
            <a:ext cx="3392837" cy="60676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2000" kern="120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9pPr>
          </a:lstStyle>
          <a:p>
            <a:pPr marL="177800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1"/>
                </a:solidFill>
                <a:latin typeface="Trebuchet MS" panose="020B0603020202020204" pitchFamily="34" charset="0"/>
              </a:rPr>
              <a:t>Otimização multivariada</a:t>
            </a:r>
          </a:p>
          <a:p>
            <a:pPr marL="177800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1"/>
                </a:solidFill>
                <a:latin typeface="Trebuchet MS" panose="020B0603020202020204" pitchFamily="34" charset="0"/>
              </a:rPr>
              <a:t>Análise </a:t>
            </a:r>
            <a:r>
              <a:rPr lang="pt-BR" sz="1400" dirty="0" err="1">
                <a:solidFill>
                  <a:schemeClr val="tx1"/>
                </a:solidFill>
                <a:latin typeface="Trebuchet MS" panose="020B0603020202020204" pitchFamily="34" charset="0"/>
              </a:rPr>
              <a:t>quimiométrica</a:t>
            </a:r>
            <a:r>
              <a:rPr lang="pt-BR" sz="1400" dirty="0">
                <a:solidFill>
                  <a:schemeClr val="tx1"/>
                </a:solidFill>
                <a:latin typeface="Trebuchet MS" panose="020B0603020202020204" pitchFamily="34" charset="0"/>
              </a:rPr>
              <a:t> de dados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E91288B8-9C26-4802-ACEB-898EFB4E2B1C}"/>
              </a:ext>
            </a:extLst>
          </p:cNvPr>
          <p:cNvSpPr txBox="1"/>
          <p:nvPr/>
        </p:nvSpPr>
        <p:spPr>
          <a:xfrm rot="16200000">
            <a:off x="3630558" y="5633744"/>
            <a:ext cx="7647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solidFill>
                  <a:schemeClr val="bg1">
                    <a:lumMod val="50000"/>
                  </a:schemeClr>
                </a:solidFill>
              </a:rPr>
              <a:t>Predição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A869522E-437F-459A-A4FD-120AA1B92674}"/>
              </a:ext>
            </a:extLst>
          </p:cNvPr>
          <p:cNvSpPr txBox="1"/>
          <p:nvPr/>
        </p:nvSpPr>
        <p:spPr>
          <a:xfrm>
            <a:off x="4787995" y="6669877"/>
            <a:ext cx="7545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solidFill>
                  <a:schemeClr val="bg1">
                    <a:lumMod val="50000"/>
                  </a:schemeClr>
                </a:solidFill>
              </a:rPr>
              <a:t>Medição</a:t>
            </a:r>
          </a:p>
        </p:txBody>
      </p:sp>
      <p:pic>
        <p:nvPicPr>
          <p:cNvPr id="47" name="Picture 4" descr="Imagem relacionada">
            <a:extLst>
              <a:ext uri="{FF2B5EF4-FFF2-40B4-BE49-F238E27FC236}">
                <a16:creationId xmlns:a16="http://schemas.microsoft.com/office/drawing/2014/main" id="{8022C9D8-8927-4E95-98EB-8E7981D99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4356" y="5019750"/>
            <a:ext cx="1721789" cy="172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4650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74A6A43FC36D0458385CE492719985B" ma:contentTypeVersion="13" ma:contentTypeDescription="Crie um novo documento." ma:contentTypeScope="" ma:versionID="d9adb1d71b00d2e9715dfae04831105b">
  <xsd:schema xmlns:xsd="http://www.w3.org/2001/XMLSchema" xmlns:xs="http://www.w3.org/2001/XMLSchema" xmlns:p="http://schemas.microsoft.com/office/2006/metadata/properties" xmlns:ns3="aac5020f-f1a1-4e55-ba07-3d49c2309f07" xmlns:ns4="cea82fc4-47b6-40c0-9141-498cfc4ca59d" targetNamespace="http://schemas.microsoft.com/office/2006/metadata/properties" ma:root="true" ma:fieldsID="675d283d4b53377c10738685c2d66be1" ns3:_="" ns4:_="">
    <xsd:import namespace="aac5020f-f1a1-4e55-ba07-3d49c2309f07"/>
    <xsd:import namespace="cea82fc4-47b6-40c0-9141-498cfc4ca59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c5020f-f1a1-4e55-ba07-3d49c2309f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a82fc4-47b6-40c0-9141-498cfc4ca59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9DCB86-3AE3-4B3F-A219-1D6FF8E31D42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cea82fc4-47b6-40c0-9141-498cfc4ca59d"/>
    <ds:schemaRef ds:uri="aac5020f-f1a1-4e55-ba07-3d49c2309f0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76D0BFC-197B-4CBA-A992-908B3144B6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4A4F8F-4092-43A6-AA44-0A933D3039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c5020f-f1a1-4e55-ba07-3d49c2309f07"/>
    <ds:schemaRef ds:uri="cea82fc4-47b6-40c0-9141-498cfc4ca5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648</Words>
  <Application>Microsoft Macintosh PowerPoint</Application>
  <PresentationFormat>Widescreen</PresentationFormat>
  <Paragraphs>128</Paragraphs>
  <Slides>17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9" baseType="lpstr">
      <vt:lpstr>Arial</vt:lpstr>
      <vt:lpstr>Arial Nova</vt:lpstr>
      <vt:lpstr>Calibri</vt:lpstr>
      <vt:lpstr>Calibri Light</vt:lpstr>
      <vt:lpstr>Courier New</vt:lpstr>
      <vt:lpstr>Libre Franklin</vt:lpstr>
      <vt:lpstr>Noto Sans Symbols</vt:lpstr>
      <vt:lpstr>Roboto</vt:lpstr>
      <vt:lpstr>Tahoma</vt:lpstr>
      <vt:lpstr>Times New Roman</vt:lpstr>
      <vt:lpstr>Trebuchet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Detecção de EPIs em tempo real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Antonio Augusto Fidalgo Neto</dc:creator>
  <cp:lastModifiedBy>Antonio Augusto Fidalgo Neto</cp:lastModifiedBy>
  <cp:revision>15</cp:revision>
  <dcterms:created xsi:type="dcterms:W3CDTF">2021-02-04T12:32:02Z</dcterms:created>
  <dcterms:modified xsi:type="dcterms:W3CDTF">2021-02-23T16:04:51Z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0x010100974A6A43FC36D0458385CE492719985B</vt:lpwstr>
  </property>
</Properties>
</file>