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3"/>
  </p:notesMasterIdLst>
  <p:handoutMasterIdLst>
    <p:handoutMasterId r:id="rId24"/>
  </p:handoutMasterIdLst>
  <p:sldIdLst>
    <p:sldId id="333" r:id="rId2"/>
    <p:sldId id="354" r:id="rId3"/>
    <p:sldId id="359" r:id="rId4"/>
    <p:sldId id="360" r:id="rId5"/>
    <p:sldId id="365" r:id="rId6"/>
    <p:sldId id="366" r:id="rId7"/>
    <p:sldId id="367" r:id="rId8"/>
    <p:sldId id="375" r:id="rId9"/>
    <p:sldId id="364" r:id="rId10"/>
    <p:sldId id="386" r:id="rId11"/>
    <p:sldId id="369" r:id="rId12"/>
    <p:sldId id="363" r:id="rId13"/>
    <p:sldId id="345" r:id="rId14"/>
    <p:sldId id="381" r:id="rId15"/>
    <p:sldId id="382" r:id="rId16"/>
    <p:sldId id="383" r:id="rId17"/>
    <p:sldId id="384" r:id="rId18"/>
    <p:sldId id="385" r:id="rId19"/>
    <p:sldId id="349" r:id="rId20"/>
    <p:sldId id="370" r:id="rId21"/>
    <p:sldId id="334" r:id="rId22"/>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370" autoAdjust="0"/>
  </p:normalViewPr>
  <p:slideViewPr>
    <p:cSldViewPr>
      <p:cViewPr varScale="1">
        <p:scale>
          <a:sx n="111" d="100"/>
          <a:sy n="111" d="100"/>
        </p:scale>
        <p:origin x="11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A4740A2-CD14-4673-9060-03D010239536}" type="datetimeFigureOut">
              <a:rPr lang="pt-BR" smtClean="0"/>
              <a:t>22/05/2018</a:t>
            </a:fld>
            <a:endParaRPr lang="pt-BR" dirty="0"/>
          </a:p>
        </p:txBody>
      </p:sp>
      <p:sp>
        <p:nvSpPr>
          <p:cNvPr id="4" name="Espaço Reservado para Rodapé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DE0CFB5B-F52A-49C4-BE2D-9FE99BCB30C5}" type="slidenum">
              <a:rPr lang="pt-BR" smtClean="0"/>
              <a:t>‹nº›</a:t>
            </a:fld>
            <a:endParaRPr lang="pt-BR" dirty="0"/>
          </a:p>
        </p:txBody>
      </p:sp>
    </p:spTree>
    <p:extLst>
      <p:ext uri="{BB962C8B-B14F-4D97-AF65-F5344CB8AC3E}">
        <p14:creationId xmlns:p14="http://schemas.microsoft.com/office/powerpoint/2010/main" val="206824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cs typeface="Arial" charset="0"/>
              </a:defRPr>
            </a:lvl1pPr>
          </a:lstStyle>
          <a:p>
            <a:pPr>
              <a:defRPr/>
            </a:pPr>
            <a:endParaRPr lang="pt-BR" dirty="0"/>
          </a:p>
        </p:txBody>
      </p:sp>
      <p:sp>
        <p:nvSpPr>
          <p:cNvPr id="3" name="Espaço Reservado para Data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cs typeface="Arial" charset="0"/>
              </a:defRPr>
            </a:lvl1pPr>
          </a:lstStyle>
          <a:p>
            <a:pPr>
              <a:defRPr/>
            </a:pPr>
            <a:fld id="{3FC74E43-0820-426F-A91F-D0AC36CCFBFD}" type="datetimeFigureOut">
              <a:rPr lang="pt-BR"/>
              <a:pPr>
                <a:defRPr/>
              </a:pPr>
              <a:t>22/05/2018</a:t>
            </a:fld>
            <a:endParaRPr lang="pt-BR" dirty="0"/>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cs typeface="Arial" charset="0"/>
              </a:defRPr>
            </a:lvl1pPr>
          </a:lstStyle>
          <a:p>
            <a:pPr>
              <a:defRPr/>
            </a:pPr>
            <a:endParaRPr lang="pt-BR" dirty="0"/>
          </a:p>
        </p:txBody>
      </p:sp>
      <p:sp>
        <p:nvSpPr>
          <p:cNvPr id="7" name="Espaço Reservado para Número de Slid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cs typeface="Arial" charset="0"/>
              </a:defRPr>
            </a:lvl1pPr>
          </a:lstStyle>
          <a:p>
            <a:pPr>
              <a:defRPr/>
            </a:pPr>
            <a:fld id="{9AF4D671-333F-411D-AE6A-17A798CF8BAE}" type="slidenum">
              <a:rPr lang="pt-BR"/>
              <a:pPr>
                <a:defRPr/>
              </a:pPr>
              <a:t>‹nº›</a:t>
            </a:fld>
            <a:endParaRPr lang="pt-BR" dirty="0"/>
          </a:p>
        </p:txBody>
      </p:sp>
    </p:spTree>
    <p:extLst>
      <p:ext uri="{BB962C8B-B14F-4D97-AF65-F5344CB8AC3E}">
        <p14:creationId xmlns:p14="http://schemas.microsoft.com/office/powerpoint/2010/main" val="937018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omexresponde.comexbrasil.gov.b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F4D671-333F-411D-AE6A-17A798CF8BAE}" type="slidenum">
              <a:rPr kumimoji="0" lang="pt-B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pt-BR"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6167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dirty="0">
                <a:cs typeface="Arial" charset="0"/>
              </a:rPr>
              <a:t>Caso seja emitido de ofício, esse não estará disponível no menu “LPCO” do perfil exportador para ser incluído, mas sua existência poderá ser consultada por meio desse menu. </a:t>
            </a:r>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10</a:t>
            </a:fld>
            <a:endParaRPr lang="pt-BR" dirty="0"/>
          </a:p>
        </p:txBody>
      </p:sp>
    </p:spTree>
    <p:extLst>
      <p:ext uri="{BB962C8B-B14F-4D97-AF65-F5344CB8AC3E}">
        <p14:creationId xmlns:p14="http://schemas.microsoft.com/office/powerpoint/2010/main" val="1604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a:t>Apresentar as diferenças \ Falar dos atributos </a:t>
            </a:r>
          </a:p>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11</a:t>
            </a:fld>
            <a:endParaRPr lang="pt-BR" dirty="0"/>
          </a:p>
        </p:txBody>
      </p:sp>
    </p:spTree>
    <p:extLst>
      <p:ext uri="{BB962C8B-B14F-4D97-AF65-F5344CB8AC3E}">
        <p14:creationId xmlns:p14="http://schemas.microsoft.com/office/powerpoint/2010/main" val="220588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Pela natureza de seus controles e suas estruturas tecnológicas, os órgãos anuentes estão em diferentes estágios de integração. Alguns farão uso direto o Portal e outro integração seus sistemas às ferramentas disponibilizadas. Seguem as fases, seus objetivos e exemplos dos níveis de alguns dos órgãos:    </a:t>
            </a:r>
          </a:p>
          <a:p>
            <a:pPr marL="228600" lvl="0" indent="-228600">
              <a:buFont typeface="+mj-lt"/>
              <a:buAutoNum type="arabicPeriod"/>
            </a:pPr>
            <a:r>
              <a:rPr lang="pt-BR" sz="1200" kern="1200" dirty="0">
                <a:solidFill>
                  <a:schemeClr val="tx1"/>
                </a:solidFill>
                <a:effectLst/>
                <a:latin typeface="+mn-lt"/>
                <a:ea typeface="+mn-ea"/>
                <a:cs typeface="+mn-cs"/>
              </a:rPr>
              <a:t>Inclusão dos procedimentos relacionados ao controle das exportações que hoje ocorrem ao largo do sistema no Portal Único de Comércio Exterior, com melhorias aplicáveis no curto prazo (como a criação de formulários customizados). Ex.: LPCO da IBAMA.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pt-BR" sz="1200" kern="1200" dirty="0">
                <a:solidFill>
                  <a:schemeClr val="tx1"/>
                </a:solidFill>
                <a:effectLst/>
                <a:latin typeface="+mn-lt"/>
                <a:ea typeface="+mn-ea"/>
                <a:cs typeface="+mn-cs"/>
              </a:rPr>
              <a:t>Integração dos sistemas dos órgãos anuentes ao Portal Único de Comércio Exterior. Há órgãos </a:t>
            </a:r>
            <a:r>
              <a:rPr lang="pt-BR" sz="1200" dirty="0">
                <a:solidFill>
                  <a:prstClr val="black"/>
                </a:solidFill>
                <a:cs typeface="Arial" charset="0"/>
              </a:rPr>
              <a:t>que utilizarão diretamente a plataforma do Portal. </a:t>
            </a:r>
            <a:r>
              <a:rPr lang="pt-BR" sz="1200" kern="1200" dirty="0">
                <a:solidFill>
                  <a:schemeClr val="tx1"/>
                </a:solidFill>
                <a:effectLst/>
                <a:latin typeface="+mn-lt"/>
                <a:ea typeface="+mn-ea"/>
                <a:cs typeface="+mn-cs"/>
              </a:rPr>
              <a:t>Ex.: Integração do sistema </a:t>
            </a:r>
            <a:r>
              <a:rPr lang="pt-BR" sz="1200" kern="1200" dirty="0" err="1">
                <a:solidFill>
                  <a:schemeClr val="tx1"/>
                </a:solidFill>
                <a:effectLst/>
                <a:latin typeface="+mn-lt"/>
                <a:ea typeface="+mn-ea"/>
                <a:cs typeface="+mn-cs"/>
              </a:rPr>
              <a:t>SigVig</a:t>
            </a:r>
            <a:r>
              <a:rPr lang="pt-BR" sz="1200" kern="1200" dirty="0">
                <a:solidFill>
                  <a:schemeClr val="tx1"/>
                </a:solidFill>
                <a:effectLst/>
                <a:latin typeface="+mn-lt"/>
                <a:ea typeface="+mn-ea"/>
                <a:cs typeface="+mn-cs"/>
              </a:rPr>
              <a:t> do Mapa com o módulo LPCO do Portal.  </a:t>
            </a:r>
          </a:p>
          <a:p>
            <a:pPr marL="228600" lvl="0" indent="-228600">
              <a:buFont typeface="+mj-lt"/>
              <a:buAutoNum type="arabicPeriod"/>
            </a:pPr>
            <a:r>
              <a:rPr lang="pt-BR" sz="1200" kern="1200" dirty="0">
                <a:solidFill>
                  <a:schemeClr val="tx1"/>
                </a:solidFill>
                <a:effectLst/>
                <a:latin typeface="+mn-lt"/>
                <a:ea typeface="+mn-ea"/>
                <a:cs typeface="+mn-cs"/>
              </a:rPr>
              <a:t>Revisão dos processos internos e alteração da legislação dos órgãos anuentes para utilização do total potencial das ferramentas disponibilizadas no Novo Processo de Exportações. Ex.: A DPF está trabalhando para edição de norma que permita a utilização de um LPCO em várias operações de exportação. Como não havia impedimento legal, a ANP já está utilizando o licenciamento abrangente a mais de uma operação.</a:t>
            </a:r>
          </a:p>
          <a:p>
            <a:endParaRPr lang="pt-BR" dirty="0"/>
          </a:p>
        </p:txBody>
      </p:sp>
      <p:sp>
        <p:nvSpPr>
          <p:cNvPr id="4" name="Espaço Reservado para Número de Slide 3"/>
          <p:cNvSpPr>
            <a:spLocks noGrp="1"/>
          </p:cNvSpPr>
          <p:nvPr>
            <p:ph type="sldNum" sz="quarter" idx="10"/>
          </p:nvPr>
        </p:nvSpPr>
        <p:spPr/>
        <p:txBody>
          <a:bodyPr/>
          <a:lstStyle/>
          <a:p>
            <a:fld id="{87F039BD-25B7-4FB1-873E-99298448ABF1}" type="slidenum">
              <a:rPr lang="pt-BR" smtClean="0">
                <a:solidFill>
                  <a:prstClr val="black"/>
                </a:solidFill>
              </a:rPr>
              <a:pPr/>
              <a:t>12</a:t>
            </a:fld>
            <a:endParaRPr lang="pt-BR" dirty="0">
              <a:solidFill>
                <a:prstClr val="black"/>
              </a:solidFill>
            </a:endParaRPr>
          </a:p>
        </p:txBody>
      </p:sp>
    </p:spTree>
    <p:extLst>
      <p:ext uri="{BB962C8B-B14F-4D97-AF65-F5344CB8AC3E}">
        <p14:creationId xmlns:p14="http://schemas.microsoft.com/office/powerpoint/2010/main" val="151131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pt-BR" dirty="0">
                <a:solidFill>
                  <a:schemeClr val="tx1"/>
                </a:solidFill>
                <a:latin typeface="Myriad Pro"/>
                <a:ea typeface="Verdana" pitchFamily="34" charset="0"/>
                <a:cs typeface="Myriad Pro" charset="0"/>
              </a:rPr>
              <a:t>A primeira entrega foi a página eletrônica </a:t>
            </a:r>
            <a:r>
              <a:rPr lang="pt-BR" sz="1200" baseline="0" dirty="0">
                <a:solidFill>
                  <a:schemeClr val="tx1"/>
                </a:solidFill>
                <a:latin typeface="Myriad Pro" charset="0"/>
                <a:ea typeface="Verdana" pitchFamily="34" charset="0"/>
                <a:cs typeface="Myriad Pro" charset="0"/>
              </a:rPr>
              <a:t>Portal Siscomex. No futuro ela unificará, com a funcionalidade de Single </a:t>
            </a:r>
            <a:r>
              <a:rPr lang="pt-BR" sz="1200" baseline="0" dirty="0" err="1">
                <a:solidFill>
                  <a:schemeClr val="tx1"/>
                </a:solidFill>
                <a:latin typeface="Myriad Pro" charset="0"/>
                <a:ea typeface="Verdana" pitchFamily="34" charset="0"/>
                <a:cs typeface="Myriad Pro" charset="0"/>
              </a:rPr>
              <a:t>Sign</a:t>
            </a:r>
            <a:r>
              <a:rPr lang="pt-BR" sz="1200" baseline="0" dirty="0">
                <a:solidFill>
                  <a:schemeClr val="tx1"/>
                </a:solidFill>
                <a:latin typeface="Myriad Pro" charset="0"/>
                <a:ea typeface="Verdana" pitchFamily="34" charset="0"/>
                <a:cs typeface="Myriad Pro" charset="0"/>
              </a:rPr>
              <a:t> </a:t>
            </a:r>
            <a:r>
              <a:rPr lang="pt-BR" sz="1200" baseline="0" dirty="0" err="1">
                <a:solidFill>
                  <a:schemeClr val="tx1"/>
                </a:solidFill>
                <a:latin typeface="Myriad Pro" charset="0"/>
                <a:ea typeface="Verdana" pitchFamily="34" charset="0"/>
                <a:cs typeface="Myriad Pro" charset="0"/>
              </a:rPr>
              <a:t>On</a:t>
            </a:r>
            <a:r>
              <a:rPr lang="pt-BR" sz="1200" baseline="0" dirty="0">
                <a:solidFill>
                  <a:schemeClr val="tx1"/>
                </a:solidFill>
                <a:latin typeface="Myriad Pro" charset="0"/>
                <a:ea typeface="Verdana" pitchFamily="34" charset="0"/>
                <a:cs typeface="Myriad Pro" charset="0"/>
              </a:rPr>
              <a:t> (SSO), o acesso, via certificação digital, a todos os sistemas de comércio exterior. </a:t>
            </a:r>
          </a:p>
          <a:p>
            <a:pPr marL="0" lvl="0" indent="0" algn="just">
              <a:lnSpc>
                <a:spcPct val="90000"/>
              </a:lnSpc>
              <a:spcBef>
                <a:spcPct val="20000"/>
              </a:spcBef>
              <a:buClr>
                <a:schemeClr val="accent6">
                  <a:lumMod val="75000"/>
                </a:schemeClr>
              </a:buClr>
              <a:buSzPct val="100000"/>
              <a:buFont typeface="Wingdings" pitchFamily="2" charset="2"/>
              <a:buNone/>
              <a:defRPr/>
            </a:pPr>
            <a:r>
              <a:rPr lang="pt-BR" dirty="0">
                <a:solidFill>
                  <a:schemeClr val="tx1"/>
                </a:solidFill>
                <a:latin typeface="Myriad Pro"/>
                <a:ea typeface="Verdana" pitchFamily="34" charset="0"/>
                <a:cs typeface="Myriad Pro" charset="0"/>
              </a:rPr>
              <a:t>Atualmente ele já permite acessar, </a:t>
            </a:r>
            <a:r>
              <a:rPr lang="pt-BR" b="1" u="sng" dirty="0">
                <a:solidFill>
                  <a:schemeClr val="tx1"/>
                </a:solidFill>
                <a:latin typeface="Myriad Pro"/>
                <a:ea typeface="Verdana" pitchFamily="34" charset="0"/>
                <a:cs typeface="Myriad Pro" charset="0"/>
              </a:rPr>
              <a:t>em um único lugar</a:t>
            </a:r>
            <a:r>
              <a:rPr lang="pt-BR" dirty="0">
                <a:solidFill>
                  <a:schemeClr val="tx1"/>
                </a:solidFill>
                <a:latin typeface="Myriad Pro"/>
                <a:ea typeface="Verdana" pitchFamily="34" charset="0"/>
                <a:cs typeface="Myriad Pro" charset="0"/>
              </a:rPr>
              <a:t>:</a:t>
            </a:r>
          </a:p>
          <a:p>
            <a:pPr marL="671513" lvl="1" indent="-271463" algn="just">
              <a:lnSpc>
                <a:spcPct val="90000"/>
              </a:lnSpc>
              <a:spcBef>
                <a:spcPct val="20000"/>
              </a:spcBef>
              <a:buClr>
                <a:schemeClr val="accent6">
                  <a:lumMod val="75000"/>
                </a:schemeClr>
              </a:buClr>
              <a:buSzPct val="100000"/>
              <a:buFont typeface="Wingdings" pitchFamily="2" charset="2"/>
              <a:buChar char="Ø"/>
              <a:defRPr/>
            </a:pPr>
            <a:r>
              <a:rPr lang="pt-BR" sz="1600" dirty="0">
                <a:solidFill>
                  <a:schemeClr val="tx1"/>
                </a:solidFill>
                <a:latin typeface="Myriad Pro"/>
                <a:ea typeface="Verdana" pitchFamily="34" charset="0"/>
                <a:cs typeface="Myriad Pro" charset="0"/>
              </a:rPr>
              <a:t>Acesso ao Portal Único</a:t>
            </a:r>
          </a:p>
          <a:p>
            <a:pPr marL="671513" lvl="1" indent="-271463" algn="just">
              <a:lnSpc>
                <a:spcPct val="90000"/>
              </a:lnSpc>
              <a:spcBef>
                <a:spcPct val="20000"/>
              </a:spcBef>
              <a:buClr>
                <a:schemeClr val="accent6">
                  <a:lumMod val="75000"/>
                </a:schemeClr>
              </a:buClr>
              <a:buSzPct val="100000"/>
              <a:buFont typeface="Wingdings" pitchFamily="2" charset="2"/>
              <a:buChar char="Ø"/>
              <a:defRPr/>
            </a:pPr>
            <a:r>
              <a:rPr lang="pt-BR" sz="1600" dirty="0">
                <a:solidFill>
                  <a:schemeClr val="tx1"/>
                </a:solidFill>
                <a:latin typeface="Myriad Pro"/>
                <a:ea typeface="Verdana" pitchFamily="34" charset="0"/>
                <a:cs typeface="Myriad Pro" charset="0"/>
              </a:rPr>
              <a:t>Todos os sistemas de comércio exterior (ainda por meio de links);</a:t>
            </a:r>
          </a:p>
          <a:p>
            <a:pPr marL="671513" lvl="1" indent="-271463" algn="just">
              <a:lnSpc>
                <a:spcPct val="90000"/>
              </a:lnSpc>
              <a:spcBef>
                <a:spcPct val="20000"/>
              </a:spcBef>
              <a:buClr>
                <a:schemeClr val="accent6">
                  <a:lumMod val="75000"/>
                </a:schemeClr>
              </a:buClr>
              <a:buSzPct val="100000"/>
              <a:buFont typeface="Wingdings" pitchFamily="2" charset="2"/>
              <a:buChar char="Ø"/>
              <a:defRPr/>
            </a:pPr>
            <a:r>
              <a:rPr lang="pt-BR" sz="1600" dirty="0">
                <a:solidFill>
                  <a:schemeClr val="tx1"/>
                </a:solidFill>
                <a:latin typeface="Myriad Pro"/>
                <a:ea typeface="Verdana" pitchFamily="34" charset="0"/>
                <a:cs typeface="Myriad Pro" charset="0"/>
              </a:rPr>
              <a:t>Todas as legislações que dão suporte aos controles exercidos pelos órgãos governamentais (ainda por meio de links) – aba serviços;</a:t>
            </a:r>
          </a:p>
          <a:p>
            <a:pPr marL="671513" lvl="1" indent="-271463" algn="just">
              <a:lnSpc>
                <a:spcPct val="90000"/>
              </a:lnSpc>
              <a:spcBef>
                <a:spcPct val="20000"/>
              </a:spcBef>
              <a:buClr>
                <a:schemeClr val="accent6">
                  <a:lumMod val="75000"/>
                </a:schemeClr>
              </a:buClr>
              <a:buSzPct val="100000"/>
              <a:buFont typeface="Wingdings" pitchFamily="2" charset="2"/>
              <a:buChar char="Ø"/>
              <a:defRPr/>
            </a:pPr>
            <a:r>
              <a:rPr lang="pt-BR" sz="1600" dirty="0">
                <a:solidFill>
                  <a:schemeClr val="tx1"/>
                </a:solidFill>
                <a:latin typeface="Myriad Pro"/>
                <a:ea typeface="Verdana" pitchFamily="34" charset="0"/>
                <a:cs typeface="Myriad Pro" charset="0"/>
              </a:rPr>
              <a:t>Notícias SISCOMEX Importação/Exportação e notícias</a:t>
            </a:r>
            <a:r>
              <a:rPr lang="pt-BR" sz="1600" baseline="0" dirty="0">
                <a:solidFill>
                  <a:schemeClr val="tx1"/>
                </a:solidFill>
                <a:latin typeface="Myriad Pro"/>
                <a:ea typeface="Verdana" pitchFamily="34" charset="0"/>
                <a:cs typeface="Myriad Pro" charset="0"/>
              </a:rPr>
              <a:t> sobre comércio exterior e avanços do Programa PCE; e </a:t>
            </a:r>
          </a:p>
          <a:p>
            <a:pPr marL="671513" lvl="1" indent="-271463" algn="just">
              <a:lnSpc>
                <a:spcPct val="90000"/>
              </a:lnSpc>
              <a:spcBef>
                <a:spcPct val="20000"/>
              </a:spcBef>
              <a:buClr>
                <a:schemeClr val="accent6">
                  <a:lumMod val="75000"/>
                </a:schemeClr>
              </a:buClr>
              <a:buSzPct val="100000"/>
              <a:buFont typeface="Wingdings" pitchFamily="2" charset="2"/>
              <a:buChar char="Ø"/>
              <a:defRPr/>
            </a:pPr>
            <a:r>
              <a:rPr lang="pt-BR" sz="1600" baseline="0" dirty="0" err="1">
                <a:solidFill>
                  <a:schemeClr val="tx1"/>
                </a:solidFill>
                <a:latin typeface="Myriad Pro"/>
                <a:ea typeface="Verdana" pitchFamily="34" charset="0"/>
                <a:cs typeface="Myriad Pro" charset="0"/>
              </a:rPr>
              <a:t>Comex</a:t>
            </a:r>
            <a:r>
              <a:rPr lang="pt-BR" sz="1600" baseline="0" dirty="0">
                <a:solidFill>
                  <a:schemeClr val="tx1"/>
                </a:solidFill>
                <a:latin typeface="Myriad Pro"/>
                <a:ea typeface="Verdana" pitchFamily="34" charset="0"/>
                <a:cs typeface="Myriad Pro" charset="0"/>
              </a:rPr>
              <a:t> Responde – aba serviços.</a:t>
            </a:r>
          </a:p>
          <a:p>
            <a:pPr marL="400050" lvl="1" indent="0" algn="just">
              <a:lnSpc>
                <a:spcPct val="90000"/>
              </a:lnSpc>
              <a:spcBef>
                <a:spcPct val="20000"/>
              </a:spcBef>
              <a:buClr>
                <a:schemeClr val="accent6">
                  <a:lumMod val="75000"/>
                </a:schemeClr>
              </a:buClr>
              <a:buSzPct val="100000"/>
              <a:buFont typeface="Wingdings" pitchFamily="2" charset="2"/>
              <a:buNone/>
              <a:defRPr/>
            </a:pPr>
            <a:endParaRPr lang="pt-BR" sz="1600" baseline="0" dirty="0">
              <a:solidFill>
                <a:schemeClr val="tx1"/>
              </a:solidFill>
              <a:latin typeface="Myriad Pro"/>
              <a:ea typeface="Verdana" pitchFamily="34" charset="0"/>
              <a:cs typeface="Myriad Pro" charset="0"/>
            </a:endParaRPr>
          </a:p>
          <a:p>
            <a:pPr marL="0" lvl="0" indent="-57150" algn="just">
              <a:lnSpc>
                <a:spcPct val="90000"/>
              </a:lnSpc>
              <a:spcBef>
                <a:spcPct val="20000"/>
              </a:spcBef>
              <a:buClr>
                <a:schemeClr val="accent6">
                  <a:lumMod val="75000"/>
                </a:schemeClr>
              </a:buClr>
              <a:buSzPct val="100000"/>
              <a:buFont typeface="Wingdings" pitchFamily="2" charset="2"/>
              <a:buNone/>
              <a:defRPr/>
            </a:pPr>
            <a:r>
              <a:rPr lang="pt-BR" sz="1600" baseline="0" dirty="0">
                <a:solidFill>
                  <a:schemeClr val="tx1"/>
                </a:solidFill>
                <a:latin typeface="Myriad Pro"/>
                <a:ea typeface="Verdana" pitchFamily="34" charset="0"/>
                <a:cs typeface="Myriad Pro" charset="0"/>
              </a:rPr>
              <a:t>No link como se integrar ao Portal:</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Acesso ao ambiente de validação </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Documentação para integração com o Porta (API REST)</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Manuais </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Perguntas e respostas </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Tutoriais em vídeo </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Lista de atributos  </a:t>
            </a:r>
          </a:p>
          <a:p>
            <a:pPr marL="228600" lvl="0" indent="-285750" algn="just">
              <a:lnSpc>
                <a:spcPct val="90000"/>
              </a:lnSpc>
              <a:spcBef>
                <a:spcPct val="20000"/>
              </a:spcBef>
              <a:buClr>
                <a:schemeClr val="accent6">
                  <a:lumMod val="75000"/>
                </a:schemeClr>
              </a:buClr>
              <a:buSzPct val="100000"/>
              <a:buFont typeface="Arial" panose="020B0604020202020204" pitchFamily="34" charset="0"/>
              <a:buChar char="•"/>
              <a:defRPr/>
            </a:pPr>
            <a:r>
              <a:rPr lang="pt-BR" sz="1600" baseline="0" dirty="0">
                <a:solidFill>
                  <a:schemeClr val="tx1"/>
                </a:solidFill>
                <a:latin typeface="Myriad Pro"/>
                <a:ea typeface="Verdana" pitchFamily="34" charset="0"/>
                <a:cs typeface="Myriad Pro" charset="0"/>
              </a:rPr>
              <a:t>Acesso ao sistema tabelas aduaneiras</a:t>
            </a:r>
          </a:p>
          <a:p>
            <a:pPr marL="0" lvl="0" indent="-57150" algn="just">
              <a:lnSpc>
                <a:spcPct val="90000"/>
              </a:lnSpc>
              <a:spcBef>
                <a:spcPct val="20000"/>
              </a:spcBef>
              <a:buClr>
                <a:schemeClr val="accent6">
                  <a:lumMod val="75000"/>
                </a:schemeClr>
              </a:buClr>
              <a:buSzPct val="100000"/>
              <a:buFont typeface="Wingdings" pitchFamily="2" charset="2"/>
              <a:buNone/>
              <a:defRPr/>
            </a:pPr>
            <a:endParaRPr lang="pt-BR" sz="1600" baseline="0" dirty="0">
              <a:solidFill>
                <a:schemeClr val="tx1"/>
              </a:solidFill>
              <a:latin typeface="Myriad Pro"/>
              <a:ea typeface="Verdana" pitchFamily="34" charset="0"/>
              <a:cs typeface="Myriad Pro" charset="0"/>
            </a:endParaRPr>
          </a:p>
          <a:p>
            <a:pPr marL="0" lvl="0" indent="-57150" algn="just">
              <a:lnSpc>
                <a:spcPct val="90000"/>
              </a:lnSpc>
              <a:spcBef>
                <a:spcPct val="20000"/>
              </a:spcBef>
              <a:buClr>
                <a:schemeClr val="accent6">
                  <a:lumMod val="75000"/>
                </a:schemeClr>
              </a:buClr>
              <a:buSzPct val="100000"/>
              <a:buFont typeface="Wingdings" pitchFamily="2" charset="2"/>
              <a:buNone/>
              <a:defRPr/>
            </a:pPr>
            <a:endParaRPr lang="pt-BR" sz="1600" dirty="0">
              <a:solidFill>
                <a:schemeClr val="tx1"/>
              </a:solidFill>
              <a:latin typeface="Myriad Pro"/>
              <a:ea typeface="Verdana" pitchFamily="34" charset="0"/>
              <a:cs typeface="Myriad Pro" charset="0"/>
            </a:endParaRPr>
          </a:p>
          <a:p>
            <a:endParaRPr lang="pt-BR" altLang="pt-BR" dirty="0"/>
          </a:p>
          <a:p>
            <a:endParaRPr lang="pt-BR" altLang="pt-BR" dirty="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9A6E37C2-0577-4732-8E48-92AF525112EF}" type="slidenum">
              <a:rPr lang="pt-BR" altLang="pt-BR">
                <a:latin typeface="Calibri" panose="020F0502020204030204" pitchFamily="34" charset="0"/>
              </a:rPr>
              <a:pPr eaLnBrk="1" hangingPunct="1"/>
              <a:t>13</a:t>
            </a:fld>
            <a:endParaRPr lang="pt-BR" altLang="pt-BR">
              <a:latin typeface="Calibri" panose="020F0502020204030204" pitchFamily="34" charset="0"/>
            </a:endParaRPr>
          </a:p>
        </p:txBody>
      </p:sp>
    </p:spTree>
    <p:extLst>
      <p:ext uri="{BB962C8B-B14F-4D97-AF65-F5344CB8AC3E}">
        <p14:creationId xmlns:p14="http://schemas.microsoft.com/office/powerpoint/2010/main" val="422354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dirty="0">
                <a:solidFill>
                  <a:prstClr val="black"/>
                </a:solidFill>
                <a:cs typeface="Arial" charset="0"/>
              </a:rPr>
              <a:t>Vale ressaltar que a versão consolidada e atualizada na portaria pode ser encontrada na página do MDIC ou do Portal Único Siscomex, não devendo-se buscar o documento em ferramentas de pesquisas na internet, sob pena de se encontrar uma versão desatualizada. </a:t>
            </a:r>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14</a:t>
            </a:fld>
            <a:endParaRPr lang="pt-BR" dirty="0"/>
          </a:p>
        </p:txBody>
      </p:sp>
    </p:spTree>
    <p:extLst>
      <p:ext uri="{BB962C8B-B14F-4D97-AF65-F5344CB8AC3E}">
        <p14:creationId xmlns:p14="http://schemas.microsoft.com/office/powerpoint/2010/main" val="415872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78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marL="285750" indent="-285750" algn="just">
              <a:spcBef>
                <a:spcPct val="20000"/>
              </a:spcBef>
              <a:buClr>
                <a:schemeClr val="accent6">
                  <a:lumMod val="75000"/>
                </a:schemeClr>
              </a:buClr>
              <a:buFont typeface="Wingdings" pitchFamily="2" charset="2"/>
              <a:buChar char="§"/>
            </a:pPr>
            <a:r>
              <a:rPr lang="pt-BR" sz="1200" b="0" dirty="0">
                <a:solidFill>
                  <a:prstClr val="black"/>
                </a:solidFill>
                <a:cs typeface="Arial" charset="0"/>
              </a:rPr>
              <a:t>Transparência</a:t>
            </a:r>
            <a:r>
              <a:rPr lang="pt-BR" sz="1200" dirty="0">
                <a:solidFill>
                  <a:prstClr val="black"/>
                </a:solidFill>
                <a:cs typeface="Arial" charset="0"/>
              </a:rPr>
              <a:t> sobre as intervenções governamentais em operação específica; </a:t>
            </a:r>
          </a:p>
          <a:p>
            <a:pPr marL="285750" indent="-285750" algn="just">
              <a:spcBef>
                <a:spcPct val="20000"/>
              </a:spcBef>
              <a:buClr>
                <a:schemeClr val="accent6">
                  <a:lumMod val="75000"/>
                </a:schemeClr>
              </a:buClr>
              <a:buFont typeface="Wingdings" pitchFamily="2" charset="2"/>
              <a:buChar char="§"/>
            </a:pPr>
            <a:r>
              <a:rPr lang="pt-BR" sz="1200" dirty="0">
                <a:solidFill>
                  <a:prstClr val="black"/>
                </a:solidFill>
                <a:cs typeface="Arial" charset="0"/>
              </a:rPr>
              <a:t>Acesso sem cadastro prévio;</a:t>
            </a:r>
          </a:p>
          <a:p>
            <a:pPr marL="285750" indent="-285750" algn="just">
              <a:spcBef>
                <a:spcPct val="20000"/>
              </a:spcBef>
              <a:buClr>
                <a:schemeClr val="accent6">
                  <a:lumMod val="75000"/>
                </a:schemeClr>
              </a:buClr>
              <a:buFont typeface="Wingdings" pitchFamily="2" charset="2"/>
              <a:buChar char="§"/>
            </a:pPr>
            <a:r>
              <a:rPr lang="pt-BR" sz="1200" dirty="0">
                <a:solidFill>
                  <a:prstClr val="black"/>
                </a:solidFill>
                <a:cs typeface="Arial" charset="0"/>
              </a:rPr>
              <a:t>Fidelidade e atualização instantânea das informações prestadas;</a:t>
            </a:r>
          </a:p>
          <a:p>
            <a:pPr marL="285750" indent="-285750" algn="just">
              <a:spcBef>
                <a:spcPct val="20000"/>
              </a:spcBef>
              <a:buClr>
                <a:schemeClr val="accent6">
                  <a:lumMod val="75000"/>
                </a:schemeClr>
              </a:buClr>
              <a:buFont typeface="Wingdings" pitchFamily="2" charset="2"/>
              <a:buChar char="§"/>
            </a:pPr>
            <a:r>
              <a:rPr lang="pt-BR" sz="1200" dirty="0">
                <a:solidFill>
                  <a:prstClr val="black"/>
                </a:solidFill>
                <a:cs typeface="Arial" charset="0"/>
              </a:rPr>
              <a:t>Assistentes de preenchimento.</a:t>
            </a:r>
          </a:p>
          <a:p>
            <a:pPr eaLnBrk="1" hangingPunct="1">
              <a:spcBef>
                <a:spcPct val="0"/>
              </a:spcBef>
            </a:pPr>
            <a:endParaRPr lang="pt-BR" dirty="0">
              <a:solidFill>
                <a:srgbClr val="3B4042"/>
              </a:solidFill>
              <a:latin typeface="Myriad Pro" charset="0"/>
              <a:ea typeface="Verdana" pitchFamily="34" charset="0"/>
              <a:cs typeface="Myriad Pro" charset="0"/>
            </a:endParaRPr>
          </a:p>
          <a:p>
            <a:pPr eaLnBrk="1" hangingPunct="1">
              <a:spcBef>
                <a:spcPct val="0"/>
              </a:spcBef>
            </a:pPr>
            <a:endParaRPr lang="pt-BR" dirty="0">
              <a:solidFill>
                <a:srgbClr val="3B4042"/>
              </a:solidFill>
              <a:latin typeface="Myriad Pro" charset="0"/>
              <a:ea typeface="Verdana" pitchFamily="34" charset="0"/>
              <a:cs typeface="Myriad Pro" charset="0"/>
            </a:endParaRPr>
          </a:p>
          <a:p>
            <a:pPr eaLnBrk="1" hangingPunct="1">
              <a:spcBef>
                <a:spcPct val="0"/>
              </a:spcBef>
            </a:pPr>
            <a:r>
              <a:rPr lang="pt-BR" dirty="0">
                <a:solidFill>
                  <a:srgbClr val="3B4042"/>
                </a:solidFill>
                <a:latin typeface="Myriad Pro" charset="0"/>
                <a:ea typeface="Verdana" pitchFamily="34" charset="0"/>
                <a:cs typeface="Myriad Pro" charset="0"/>
              </a:rPr>
              <a:t>Os simuladores</a:t>
            </a:r>
            <a:r>
              <a:rPr lang="pt-BR" baseline="0" dirty="0">
                <a:solidFill>
                  <a:srgbClr val="3B4042"/>
                </a:solidFill>
                <a:latin typeface="Myriad Pro" charset="0"/>
                <a:ea typeface="Verdana" pitchFamily="34" charset="0"/>
                <a:cs typeface="Myriad Pro" charset="0"/>
              </a:rPr>
              <a:t> são i</a:t>
            </a:r>
            <a:r>
              <a:rPr lang="pt-BR" dirty="0">
                <a:solidFill>
                  <a:srgbClr val="3B4042"/>
                </a:solidFill>
                <a:latin typeface="Myriad Pro" charset="0"/>
                <a:ea typeface="Verdana" pitchFamily="34" charset="0"/>
                <a:cs typeface="Myriad Pro" charset="0"/>
              </a:rPr>
              <a:t>ntegrado às regras aplicável nos módulos operacionais do SISCOMEX, Siscomex Importação, </a:t>
            </a:r>
            <a:r>
              <a:rPr lang="pt-BR" dirty="0" err="1">
                <a:solidFill>
                  <a:srgbClr val="3B4042"/>
                </a:solidFill>
                <a:latin typeface="Myriad Pro" charset="0"/>
                <a:ea typeface="Verdana" pitchFamily="34" charset="0"/>
                <a:cs typeface="Myriad Pro" charset="0"/>
              </a:rPr>
              <a:t>Novoex</a:t>
            </a:r>
            <a:r>
              <a:rPr lang="pt-BR" dirty="0">
                <a:solidFill>
                  <a:srgbClr val="3B4042"/>
                </a:solidFill>
                <a:latin typeface="Myriad Pro" charset="0"/>
                <a:ea typeface="Verdana" pitchFamily="34" charset="0"/>
                <a:cs typeface="Myriad Pro" charset="0"/>
              </a:rPr>
              <a:t>, entre outros.  </a:t>
            </a:r>
            <a:endParaRPr lang="pt-BR" dirty="0"/>
          </a:p>
        </p:txBody>
      </p:sp>
      <p:sp>
        <p:nvSpPr>
          <p:cNvPr id="3789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277229-48FA-41D0-A0C4-F87EFDB53CA1}" type="slidenum">
              <a:rPr lang="pt-BR" smtClean="0">
                <a:solidFill>
                  <a:srgbClr val="000000"/>
                </a:solidFill>
              </a:rPr>
              <a:pPr fontAlgn="base">
                <a:spcBef>
                  <a:spcPct val="0"/>
                </a:spcBef>
                <a:spcAft>
                  <a:spcPct val="0"/>
                </a:spcAft>
                <a:defRPr/>
              </a:pPr>
              <a:t>15</a:t>
            </a:fld>
            <a:endParaRPr lang="pt-BR">
              <a:solidFill>
                <a:srgbClr val="000000"/>
              </a:solidFill>
            </a:endParaRPr>
          </a:p>
        </p:txBody>
      </p:sp>
    </p:spTree>
    <p:extLst>
      <p:ext uri="{BB962C8B-B14F-4D97-AF65-F5344CB8AC3E}">
        <p14:creationId xmlns:p14="http://schemas.microsoft.com/office/powerpoint/2010/main" val="98526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Resultado</a:t>
            </a:r>
            <a:r>
              <a:rPr lang="pt-BR" baseline="0" dirty="0"/>
              <a:t> da Consulta</a:t>
            </a:r>
            <a:endParaRPr lang="pt-BR" dirty="0"/>
          </a:p>
        </p:txBody>
      </p:sp>
      <p:sp>
        <p:nvSpPr>
          <p:cNvPr id="4" name="Espaço Reservado para Número de Slide 3"/>
          <p:cNvSpPr>
            <a:spLocks noGrp="1"/>
          </p:cNvSpPr>
          <p:nvPr>
            <p:ph type="sldNum" sz="quarter" idx="10"/>
          </p:nvPr>
        </p:nvSpPr>
        <p:spPr/>
        <p:txBody>
          <a:bodyPr/>
          <a:lstStyle/>
          <a:p>
            <a:pPr>
              <a:defRPr/>
            </a:pPr>
            <a:fld id="{0A776622-00D6-4FED-9CA6-81532657D46B}" type="slidenum">
              <a:rPr lang="pt-BR" smtClean="0"/>
              <a:pPr>
                <a:defRPr/>
              </a:pPr>
              <a:t>16</a:t>
            </a:fld>
            <a:endParaRPr lang="pt-BR"/>
          </a:p>
        </p:txBody>
      </p:sp>
    </p:spTree>
    <p:extLst>
      <p:ext uri="{BB962C8B-B14F-4D97-AF65-F5344CB8AC3E}">
        <p14:creationId xmlns:p14="http://schemas.microsoft.com/office/powerpoint/2010/main" val="341138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Assistente de preenchimento</a:t>
            </a:r>
          </a:p>
        </p:txBody>
      </p:sp>
      <p:sp>
        <p:nvSpPr>
          <p:cNvPr id="4" name="Espaço Reservado para Número de Slide 3"/>
          <p:cNvSpPr>
            <a:spLocks noGrp="1"/>
          </p:cNvSpPr>
          <p:nvPr>
            <p:ph type="sldNum" sz="quarter" idx="10"/>
          </p:nvPr>
        </p:nvSpPr>
        <p:spPr/>
        <p:txBody>
          <a:bodyPr/>
          <a:lstStyle/>
          <a:p>
            <a:pPr>
              <a:defRPr/>
            </a:pPr>
            <a:fld id="{0A776622-00D6-4FED-9CA6-81532657D46B}" type="slidenum">
              <a:rPr lang="pt-BR" smtClean="0"/>
              <a:pPr>
                <a:defRPr/>
              </a:pPr>
              <a:t>17</a:t>
            </a:fld>
            <a:endParaRPr lang="pt-BR"/>
          </a:p>
        </p:txBody>
      </p:sp>
    </p:spTree>
    <p:extLst>
      <p:ext uri="{BB962C8B-B14F-4D97-AF65-F5344CB8AC3E}">
        <p14:creationId xmlns:p14="http://schemas.microsoft.com/office/powerpoint/2010/main" val="20775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sz="1200" b="1" kern="1200" dirty="0">
                <a:solidFill>
                  <a:schemeClr val="tx1"/>
                </a:solidFill>
                <a:effectLst/>
                <a:latin typeface="+mn-lt"/>
                <a:ea typeface="+mn-ea"/>
                <a:cs typeface="+mn-cs"/>
              </a:rPr>
              <a:t>Importação</a:t>
            </a:r>
            <a:r>
              <a:rPr lang="pt-BR"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pt-BR" sz="1200" b="1" kern="1200" dirty="0">
                <a:solidFill>
                  <a:schemeClr val="tx1"/>
                </a:solidFill>
                <a:effectLst/>
                <a:latin typeface="+mn-lt"/>
                <a:ea typeface="+mn-ea"/>
                <a:cs typeface="+mn-cs"/>
              </a:rPr>
              <a:t>Dicas</a:t>
            </a:r>
            <a:r>
              <a:rPr lang="pt-BR" sz="1200" kern="1200" dirty="0">
                <a:solidFill>
                  <a:schemeClr val="tx1"/>
                </a:solidFill>
                <a:effectLst/>
                <a:latin typeface="+mn-lt"/>
                <a:ea typeface="+mn-ea"/>
                <a:cs typeface="+mn-cs"/>
              </a:rPr>
              <a:t> de Importação</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Habilitação no Regime Automotivo (ACE 14)</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Siscomex Importação – LI e Anuente Web</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Consulta Pública: apuração de inexistência de produção nacional de material usado e similaridade </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Material Usado – Similaridade</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Tratamento Administrativo de Importação</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Acompanhamento das Cotas de Importação</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Redistribuição das Cotas de Importação (ACE 55)</a:t>
            </a:r>
          </a:p>
          <a:p>
            <a:r>
              <a:rPr lang="pt-BR" dirty="0">
                <a:effectLst/>
              </a:rPr>
              <a:t> </a:t>
            </a:r>
          </a:p>
          <a:p>
            <a:r>
              <a:rPr lang="pt-BR" dirty="0">
                <a:effectLst/>
              </a:rPr>
              <a:t> </a:t>
            </a:r>
          </a:p>
          <a:p>
            <a:r>
              <a:rPr lang="pt-BR" b="1" dirty="0">
                <a:effectLst/>
              </a:rPr>
              <a:t>Exportação</a:t>
            </a:r>
            <a:r>
              <a:rPr lang="pt-BR" dirty="0">
                <a:effectLst/>
              </a:rPr>
              <a:t> </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Manuais disponíveis no Portal Único SISCOMEX: Acesse os manuais disponíveis no Portal Único SISCOMEX.</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Consulta de RE em Lote: por meio de WebService com arquitetura REST</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Fim do Prazo para Inclusão de Novas Propostas de Alteração de Registro de Exportação (RE) Averbado no Módulo SISBACEN</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Registro de Exportação – RE: Legislação básica: Portaria SECEX nº 23, de 2011 Instrução Normativa SRF nº 611, de 2006 No site Aprendendo a Exportar. </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Alteração de Registro de Exportação Averbado: desde dezembro de 2007, as propostas de alteração dos RE averbados é processada pelo Banco do Brasil </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NOVOEX - Siscomex Exportação Módulo Comercial</a:t>
            </a:r>
          </a:p>
          <a:p>
            <a:pPr marL="171450" lvl="0" indent="-171450">
              <a:buFont typeface="Arial" panose="020B0604020202020204" pitchFamily="34" charset="0"/>
              <a:buChar char="•"/>
            </a:pPr>
            <a:r>
              <a:rPr lang="pt-BR" sz="1200" kern="1200" dirty="0">
                <a:solidFill>
                  <a:schemeClr val="tx1"/>
                </a:solidFill>
                <a:effectLst/>
                <a:latin typeface="+mn-lt"/>
                <a:ea typeface="+mn-ea"/>
                <a:cs typeface="+mn-cs"/>
              </a:rPr>
              <a:t>Consolidação das Portarias (Secex) - Capítulo IV e Anexos</a:t>
            </a:r>
          </a:p>
          <a:p>
            <a:pPr marL="171450" lvl="0" indent="-171450">
              <a:buFont typeface="Arial" panose="020B0604020202020204" pitchFamily="34" charset="0"/>
              <a:buChar char="•"/>
            </a:pPr>
            <a:r>
              <a:rPr lang="pt-BR" sz="1200" b="1" kern="1200" dirty="0">
                <a:solidFill>
                  <a:schemeClr val="tx1"/>
                </a:solidFill>
                <a:effectLst/>
                <a:latin typeface="+mn-lt"/>
                <a:ea typeface="+mn-ea"/>
                <a:cs typeface="+mn-cs"/>
              </a:rPr>
              <a:t>Dicas</a:t>
            </a:r>
            <a:r>
              <a:rPr lang="pt-BR" sz="1200" kern="1200" dirty="0">
                <a:solidFill>
                  <a:schemeClr val="tx1"/>
                </a:solidFill>
                <a:effectLst/>
                <a:latin typeface="+mn-lt"/>
                <a:ea typeface="+mn-ea"/>
                <a:cs typeface="+mn-cs"/>
              </a:rPr>
              <a:t> de Exportação e Gerais</a:t>
            </a:r>
          </a:p>
          <a:p>
            <a:pPr marL="171450" indent="-171450" fontAlgn="base">
              <a:buFont typeface="Arial" panose="020B0604020202020204" pitchFamily="34" charset="0"/>
              <a:buChar char="•"/>
            </a:pPr>
            <a:endParaRPr lang="pt-BR" sz="1200" b="1" i="0" u="none" kern="1200" dirty="0">
              <a:solidFill>
                <a:schemeClr val="tx1"/>
              </a:solidFill>
              <a:effectLst/>
              <a:latin typeface="+mn-lt"/>
              <a:ea typeface="+mn-ea"/>
              <a:cs typeface="+mn-cs"/>
            </a:endParaRPr>
          </a:p>
          <a:p>
            <a:pPr marL="171450" indent="-171450">
              <a:buFont typeface="Arial" panose="020B0604020202020204" pitchFamily="34" charset="0"/>
              <a:buChar char="•"/>
            </a:pPr>
            <a:endParaRPr lang="pt-BR" altLang="pt-BR" u="none" dirty="0">
              <a:solidFill>
                <a:schemeClr val="tx1"/>
              </a:solidFill>
            </a:endParaRPr>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BC462D67-EF0D-41AB-82A3-7C9F5193F031}" type="slidenum">
              <a:rPr lang="pt-BR" altLang="pt-BR">
                <a:latin typeface="Calibri" panose="020F0502020204030204" pitchFamily="34" charset="0"/>
              </a:rPr>
              <a:pPr eaLnBrk="1" hangingPunct="1"/>
              <a:t>19</a:t>
            </a:fld>
            <a:endParaRPr lang="pt-BR" altLang="pt-BR">
              <a:latin typeface="Calibri" panose="020F0502020204030204" pitchFamily="34" charset="0"/>
            </a:endParaRPr>
          </a:p>
        </p:txBody>
      </p:sp>
    </p:spTree>
    <p:extLst>
      <p:ext uri="{BB962C8B-B14F-4D97-AF65-F5344CB8AC3E}">
        <p14:creationId xmlns:p14="http://schemas.microsoft.com/office/powerpoint/2010/main" val="110312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lnSpcReduction="10000"/>
          </a:bodyPr>
          <a:lstStyle/>
          <a:p>
            <a:r>
              <a:rPr lang="pt-BR" dirty="0"/>
              <a:t>O Comex</a:t>
            </a:r>
            <a:r>
              <a:rPr lang="pt-BR" baseline="0" dirty="0"/>
              <a:t> responde foi </a:t>
            </a:r>
            <a:r>
              <a:rPr lang="pt-BR" dirty="0"/>
              <a:t>lançado anteriormente ao Programa PEC, mas pode também ser acessado na página</a:t>
            </a:r>
            <a:r>
              <a:rPr lang="pt-BR" baseline="0" dirty="0"/>
              <a:t> do Portal (aba serviços).</a:t>
            </a:r>
          </a:p>
          <a:p>
            <a:r>
              <a:rPr lang="pt-BR" dirty="0"/>
              <a:t>É um serviço de solução de dúvidas que tem por finalidade atender pedidos de informação relativos aos seguintes assuntos pertinentes ao comércio exterior:</a:t>
            </a:r>
          </a:p>
          <a:p>
            <a:r>
              <a:rPr lang="pt-BR" dirty="0"/>
              <a:t>I - legislação, exigências, documentos, e procedimentos operacionais e técnicos relativos às operações de importação e exportação;</a:t>
            </a:r>
          </a:p>
          <a:p>
            <a:r>
              <a:rPr lang="pt-BR" dirty="0"/>
              <a:t>II - acordos internacionais;</a:t>
            </a:r>
          </a:p>
          <a:p>
            <a:r>
              <a:rPr lang="pt-BR" dirty="0"/>
              <a:t>III - nomenclaturas;</a:t>
            </a:r>
          </a:p>
          <a:p>
            <a:r>
              <a:rPr lang="pt-BR" dirty="0"/>
              <a:t>IV - logística;</a:t>
            </a:r>
          </a:p>
          <a:p>
            <a:r>
              <a:rPr lang="pt-BR" dirty="0"/>
              <a:t>V - estatísticas;</a:t>
            </a:r>
          </a:p>
          <a:p>
            <a:r>
              <a:rPr lang="pt-BR" dirty="0"/>
              <a:t>VI - tributos;</a:t>
            </a:r>
          </a:p>
          <a:p>
            <a:r>
              <a:rPr lang="pt-BR" dirty="0"/>
              <a:t>VII – crédito, financiamento e apoio à exportação;</a:t>
            </a:r>
          </a:p>
          <a:p>
            <a:r>
              <a:rPr lang="pt-BR" dirty="0"/>
              <a:t>VIII – promoção comercial e</a:t>
            </a:r>
          </a:p>
          <a:p>
            <a:r>
              <a:rPr lang="pt-BR" dirty="0"/>
              <a:t>IX - oportunidades de negócios.</a:t>
            </a:r>
          </a:p>
          <a:p>
            <a:r>
              <a:rPr lang="pt-BR" dirty="0"/>
              <a:t>A prestação de informações por meio do COMEX Responde é gratuita e realizada através </a:t>
            </a:r>
            <a:r>
              <a:rPr lang="pt-BR" dirty="0">
                <a:hlinkClick r:id="rId3"/>
              </a:rPr>
              <a:t>formulário eletrônico</a:t>
            </a:r>
            <a:r>
              <a:rPr lang="pt-BR" dirty="0"/>
              <a:t>. </a:t>
            </a:r>
          </a:p>
          <a:p>
            <a:endParaRPr lang="pt-BR" dirty="0"/>
          </a:p>
          <a:p>
            <a:r>
              <a:rPr lang="pt-BR" dirty="0"/>
              <a:t>Os órgãos e entidades da Administração Pública Federal com atribuições relacionadas ao comércio exterior são responsáveis por fornecer as respostas relativas aos assuntos de suas competências. Não são objeto de resposta pelo COMEX Responde solicitações de providências e consultas relativas a processos e requerimentos individuais.</a:t>
            </a:r>
          </a:p>
        </p:txBody>
      </p:sp>
      <p:sp>
        <p:nvSpPr>
          <p:cNvPr id="4" name="Espaço Reservado para Número de Slide 3"/>
          <p:cNvSpPr>
            <a:spLocks noGrp="1"/>
          </p:cNvSpPr>
          <p:nvPr>
            <p:ph type="sldNum" sz="quarter" idx="10"/>
          </p:nvPr>
        </p:nvSpPr>
        <p:spPr/>
        <p:txBody>
          <a:bodyPr/>
          <a:lstStyle/>
          <a:p>
            <a:pPr>
              <a:defRPr/>
            </a:pPr>
            <a:fld id="{0A776622-00D6-4FED-9CA6-81532657D46B}" type="slidenum">
              <a:rPr lang="pt-BR" smtClean="0"/>
              <a:pPr>
                <a:defRPr/>
              </a:pPr>
              <a:t>20</a:t>
            </a:fld>
            <a:endParaRPr lang="pt-BR"/>
          </a:p>
        </p:txBody>
      </p:sp>
    </p:spTree>
    <p:extLst>
      <p:ext uri="{BB962C8B-B14F-4D97-AF65-F5344CB8AC3E}">
        <p14:creationId xmlns:p14="http://schemas.microsoft.com/office/powerpoint/2010/main" val="35632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altLang="pt-BR" b="0" dirty="0">
                <a:solidFill>
                  <a:prstClr val="black"/>
                </a:solidFill>
                <a:cs typeface="Arial" charset="0"/>
              </a:rPr>
              <a:t>No antigo processo de exportações e no atual processo de exportações, era possível conceituar o TA como aquele que antecedia o registro das declarações de exportação e importação. </a:t>
            </a:r>
          </a:p>
          <a:p>
            <a:pPr marL="0" marR="0" indent="0" algn="l" defTabSz="914400" rtl="0" eaLnBrk="0" fontAlgn="base" latinLnBrk="0" hangingPunct="0">
              <a:lnSpc>
                <a:spcPct val="100000"/>
              </a:lnSpc>
              <a:spcBef>
                <a:spcPct val="30000"/>
              </a:spcBef>
              <a:spcAft>
                <a:spcPct val="0"/>
              </a:spcAft>
              <a:buClrTx/>
              <a:buSzTx/>
              <a:buFontTx/>
              <a:buNone/>
              <a:tabLst/>
              <a:defRPr/>
            </a:pPr>
            <a:r>
              <a:rPr lang="pt-BR" altLang="pt-BR" b="0" dirty="0">
                <a:solidFill>
                  <a:prstClr val="black"/>
                </a:solidFill>
                <a:cs typeface="Arial" charset="0"/>
              </a:rPr>
              <a:t>Nos novos processos, contudo, tem-se uma paralelização dos controles aduaneiros e administrativos nas operações de comércio exterior.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altLang="pt-BR" b="0" dirty="0">
              <a:solidFill>
                <a:prstClr val="black"/>
              </a:solidFill>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altLang="pt-BR" b="0" dirty="0">
                <a:solidFill>
                  <a:prstClr val="black"/>
                </a:solidFill>
                <a:cs typeface="Arial" charset="0"/>
              </a:rPr>
              <a:t>Como veremos a seguir, licenças e certidões poderão, em regra, ser obtidas antes ou durante o despacho aduaneiro das mercadorias, assim como a realização das inspeções pelos órgãos anuentes, tornando-se esses controles não mais pré-requisitos para o registro da declaração, mas sim para seu desembaraço.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altLang="pt-BR" b="0" dirty="0">
              <a:solidFill>
                <a:prstClr val="black"/>
              </a:solidFill>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altLang="pt-BR" b="0" dirty="0">
                <a:solidFill>
                  <a:prstClr val="black"/>
                </a:solidFill>
                <a:cs typeface="Arial" charset="0"/>
              </a:rPr>
              <a:t>Assim, o TA no comércio exterior é melhor definido como os c</a:t>
            </a:r>
            <a:r>
              <a:rPr lang="pt-BR" altLang="pt-BR" sz="1200" b="0" dirty="0">
                <a:solidFill>
                  <a:prstClr val="black"/>
                </a:solidFill>
                <a:cs typeface="Arial" charset="0"/>
              </a:rPr>
              <a:t>ontroles governamentais das exportações, importações e trânsito de mercadorias por órgão distinto da RFB, a saber Anvisa, Mapa, CNEN, MCTIC, ANP, entre outros.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altLang="pt-BR" sz="1200" b="0" dirty="0">
              <a:solidFill>
                <a:prstClr val="black"/>
              </a:solidFill>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altLang="pt-BR" sz="1200" b="0" dirty="0">
                <a:solidFill>
                  <a:prstClr val="black"/>
                </a:solidFill>
                <a:cs typeface="Arial" charset="0"/>
              </a:rPr>
              <a:t>Um aspecto importante é que todo Tratamento Administrativo tem como fundamento a competência legal do órgão, estabelecida na base legal sobre sua atuação.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altLang="pt-BR" b="0" dirty="0">
              <a:solidFill>
                <a:prstClr val="black"/>
              </a:solidFill>
              <a:cs typeface="Arial" charset="0"/>
            </a:endParaRPr>
          </a:p>
          <a:p>
            <a:pPr algn="just"/>
            <a:r>
              <a:rPr lang="pt-BR" dirty="0">
                <a:solidFill>
                  <a:schemeClr val="tx1"/>
                </a:solidFill>
              </a:rPr>
              <a:t>Aliada ao crescimento do comércio, tem-se a constante necessidade de elaboração de novas políticas públicas voltadas ao desenvolvimento e à melhoria da condição de vida da população nas mais diversas áreas, como a saúde humana, a segurança alimentar, o meio ambiente, a segurança pública, defesa</a:t>
            </a:r>
            <a:r>
              <a:rPr lang="pt-BR" baseline="0" dirty="0">
                <a:solidFill>
                  <a:schemeClr val="tx1"/>
                </a:solidFill>
              </a:rPr>
              <a:t> nacional</a:t>
            </a:r>
            <a:r>
              <a:rPr lang="pt-BR" dirty="0">
                <a:solidFill>
                  <a:schemeClr val="tx1"/>
                </a:solidFill>
              </a:rPr>
              <a:t> e a segurança do consumidor. Essas políticas são também implementadas mediante controles incidentes sobre operações de comércio exterior.</a:t>
            </a:r>
          </a:p>
          <a:p>
            <a:pPr algn="just"/>
            <a:endParaRPr lang="pt-BR" altLang="pt-BR" b="0" dirty="0">
              <a:solidFill>
                <a:prstClr val="black"/>
              </a:solidFill>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altLang="pt-BR" b="0" dirty="0">
                <a:solidFill>
                  <a:prstClr val="black"/>
                </a:solidFill>
                <a:cs typeface="Arial" charset="0"/>
              </a:rPr>
              <a:t>Exemplos: DECEX (natureza comercial), ANVISA e MAPA (natureza sanitária e fitossanitária), INMETRO (natureza técnica)</a:t>
            </a:r>
          </a:p>
          <a:p>
            <a:endParaRPr lang="pt-BR" dirty="0"/>
          </a:p>
        </p:txBody>
      </p:sp>
      <p:sp>
        <p:nvSpPr>
          <p:cNvPr id="4" name="Espaço Reservado para Número de Slide 3"/>
          <p:cNvSpPr>
            <a:spLocks noGrp="1"/>
          </p:cNvSpPr>
          <p:nvPr>
            <p:ph type="sldNum" sz="quarter" idx="10"/>
          </p:nvPr>
        </p:nvSpPr>
        <p:spPr/>
        <p:txBody>
          <a:bodyPr/>
          <a:lstStyle/>
          <a:p>
            <a:fld id="{87F039BD-25B7-4FB1-873E-99298448ABF1}" type="slidenum">
              <a:rPr lang="pt-BR" smtClean="0">
                <a:solidFill>
                  <a:prstClr val="black"/>
                </a:solidFill>
              </a:rPr>
              <a:pPr/>
              <a:t>2</a:t>
            </a:fld>
            <a:endParaRPr lang="pt-BR" dirty="0">
              <a:solidFill>
                <a:prstClr val="black"/>
              </a:solidFill>
            </a:endParaRPr>
          </a:p>
        </p:txBody>
      </p:sp>
    </p:spTree>
    <p:extLst>
      <p:ext uri="{BB962C8B-B14F-4D97-AF65-F5344CB8AC3E}">
        <p14:creationId xmlns:p14="http://schemas.microsoft.com/office/powerpoint/2010/main" val="2586527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F4D671-333F-411D-AE6A-17A798CF8BAE}" type="slidenum">
              <a:rPr kumimoji="0" lang="pt-BR"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t-BR"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20785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solidFill>
                  <a:schemeClr val="tx1"/>
                </a:solidFill>
              </a:rPr>
              <a:t>O comércio do Brasil com o Mundo vem aumentando expressivamente em seu fluxo e em sua complexidade. Assim, a demanda por controle aumentou e acabou gerando maior burocracia.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solidFill>
                  <a:schemeClr val="tx1"/>
                </a:solidFill>
              </a:rPr>
              <a:t>A partir de 2014, o Programa Portal Único de Comércio Exterior oportunizou a necessária revisão e melhora dos processos de importação e exportação e o desenvolvimento e entregas graduais de ferramentas mais adequadas para a operacionalização dos controles administrativo dessas operações pelos órgão anuentes. </a:t>
            </a:r>
          </a:p>
          <a:p>
            <a:endParaRPr lang="pt-BR" dirty="0"/>
          </a:p>
          <a:p>
            <a:r>
              <a:rPr lang="pt-BR" dirty="0"/>
              <a:t>Objetiva-se que esses tragam maior eficiência e</a:t>
            </a:r>
            <a:r>
              <a:rPr lang="pt-BR" baseline="0" dirty="0"/>
              <a:t> assertividade. Com controles mais precisos e menos burocráticos, o governo mantém os controles necessários atuação, reduzindo os impactos na atuação do setor privado.  </a:t>
            </a:r>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3</a:t>
            </a:fld>
            <a:endParaRPr lang="pt-BR" dirty="0"/>
          </a:p>
        </p:txBody>
      </p:sp>
    </p:spTree>
    <p:extLst>
      <p:ext uri="{BB962C8B-B14F-4D97-AF65-F5344CB8AC3E}">
        <p14:creationId xmlns:p14="http://schemas.microsoft.com/office/powerpoint/2010/main" val="376180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solidFill>
                  <a:prstClr val="black"/>
                </a:solidFill>
                <a:cs typeface="Arial" charset="0"/>
              </a:rPr>
              <a:t>Apesar das mudanças, algum conceitos do TA atual se mantém.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dirty="0">
              <a:solidFill>
                <a:prstClr val="black"/>
              </a:solidFill>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dirty="0">
                <a:solidFill>
                  <a:prstClr val="black"/>
                </a:solidFill>
                <a:cs typeface="Arial" charset="0"/>
              </a:rPr>
              <a:t>A norma básica do controle administrativo continua sendo a Portaria Secex nº 23/2011 e suas alterações.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dirty="0">
              <a:solidFill>
                <a:prstClr val="black"/>
              </a:solidFill>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solidFill>
                  <a:prstClr val="black"/>
                </a:solidFill>
                <a:cs typeface="Arial" charset="0"/>
              </a:rPr>
              <a:t>A regra é o TA de</a:t>
            </a:r>
            <a:r>
              <a:rPr lang="pt-BR" sz="1200" baseline="0" dirty="0">
                <a:solidFill>
                  <a:prstClr val="black"/>
                </a:solidFill>
                <a:cs typeface="Arial" charset="0"/>
              </a:rPr>
              <a:t> </a:t>
            </a:r>
            <a:r>
              <a:rPr lang="pt-BR" sz="1200" dirty="0">
                <a:solidFill>
                  <a:prstClr val="black"/>
                </a:solidFill>
                <a:cs typeface="Arial" charset="0"/>
              </a:rPr>
              <a:t>dispensa,</a:t>
            </a:r>
            <a:r>
              <a:rPr lang="pt-BR" sz="1200" baseline="0" dirty="0">
                <a:solidFill>
                  <a:prstClr val="black"/>
                </a:solidFill>
                <a:cs typeface="Arial" charset="0"/>
              </a:rPr>
              <a:t> tanto na importação quanto na exportação, ou seja a maior parte das operação não requerem intervenção de outro órgão que não a RFB, sendo o registro das declarações suficiente para concretização das operações. </a:t>
            </a:r>
            <a:endParaRPr lang="pt-BR" altLang="pt-BR" dirty="0"/>
          </a:p>
          <a:p>
            <a:endParaRPr lang="pt-BR" altLang="pt-BR" dirty="0"/>
          </a:p>
          <a:p>
            <a:r>
              <a:rPr lang="pt-BR" altLang="pt-BR" dirty="0"/>
              <a:t>No caso da importação, mantem-se a diferenciação entre </a:t>
            </a:r>
            <a:r>
              <a:rPr lang="pt-BR" altLang="pt-BR" baseline="0" dirty="0"/>
              <a:t>licenciamento automático e não automático, cujas características e prazo de análise estão definidos no </a:t>
            </a:r>
            <a:r>
              <a:rPr lang="pt-BR" sz="1200" b="0" i="0" kern="1200" dirty="0">
                <a:solidFill>
                  <a:schemeClr val="tx1"/>
                </a:solidFill>
                <a:effectLst/>
                <a:latin typeface="+mn-lt"/>
                <a:ea typeface="+mn-ea"/>
                <a:cs typeface="+mn-cs"/>
              </a:rPr>
              <a:t>Acordo sobre Procedimentos para o Licenciamento de Importações da OMC. Não obstante, o Projeto Nova Importação além de objetivar a revisão da necessidade de licenciamentos pelos órgãos, tem como meta a redução do número de licenciamentos não automáticos para que esses tornem-se a exceção e não a regra nas importações brasileiras. </a:t>
            </a:r>
            <a:endParaRPr lang="pt-BR" altLang="pt-BR" b="0" dirty="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5A767EE-98C2-4D88-9F96-7A7C6C154CB5}" type="slidenum">
              <a:rPr lang="pt-BR" altLang="pt-BR">
                <a:latin typeface="Calibri" panose="020F0502020204030204" pitchFamily="34" charset="0"/>
              </a:rPr>
              <a:pPr eaLnBrk="1" hangingPunct="1"/>
              <a:t>4</a:t>
            </a:fld>
            <a:endParaRPr lang="pt-BR" altLang="pt-BR">
              <a:latin typeface="Calibri" panose="020F0502020204030204" pitchFamily="34" charset="0"/>
            </a:endParaRPr>
          </a:p>
        </p:txBody>
      </p:sp>
    </p:spTree>
    <p:extLst>
      <p:ext uri="{BB962C8B-B14F-4D97-AF65-F5344CB8AC3E}">
        <p14:creationId xmlns:p14="http://schemas.microsoft.com/office/powerpoint/2010/main" val="60960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t>Outro aspecto do Tratamento Administrativo que se mantém são suas naturezas objetiva, relacionada com a mercadoria a ser exportada, e subjetiva, relacionada à características da operação de exportação.</a:t>
            </a:r>
          </a:p>
          <a:p>
            <a:endParaRPr lang="pt-BR" altLang="pt-BR" dirty="0"/>
          </a:p>
          <a:p>
            <a:r>
              <a:rPr lang="pt-BR" altLang="pt-BR" dirty="0"/>
              <a:t>(Dar exemplos)</a:t>
            </a:r>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5A767EE-98C2-4D88-9F96-7A7C6C154CB5}" type="slidenum">
              <a:rPr lang="pt-BR" altLang="pt-BR">
                <a:latin typeface="Calibri" panose="020F0502020204030204" pitchFamily="34" charset="0"/>
              </a:rPr>
              <a:pPr eaLnBrk="1" hangingPunct="1"/>
              <a:t>5</a:t>
            </a:fld>
            <a:endParaRPr lang="pt-BR" altLang="pt-BR">
              <a:latin typeface="Calibri" panose="020F0502020204030204" pitchFamily="34" charset="0"/>
            </a:endParaRPr>
          </a:p>
        </p:txBody>
      </p:sp>
    </p:spTree>
    <p:extLst>
      <p:ext uri="{BB962C8B-B14F-4D97-AF65-F5344CB8AC3E}">
        <p14:creationId xmlns:p14="http://schemas.microsoft.com/office/powerpoint/2010/main" val="201969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dirty="0"/>
              <a:t>Dentre as novidades para o Tratamento Administrativo no âmbito do Portal é a alteração dos documentos que passam a embasar a análise dos órgãos anuentes e a liberação das operações no sistema de comércio exterior.  </a:t>
            </a:r>
          </a:p>
          <a:p>
            <a:endParaRPr lang="pt-BR" altLang="pt-BR" dirty="0"/>
          </a:p>
          <a:p>
            <a:r>
              <a:rPr lang="pt-BR" altLang="pt-BR" dirty="0"/>
              <a:t>Na exportação, o Registro de Exportação será substituídos por um Modelo de LPCO, construído de forma customizada a necessidade de informações de cada órgão anuente para cada tipo de operação que esse controla. </a:t>
            </a:r>
          </a:p>
          <a:p>
            <a:endParaRPr lang="pt-BR" altLang="pt-BR" dirty="0"/>
          </a:p>
          <a:p>
            <a:r>
              <a:rPr lang="pt-BR" altLang="pt-BR" dirty="0"/>
              <a:t>Na importação, além da LI e da LSI serem substituídas por Modelos de LPCO, vale ressaltar que a inspeção física por órgão como o Mapa, a Anvisa e o Exército não terá mais como base uma licença, mas sim a própria Declaração Única de Importação (</a:t>
            </a:r>
            <a:r>
              <a:rPr lang="pt-BR" altLang="pt-BR" dirty="0" err="1"/>
              <a:t>Duimp</a:t>
            </a:r>
            <a:r>
              <a:rPr lang="pt-BR" altLang="pt-BR" dirty="0"/>
              <a:t>) que poderá ser acompanhada de um Relatório de Inspeção Física. </a:t>
            </a:r>
          </a:p>
          <a:p>
            <a:endParaRPr lang="pt-BR" altLang="pt-BR" dirty="0"/>
          </a:p>
          <a:p>
            <a:r>
              <a:rPr lang="pt-BR" altLang="pt-BR" dirty="0"/>
              <a:t>(Mais detalhes sobre esses documentos serão apresentados nas palestras sobre os Novos Processos de Exportação e de Importação) </a:t>
            </a:r>
          </a:p>
          <a:p>
            <a:endParaRPr lang="pt-BR" altLang="pt-B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pt-BR" altLang="pt-BR" dirty="0"/>
              <a:t>Com base no próprio conceito de Janela Única, </a:t>
            </a:r>
            <a:r>
              <a:rPr lang="pt-BR" altLang="pt-BR" b="0" dirty="0"/>
              <a:t>objetiva-se </a:t>
            </a:r>
            <a:r>
              <a:rPr lang="pt-BR" altLang="pt-BR" sz="1200" b="0" dirty="0">
                <a:solidFill>
                  <a:prstClr val="black"/>
                </a:solidFill>
                <a:latin typeface="Calibri" pitchFamily="34" charset="0"/>
                <a:cs typeface="Arial" charset="0"/>
              </a:rPr>
              <a:t>c</a:t>
            </a:r>
            <a:r>
              <a:rPr lang="pt-BR" sz="1200" b="0" dirty="0">
                <a:solidFill>
                  <a:prstClr val="black"/>
                </a:solidFill>
                <a:latin typeface="Calibri" pitchFamily="34" charset="0"/>
                <a:cs typeface="Arial" charset="0"/>
              </a:rPr>
              <a:t>entralizar os procedimentos de comércio exterior dos órgãos anuentes nos módulos supracitados, ou por meio de utilização direta ou via integração de sistemas.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dirty="0">
                <a:solidFill>
                  <a:prstClr val="black"/>
                </a:solidFill>
                <a:latin typeface="Calibri" pitchFamily="34" charset="0"/>
                <a:cs typeface="Arial" charset="0"/>
              </a:rPr>
              <a:t>Assim, processos e as solicitações de informação aos exportadores que hoje ocorrem ao largo do Siscomex deverão ser acessados somente por meio do Portal Único.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0" dirty="0">
              <a:solidFill>
                <a:prstClr val="black"/>
              </a:solidFill>
              <a:latin typeface="Calibri" pitchFamily="34"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0" dirty="0">
                <a:solidFill>
                  <a:prstClr val="black"/>
                </a:solidFill>
                <a:latin typeface="Calibri" pitchFamily="34" charset="0"/>
                <a:cs typeface="Arial" charset="0"/>
              </a:rPr>
              <a:t>Na revisão dos processo de exportação e de importação optou-se pelo paralelismo como forma de reduzir os tempos, e, consequentemente, os custos com as operações de comércio exterior. As licenças e as inspeções passaram a ser pré-requisitos para o desembaraço e não mais para o registro das declarações. A depender o tipo de operação, alguns LPCO podem ser obtidos inclusive após o desembaraço (ex.: financiamento de exportações) e vinculados a declarações já desembaraçadas. Assim, o Tratamento Administrativo das operações pode ocorrer ao mesmo tempo que o aduaneiro. Isso gerará um impacto positivo de redução de tempos e custos principalmente no que se refere às inspeções físicas.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0" dirty="0">
              <a:solidFill>
                <a:prstClr val="black"/>
              </a:solidFill>
              <a:latin typeface="Calibri" pitchFamily="34" charset="0"/>
              <a:cs typeface="Arial" charset="0"/>
            </a:endParaRPr>
          </a:p>
          <a:p>
            <a:endParaRPr lang="pt-BR" altLang="pt-BR" dirty="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5A767EE-98C2-4D88-9F96-7A7C6C154CB5}" type="slidenum">
              <a:rPr lang="pt-BR" altLang="pt-BR">
                <a:latin typeface="Calibri" panose="020F0502020204030204" pitchFamily="34" charset="0"/>
              </a:rPr>
              <a:pPr eaLnBrk="1" hangingPunct="1"/>
              <a:t>6</a:t>
            </a:fld>
            <a:endParaRPr lang="pt-BR" altLang="pt-BR">
              <a:latin typeface="Calibri" panose="020F0502020204030204" pitchFamily="34" charset="0"/>
            </a:endParaRPr>
          </a:p>
        </p:txBody>
      </p:sp>
    </p:spTree>
    <p:extLst>
      <p:ext uri="{BB962C8B-B14F-4D97-AF65-F5344CB8AC3E}">
        <p14:creationId xmlns:p14="http://schemas.microsoft.com/office/powerpoint/2010/main" val="364732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cs typeface="Arial" charset="0"/>
              </a:rPr>
              <a:t>(Explicar os fluxos: a caixinha “Licenças, certificações e outros”, no Antes, se refere aos processos e procedimentos realizados junto aos órgãos e fora do Siscomex.) </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dirty="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a:cs typeface="Arial" charset="0"/>
              </a:rPr>
              <a:t>(Frisar o paralelismo e a automatização da conferência de informações entre o processo dos órgãos anuentes, que passam a ocorrer via</a:t>
            </a:r>
            <a:r>
              <a:rPr lang="pt-BR" sz="1200" baseline="0" dirty="0">
                <a:cs typeface="Arial" charset="0"/>
              </a:rPr>
              <a:t> </a:t>
            </a:r>
            <a:r>
              <a:rPr lang="pt-BR" sz="1200" dirty="0">
                <a:cs typeface="Arial" charset="0"/>
              </a:rPr>
              <a:t>portal, e as declarações de</a:t>
            </a:r>
            <a:r>
              <a:rPr lang="pt-BR" sz="1200" baseline="0" dirty="0">
                <a:cs typeface="Arial" charset="0"/>
              </a:rPr>
              <a:t> exportação e importação.)</a:t>
            </a:r>
            <a:endParaRPr lang="pt-BR" dirty="0"/>
          </a:p>
          <a:p>
            <a:endParaRPr lang="pt-BR" dirty="0"/>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7</a:t>
            </a:fld>
            <a:endParaRPr lang="pt-BR" dirty="0"/>
          </a:p>
        </p:txBody>
      </p:sp>
    </p:spTree>
    <p:extLst>
      <p:ext uri="{BB962C8B-B14F-4D97-AF65-F5344CB8AC3E}">
        <p14:creationId xmlns:p14="http://schemas.microsoft.com/office/powerpoint/2010/main" val="220404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Font typeface="Arial" panose="020B0604020202020204" pitchFamily="34" charset="0"/>
              <a:buNone/>
            </a:pPr>
            <a:r>
              <a:rPr lang="pt-BR" sz="1200" u="none" dirty="0">
                <a:solidFill>
                  <a:prstClr val="black"/>
                </a:solidFill>
                <a:cs typeface="Arial" charset="0"/>
              </a:rPr>
              <a:t>Diferentemente do que ocorre no processo atual as novas declarações únicas de exportação e importação, não tem uma natureza somente aduaneira ou fiscal.</a:t>
            </a:r>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pt-BR" sz="1200" b="0" u="none" dirty="0">
                <a:solidFill>
                  <a:prstClr val="black"/>
                </a:solidFill>
                <a:cs typeface="Arial" charset="0"/>
              </a:rPr>
              <a:t>Esses são documentos </a:t>
            </a:r>
            <a:r>
              <a:rPr lang="pt-BR" sz="1200" b="0" u="none" dirty="0">
                <a:solidFill>
                  <a:prstClr val="black"/>
                </a:solidFill>
                <a:latin typeface="Calibri" pitchFamily="34" charset="0"/>
                <a:cs typeface="Arial" charset="0"/>
              </a:rPr>
              <a:t>de natureza aduaneira, administrativa, comercial, financeira, fiscal e logística. Nele são prestadas informações das operações de comércio exterior ao Governo brasileiro e não exclusivamente à Secretaria da Receita Federal do Brasil.</a:t>
            </a:r>
          </a:p>
          <a:p>
            <a:pPr marL="0" indent="0" algn="just">
              <a:buFont typeface="Arial" panose="020B0604020202020204" pitchFamily="34" charset="0"/>
              <a:buNone/>
            </a:pPr>
            <a:r>
              <a:rPr lang="pt-BR" sz="1200" u="sng" dirty="0">
                <a:solidFill>
                  <a:prstClr val="black"/>
                </a:solidFill>
                <a:cs typeface="Arial" charset="0"/>
              </a:rPr>
              <a:t> </a:t>
            </a:r>
          </a:p>
          <a:p>
            <a:pPr marL="0" indent="0" algn="just">
              <a:buFont typeface="Arial" panose="020B0604020202020204" pitchFamily="34" charset="0"/>
              <a:buNone/>
            </a:pPr>
            <a:r>
              <a:rPr lang="pt-BR" sz="1200" u="none" dirty="0">
                <a:solidFill>
                  <a:prstClr val="black"/>
                </a:solidFill>
                <a:cs typeface="Arial" charset="0"/>
              </a:rPr>
              <a:t>O </a:t>
            </a:r>
            <a:r>
              <a:rPr lang="pt-BR" sz="1200" u="sng" dirty="0">
                <a:solidFill>
                  <a:prstClr val="black"/>
                </a:solidFill>
                <a:cs typeface="Arial" charset="0"/>
              </a:rPr>
              <a:t>acesso à </a:t>
            </a:r>
            <a:r>
              <a:rPr lang="pt-BR" sz="1200" b="0" u="sng" dirty="0">
                <a:solidFill>
                  <a:srgbClr val="002060"/>
                </a:solidFill>
              </a:rPr>
              <a:t>informação das exportações e importações</a:t>
            </a:r>
            <a:r>
              <a:rPr lang="pt-BR" sz="1200" u="none" dirty="0">
                <a:solidFill>
                  <a:prstClr val="black"/>
                </a:solidFill>
                <a:cs typeface="Arial" charset="0"/>
              </a:rPr>
              <a:t> </a:t>
            </a:r>
            <a:r>
              <a:rPr lang="pt-BR" sz="1200" dirty="0">
                <a:solidFill>
                  <a:prstClr val="black"/>
                </a:solidFill>
                <a:cs typeface="Arial" charset="0"/>
              </a:rPr>
              <a:t>pelos órgãos anuentes, será disponibilizado no limite de suas competências legais, por meio de uma plataforma desenvolvida pelo Ministério do Planejamento chamada </a:t>
            </a:r>
            <a:r>
              <a:rPr lang="pt-BR" sz="1200" dirty="0" err="1">
                <a:solidFill>
                  <a:prstClr val="black"/>
                </a:solidFill>
                <a:cs typeface="Arial" charset="0"/>
              </a:rPr>
              <a:t>GovData</a:t>
            </a:r>
            <a:r>
              <a:rPr lang="pt-BR" sz="1200" dirty="0">
                <a:solidFill>
                  <a:prstClr val="black"/>
                </a:solidFill>
                <a:cs typeface="Arial" charset="0"/>
              </a:rPr>
              <a:t>. </a:t>
            </a:r>
          </a:p>
          <a:p>
            <a:pPr marL="0" indent="0" algn="just">
              <a:buFont typeface="Arial" panose="020B0604020202020204" pitchFamily="34" charset="0"/>
              <a:buNone/>
            </a:pPr>
            <a:endParaRPr lang="pt-BR" sz="1200" dirty="0">
              <a:solidFill>
                <a:prstClr val="black"/>
              </a:solidFill>
              <a:cs typeface="Arial" charset="0"/>
            </a:endParaRPr>
          </a:p>
          <a:p>
            <a:pPr marL="0" indent="0" algn="just">
              <a:buFont typeface="Arial" panose="020B0604020202020204" pitchFamily="34" charset="0"/>
              <a:buNone/>
            </a:pPr>
            <a:r>
              <a:rPr lang="pt-BR" sz="1200" dirty="0">
                <a:solidFill>
                  <a:prstClr val="black"/>
                </a:solidFill>
                <a:cs typeface="Arial" charset="0"/>
              </a:rPr>
              <a:t>Como esses dados poderão ser utilizados, por exemplo, </a:t>
            </a:r>
            <a:r>
              <a:rPr lang="pt-BR" sz="1200" b="0" dirty="0">
                <a:solidFill>
                  <a:srgbClr val="002060"/>
                </a:solidFill>
                <a:cs typeface="Arial" charset="0"/>
              </a:rPr>
              <a:t>para fins </a:t>
            </a:r>
            <a:r>
              <a:rPr lang="pt-BR" sz="1200" b="0" u="sng" dirty="0">
                <a:solidFill>
                  <a:srgbClr val="002060"/>
                </a:solidFill>
                <a:cs typeface="Arial" charset="0"/>
              </a:rPr>
              <a:t>estatísticos</a:t>
            </a:r>
            <a:r>
              <a:rPr lang="pt-BR" sz="1200" b="0" dirty="0">
                <a:solidFill>
                  <a:srgbClr val="002060"/>
                </a:solidFill>
                <a:cs typeface="Arial" charset="0"/>
              </a:rPr>
              <a:t> e </a:t>
            </a:r>
            <a:r>
              <a:rPr lang="pt-BR" sz="1200" b="0" u="sng" dirty="0">
                <a:solidFill>
                  <a:srgbClr val="002060"/>
                </a:solidFill>
                <a:cs typeface="Arial" charset="0"/>
              </a:rPr>
              <a:t>de auditoria e controle à posterior </a:t>
            </a:r>
            <a:r>
              <a:rPr lang="pt-BR" sz="1200" b="0" u="none" dirty="0">
                <a:solidFill>
                  <a:srgbClr val="002060"/>
                </a:solidFill>
                <a:cs typeface="Arial" charset="0"/>
              </a:rPr>
              <a:t>e </a:t>
            </a:r>
            <a:r>
              <a:rPr lang="pt-BR" sz="1200" b="0" u="sng" dirty="0">
                <a:solidFill>
                  <a:srgbClr val="002060"/>
                </a:solidFill>
                <a:cs typeface="Arial" charset="0"/>
              </a:rPr>
              <a:t>de gerenciamento de riscos,</a:t>
            </a:r>
            <a:r>
              <a:rPr lang="pt-BR" sz="1200" b="0" u="none" dirty="0">
                <a:solidFill>
                  <a:srgbClr val="002060"/>
                </a:solidFill>
                <a:cs typeface="Arial" charset="0"/>
              </a:rPr>
              <a:t> será possível reduzir o número de licenciamento, gerando maior </a:t>
            </a:r>
            <a:r>
              <a:rPr lang="pt-BR" b="0" dirty="0">
                <a:solidFill>
                  <a:srgbClr val="002060"/>
                </a:solidFill>
              </a:rPr>
              <a:t>agilidade, simplificação processual e assertividade nos controles dos órgão anuentes = </a:t>
            </a:r>
            <a:r>
              <a:rPr lang="pt-BR" b="0" dirty="0">
                <a:solidFill>
                  <a:schemeClr val="bg1"/>
                </a:solidFill>
              </a:rPr>
              <a:t>Redução de prazos e economia de recursos públicos e privados.</a:t>
            </a:r>
          </a:p>
          <a:p>
            <a:endParaRPr lang="pt-BR" altLang="pt-BR" dirty="0"/>
          </a:p>
          <a:p>
            <a:r>
              <a:rPr lang="pt-BR" altLang="pt-BR" dirty="0"/>
              <a:t>(Dar o</a:t>
            </a:r>
            <a:r>
              <a:rPr lang="pt-BR" altLang="pt-BR" baseline="0" dirty="0"/>
              <a:t> exemplo da Aneel na exportação)</a:t>
            </a:r>
            <a:endParaRPr lang="pt-BR" altLang="pt-BR" dirty="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45A767EE-98C2-4D88-9F96-7A7C6C154CB5}" type="slidenum">
              <a:rPr lang="pt-BR" altLang="pt-BR">
                <a:latin typeface="Calibri" panose="020F0502020204030204" pitchFamily="34" charset="0"/>
              </a:rPr>
              <a:pPr eaLnBrk="1" hangingPunct="1"/>
              <a:t>8</a:t>
            </a:fld>
            <a:endParaRPr lang="pt-BR" altLang="pt-BR">
              <a:latin typeface="Calibri" panose="020F0502020204030204" pitchFamily="34" charset="0"/>
            </a:endParaRPr>
          </a:p>
        </p:txBody>
      </p:sp>
    </p:spTree>
    <p:extLst>
      <p:ext uri="{BB962C8B-B14F-4D97-AF65-F5344CB8AC3E}">
        <p14:creationId xmlns:p14="http://schemas.microsoft.com/office/powerpoint/2010/main" val="65011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pt-BR" sz="2400" b="0" dirty="0">
                <a:cs typeface="Arial" charset="0"/>
              </a:rPr>
              <a:t>É uma solução flexível que permite a customização dos modelos de LPCO de acordo com a necessidade de informação, análise e procedimentos de cada órgão anuente.</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pt-BR" sz="2250" b="0" dirty="0">
              <a:solidFill>
                <a:prstClr val="black"/>
              </a:solidFill>
              <a:cs typeface="Arial" charset="0"/>
            </a:endParaRPr>
          </a:p>
          <a:p>
            <a:pPr marL="342900" indent="-342900" algn="just">
              <a:spcBef>
                <a:spcPts val="600"/>
              </a:spcBef>
              <a:buClr>
                <a:schemeClr val="accent6">
                  <a:lumMod val="75000"/>
                </a:schemeClr>
              </a:buClr>
              <a:buFont typeface="Wingdings" panose="05000000000000000000" pitchFamily="2" charset="2"/>
              <a:buChar char="§"/>
              <a:defRPr/>
            </a:pPr>
            <a:r>
              <a:rPr lang="pt-BR" sz="2250" dirty="0">
                <a:cs typeface="Arial" charset="0"/>
              </a:rPr>
              <a:t>O que pode ser customizado?  </a:t>
            </a:r>
          </a:p>
          <a:p>
            <a:pPr marL="800100" lvl="1" indent="-342900" algn="just">
              <a:spcBef>
                <a:spcPts val="600"/>
              </a:spcBef>
              <a:buClr>
                <a:schemeClr val="accent6">
                  <a:lumMod val="75000"/>
                </a:schemeClr>
              </a:buClr>
              <a:buFont typeface="Courier New" panose="02070309020205020404" pitchFamily="49" charset="0"/>
              <a:buChar char="o"/>
              <a:defRPr/>
            </a:pPr>
            <a:r>
              <a:rPr lang="pt-BR" sz="2250" dirty="0">
                <a:cs typeface="Arial" charset="0"/>
              </a:rPr>
              <a:t>Informações solicitadas: permitindo que o órgão solicite</a:t>
            </a:r>
            <a:r>
              <a:rPr lang="pt-BR" sz="2250" baseline="0" dirty="0">
                <a:cs typeface="Arial" charset="0"/>
              </a:rPr>
              <a:t> as informações realmente necessária para sua análise, em campos específicos e parametrizáveis, e receba somente elas. Evita-se assim que o órgão recebe informações desnecessárias como alguma hoje existentes no RE e na LI e que ele requisite informações dos operadores privados por fora do sistema de comércio exterior.  </a:t>
            </a:r>
            <a:endParaRPr lang="pt-BR" sz="2250" dirty="0">
              <a:cs typeface="Arial" charset="0"/>
            </a:endParaRPr>
          </a:p>
          <a:p>
            <a:pPr marL="800100" lvl="1" indent="-342900" algn="just">
              <a:spcBef>
                <a:spcPts val="600"/>
              </a:spcBef>
              <a:buClr>
                <a:schemeClr val="accent6">
                  <a:lumMod val="75000"/>
                </a:schemeClr>
              </a:buClr>
              <a:buFont typeface="Courier New" panose="02070309020205020404" pitchFamily="49" charset="0"/>
              <a:buChar char="o"/>
              <a:defRPr/>
            </a:pPr>
            <a:r>
              <a:rPr lang="pt-BR" sz="2250" dirty="0">
                <a:cs typeface="Arial" charset="0"/>
              </a:rPr>
              <a:t>Prazo de validade: possibilita ao órgão definir</a:t>
            </a:r>
            <a:r>
              <a:rPr lang="pt-BR" sz="2250" baseline="0" dirty="0">
                <a:cs typeface="Arial" charset="0"/>
              </a:rPr>
              <a:t> a vigência do LPCO com base na natureza da operação e até mesmo do operador, podendo essa ser menor ou maior que os prazos do RE (60 dias) e da LI (90 dias). </a:t>
            </a:r>
            <a:r>
              <a:rPr lang="pt-BR" sz="2250" dirty="0">
                <a:cs typeface="Arial" charset="0"/>
              </a:rPr>
              <a:t>  </a:t>
            </a:r>
          </a:p>
          <a:p>
            <a:pPr marL="800100" lvl="1" indent="-342900" algn="just">
              <a:spcBef>
                <a:spcPts val="600"/>
              </a:spcBef>
              <a:buClr>
                <a:schemeClr val="accent6">
                  <a:lumMod val="75000"/>
                </a:schemeClr>
              </a:buClr>
              <a:buFont typeface="Courier New" panose="02070309020205020404" pitchFamily="49" charset="0"/>
              <a:buChar char="o"/>
              <a:defRPr/>
            </a:pPr>
            <a:r>
              <a:rPr lang="pt-BR" sz="2250" dirty="0">
                <a:cs typeface="Arial" charset="0"/>
              </a:rPr>
              <a:t>Abrangência quanto ao número de operações:</a:t>
            </a:r>
            <a:r>
              <a:rPr lang="pt-BR" sz="2250" baseline="0" dirty="0">
                <a:cs typeface="Arial" charset="0"/>
              </a:rPr>
              <a:t> as licenças podem ser válidas para uma operação (como hoje) ou para várias operações (declarações, saídas de mercadoria) </a:t>
            </a:r>
            <a:r>
              <a:rPr lang="pt-BR" sz="2250" dirty="0">
                <a:cs typeface="Arial" charset="0"/>
              </a:rPr>
              <a:t> </a:t>
            </a:r>
          </a:p>
          <a:p>
            <a:pPr marL="800100" lvl="1" indent="-342900" algn="just">
              <a:spcBef>
                <a:spcPts val="600"/>
              </a:spcBef>
              <a:buClr>
                <a:schemeClr val="accent6">
                  <a:lumMod val="75000"/>
                </a:schemeClr>
              </a:buClr>
              <a:buFont typeface="Courier New" panose="02070309020205020404" pitchFamily="49" charset="0"/>
              <a:buChar char="o"/>
              <a:defRPr/>
            </a:pPr>
            <a:r>
              <a:rPr lang="pt-BR" sz="2250" dirty="0">
                <a:cs typeface="Arial" charset="0"/>
              </a:rPr>
              <a:t>Se o LPCO é impeditivo de embarque ou não. Caso não o seja, esse poderá ser vinculado a DUE mesmo após seu desembaraço. </a:t>
            </a:r>
          </a:p>
          <a:p>
            <a:pPr marL="800100" marR="0" lvl="1" indent="-342900" algn="just" defTabSz="914400" rtl="0" eaLnBrk="0" fontAlgn="base" latinLnBrk="0" hangingPunct="0">
              <a:lnSpc>
                <a:spcPct val="100000"/>
              </a:lnSpc>
              <a:spcBef>
                <a:spcPts val="600"/>
              </a:spcBef>
              <a:spcAft>
                <a:spcPct val="0"/>
              </a:spcAft>
              <a:buClr>
                <a:schemeClr val="accent6">
                  <a:lumMod val="75000"/>
                </a:schemeClr>
              </a:buClr>
              <a:buSzTx/>
              <a:buFont typeface="Courier New" panose="02070309020205020404" pitchFamily="49" charset="0"/>
              <a:buChar char="o"/>
              <a:tabLst/>
              <a:defRPr/>
            </a:pPr>
            <a:r>
              <a:rPr lang="pt-BR" sz="2250" b="0" dirty="0">
                <a:cs typeface="Arial" charset="0"/>
              </a:rPr>
              <a:t>Se o LPCO será solicitado pelo exportador ou emitido de ofício. </a:t>
            </a:r>
            <a:endParaRPr lang="pt-BR" sz="2250" b="0" kern="1200" dirty="0">
              <a:solidFill>
                <a:schemeClr val="tx1"/>
              </a:solidFill>
              <a:latin typeface="+mn-lt"/>
              <a:ea typeface="+mn-ea"/>
              <a:cs typeface="Arial" charset="0"/>
            </a:endParaRPr>
          </a:p>
          <a:p>
            <a:pPr marL="457200" marR="0" lvl="1" indent="0" algn="just" defTabSz="914400" rtl="0" eaLnBrk="0" fontAlgn="base" latinLnBrk="0" hangingPunct="0">
              <a:lnSpc>
                <a:spcPct val="100000"/>
              </a:lnSpc>
              <a:spcBef>
                <a:spcPts val="600"/>
              </a:spcBef>
              <a:spcAft>
                <a:spcPct val="0"/>
              </a:spcAft>
              <a:buClr>
                <a:schemeClr val="accent6">
                  <a:lumMod val="75000"/>
                </a:schemeClr>
              </a:buClr>
              <a:buSzTx/>
              <a:buFont typeface="Courier New" panose="02070309020205020404" pitchFamily="49" charset="0"/>
              <a:buNone/>
              <a:tabLst/>
              <a:defRPr/>
            </a:pPr>
            <a:endParaRPr lang="pt-BR" sz="2250" b="0" kern="1200" dirty="0">
              <a:solidFill>
                <a:schemeClr val="tx1"/>
              </a:solidFill>
              <a:latin typeface="+mn-lt"/>
              <a:ea typeface="+mn-ea"/>
              <a:cs typeface="Arial" charset="0"/>
            </a:endParaRPr>
          </a:p>
          <a:p>
            <a:pPr marL="0" marR="0" lvl="0" indent="0" algn="just" defTabSz="914400" rtl="0" eaLnBrk="0" fontAlgn="base" latinLnBrk="0" hangingPunct="0">
              <a:lnSpc>
                <a:spcPct val="100000"/>
              </a:lnSpc>
              <a:spcBef>
                <a:spcPts val="600"/>
              </a:spcBef>
              <a:spcAft>
                <a:spcPct val="0"/>
              </a:spcAft>
              <a:buClr>
                <a:schemeClr val="accent6">
                  <a:lumMod val="75000"/>
                </a:schemeClr>
              </a:buClr>
              <a:buSzTx/>
              <a:buFont typeface="Courier New" panose="02070309020205020404" pitchFamily="49" charset="0"/>
              <a:buNone/>
              <a:tabLst/>
              <a:defRPr/>
            </a:pPr>
            <a:r>
              <a:rPr lang="pt-BR" sz="2400" b="0" kern="1200" dirty="0">
                <a:solidFill>
                  <a:schemeClr val="tx1"/>
                </a:solidFill>
                <a:latin typeface="+mn-lt"/>
                <a:ea typeface="+mn-ea"/>
                <a:cs typeface="Arial" charset="0"/>
              </a:rPr>
              <a:t>Vale ressaltar que, por meio do Módulo LPCO, a interface dos órgãos anuentes com o setor privado será centralizada, mas sua atuação dos órgãos se dará de forma realmente independente, cada qual com sua autorização. Assim a exigência, o indeferimento ou alterações na licença de um órgão não mais afetarão a autorização de outros órgão, tal qual ocorre hoje quando se faz necessária uma LI substitutiva ou uma alteração no RE. Não obstante, a operação só poderá ser concretizada quanto as autorizações de todos os órgãos envolvidos sejam vinculadas à declaração. </a:t>
            </a:r>
          </a:p>
          <a:p>
            <a:pPr marL="800100" marR="0" lvl="1" indent="-342900" algn="just" defTabSz="914400" rtl="0" eaLnBrk="0" fontAlgn="base" latinLnBrk="0" hangingPunct="0">
              <a:lnSpc>
                <a:spcPct val="100000"/>
              </a:lnSpc>
              <a:spcBef>
                <a:spcPts val="600"/>
              </a:spcBef>
              <a:spcAft>
                <a:spcPct val="0"/>
              </a:spcAft>
              <a:buClr>
                <a:schemeClr val="accent6">
                  <a:lumMod val="75000"/>
                </a:schemeClr>
              </a:buClr>
              <a:buSzTx/>
              <a:buFont typeface="Courier New" panose="02070309020205020404" pitchFamily="49" charset="0"/>
              <a:buChar char="o"/>
              <a:tabLst/>
              <a:defRPr/>
            </a:pPr>
            <a:endParaRPr lang="pt-BR" sz="2250" b="0" dirty="0">
              <a:cs typeface="Arial" charset="0"/>
            </a:endParaRPr>
          </a:p>
        </p:txBody>
      </p:sp>
      <p:sp>
        <p:nvSpPr>
          <p:cNvPr id="4" name="Espaço Reservado para Número de Slide 3"/>
          <p:cNvSpPr>
            <a:spLocks noGrp="1"/>
          </p:cNvSpPr>
          <p:nvPr>
            <p:ph type="sldNum" sz="quarter" idx="10"/>
          </p:nvPr>
        </p:nvSpPr>
        <p:spPr/>
        <p:txBody>
          <a:bodyPr/>
          <a:lstStyle/>
          <a:p>
            <a:pPr>
              <a:defRPr/>
            </a:pPr>
            <a:fld id="{9AF4D671-333F-411D-AE6A-17A798CF8BAE}" type="slidenum">
              <a:rPr lang="pt-BR" smtClean="0"/>
              <a:pPr>
                <a:defRPr/>
              </a:pPr>
              <a:t>9</a:t>
            </a:fld>
            <a:endParaRPr lang="pt-BR" dirty="0"/>
          </a:p>
        </p:txBody>
      </p:sp>
    </p:spTree>
    <p:extLst>
      <p:ext uri="{BB962C8B-B14F-4D97-AF65-F5344CB8AC3E}">
        <p14:creationId xmlns:p14="http://schemas.microsoft.com/office/powerpoint/2010/main" val="294153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pPr>
              <a:defRPr/>
            </a:pPr>
            <a:fld id="{E5355A11-D619-443F-87CB-AE8278D6902D}" type="datetimeFigureOut">
              <a:rPr lang="pt-BR" smtClean="0"/>
              <a:pPr>
                <a:defRPr/>
              </a:pPr>
              <a:t>22/05/2018</a:t>
            </a:fld>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0BFA94E1-E139-4E06-8154-8FC44F37D6CC}" type="slidenum">
              <a:rPr lang="pt-BR" smtClean="0"/>
              <a:pPr>
                <a:defRPr/>
              </a:pPr>
              <a:t>‹nº›</a:t>
            </a:fld>
            <a:endParaRPr lang="pt-BR" dirty="0"/>
          </a:p>
        </p:txBody>
      </p:sp>
    </p:spTree>
    <p:extLst>
      <p:ext uri="{BB962C8B-B14F-4D97-AF65-F5344CB8AC3E}">
        <p14:creationId xmlns:p14="http://schemas.microsoft.com/office/powerpoint/2010/main" val="194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pPr>
              <a:defRPr/>
            </a:pPr>
            <a:fld id="{76B4778E-C832-4753-B8AF-E05AACC7C65A}" type="datetimeFigureOut">
              <a:rPr lang="pt-BR" smtClean="0"/>
              <a:pPr>
                <a:defRPr/>
              </a:pPr>
              <a:t>22/05/2018</a:t>
            </a:fld>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7A856136-572A-4A22-8D78-10399DFFA9C8}" type="slidenum">
              <a:rPr lang="pt-BR" smtClean="0"/>
              <a:pPr>
                <a:defRPr/>
              </a:pPr>
              <a:t>‹nº›</a:t>
            </a:fld>
            <a:endParaRPr lang="pt-BR" dirty="0"/>
          </a:p>
        </p:txBody>
      </p:sp>
      <p:sp>
        <p:nvSpPr>
          <p:cNvPr id="7" name="Retângulo 6"/>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348164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pPr>
              <a:defRPr/>
            </a:pPr>
            <a:fld id="{9A8FC434-6B68-4BAC-8C9B-A590CE57D287}" type="datetimeFigureOut">
              <a:rPr lang="pt-BR" smtClean="0"/>
              <a:pPr>
                <a:defRPr/>
              </a:pPr>
              <a:t>22/05/2018</a:t>
            </a:fld>
            <a:endParaRPr lang="pt-BR" dirty="0"/>
          </a:p>
        </p:txBody>
      </p:sp>
      <p:sp>
        <p:nvSpPr>
          <p:cNvPr id="5" name="Espaço Reservado para Rodapé 4"/>
          <p:cNvSpPr>
            <a:spLocks noGrp="1"/>
          </p:cNvSpPr>
          <p:nvPr>
            <p:ph type="ftr" sz="quarter" idx="11"/>
          </p:nvPr>
        </p:nvSpPr>
        <p:spPr/>
        <p:txBody>
          <a:bodyPr/>
          <a:lstStyle/>
          <a:p>
            <a:pPr>
              <a:defRPr/>
            </a:pPr>
            <a:endParaRPr lang="pt-BR" dirty="0"/>
          </a:p>
        </p:txBody>
      </p:sp>
      <p:sp>
        <p:nvSpPr>
          <p:cNvPr id="6" name="Espaço Reservado para Número de Slide 5"/>
          <p:cNvSpPr>
            <a:spLocks noGrp="1"/>
          </p:cNvSpPr>
          <p:nvPr>
            <p:ph type="sldNum" sz="quarter" idx="12"/>
          </p:nvPr>
        </p:nvSpPr>
        <p:spPr/>
        <p:txBody>
          <a:bodyPr/>
          <a:lstStyle/>
          <a:p>
            <a:pPr>
              <a:defRPr/>
            </a:pPr>
            <a:fld id="{ADD48698-0364-4600-886D-A62CF9C57E3D}" type="slidenum">
              <a:rPr lang="pt-BR" smtClean="0"/>
              <a:pPr>
                <a:defRPr/>
              </a:pPr>
              <a:t>‹nº›</a:t>
            </a:fld>
            <a:endParaRPr lang="pt-BR" dirty="0"/>
          </a:p>
        </p:txBody>
      </p:sp>
      <p:sp>
        <p:nvSpPr>
          <p:cNvPr id="7" name="Retângulo 6"/>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420194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pPr>
              <a:defRPr/>
            </a:pPr>
            <a:fld id="{4C48EBE5-E109-4F15-86E6-C7AE491830DD}" type="datetimeFigureOut">
              <a:rPr lang="pt-BR" smtClean="0"/>
              <a:pPr>
                <a:defRPr/>
              </a:pPr>
              <a:t>22/05/2018</a:t>
            </a:fld>
            <a:endParaRPr lang="pt-BR" dirty="0"/>
          </a:p>
        </p:txBody>
      </p:sp>
      <p:sp>
        <p:nvSpPr>
          <p:cNvPr id="6" name="Espaço Reservado para Rodapé 5"/>
          <p:cNvSpPr>
            <a:spLocks noGrp="1"/>
          </p:cNvSpPr>
          <p:nvPr>
            <p:ph type="ftr" sz="quarter" idx="11"/>
          </p:nvPr>
        </p:nvSpPr>
        <p:spPr/>
        <p:txBody>
          <a:bodyPr/>
          <a:lstStyle/>
          <a:p>
            <a:pPr>
              <a:defRPr/>
            </a:pPr>
            <a:endParaRPr lang="pt-BR" dirty="0"/>
          </a:p>
        </p:txBody>
      </p:sp>
      <p:sp>
        <p:nvSpPr>
          <p:cNvPr id="7" name="Espaço Reservado para Número de Slide 6"/>
          <p:cNvSpPr>
            <a:spLocks noGrp="1"/>
          </p:cNvSpPr>
          <p:nvPr>
            <p:ph type="sldNum" sz="quarter" idx="12"/>
          </p:nvPr>
        </p:nvSpPr>
        <p:spPr/>
        <p:txBody>
          <a:bodyPr/>
          <a:lstStyle/>
          <a:p>
            <a:pPr>
              <a:defRPr/>
            </a:pPr>
            <a:fld id="{E84C9A1B-4064-4D72-9B2F-46D637A19BBD}" type="slidenum">
              <a:rPr lang="pt-BR" smtClean="0"/>
              <a:pPr>
                <a:defRPr/>
              </a:pPr>
              <a:t>‹nº›</a:t>
            </a:fld>
            <a:endParaRPr lang="pt-BR" dirty="0"/>
          </a:p>
        </p:txBody>
      </p:sp>
      <p:sp>
        <p:nvSpPr>
          <p:cNvPr id="8" name="Retângulo 7"/>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302124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pPr>
              <a:defRPr/>
            </a:pPr>
            <a:fld id="{CB37B8B0-CD1D-4A91-99D2-1AC68A963928}" type="datetimeFigureOut">
              <a:rPr lang="pt-BR" smtClean="0"/>
              <a:pPr>
                <a:defRPr/>
              </a:pPr>
              <a:t>22/05/2018</a:t>
            </a:fld>
            <a:endParaRPr lang="pt-BR" dirty="0"/>
          </a:p>
        </p:txBody>
      </p:sp>
      <p:sp>
        <p:nvSpPr>
          <p:cNvPr id="8" name="Espaço Reservado para Rodapé 7"/>
          <p:cNvSpPr>
            <a:spLocks noGrp="1"/>
          </p:cNvSpPr>
          <p:nvPr>
            <p:ph type="ftr" sz="quarter" idx="11"/>
          </p:nvPr>
        </p:nvSpPr>
        <p:spPr/>
        <p:txBody>
          <a:bodyPr/>
          <a:lstStyle/>
          <a:p>
            <a:pPr>
              <a:defRPr/>
            </a:pPr>
            <a:endParaRPr lang="pt-BR" dirty="0"/>
          </a:p>
        </p:txBody>
      </p:sp>
      <p:sp>
        <p:nvSpPr>
          <p:cNvPr id="9" name="Espaço Reservado para Número de Slide 8"/>
          <p:cNvSpPr>
            <a:spLocks noGrp="1"/>
          </p:cNvSpPr>
          <p:nvPr>
            <p:ph type="sldNum" sz="quarter" idx="12"/>
          </p:nvPr>
        </p:nvSpPr>
        <p:spPr/>
        <p:txBody>
          <a:bodyPr/>
          <a:lstStyle/>
          <a:p>
            <a:pPr>
              <a:defRPr/>
            </a:pPr>
            <a:fld id="{D9FA0902-DC9A-436B-BC17-EFAD2174C98E}" type="slidenum">
              <a:rPr lang="pt-BR" smtClean="0"/>
              <a:pPr>
                <a:defRPr/>
              </a:pPr>
              <a:t>‹nº›</a:t>
            </a:fld>
            <a:endParaRPr lang="pt-BR" dirty="0"/>
          </a:p>
        </p:txBody>
      </p:sp>
      <p:sp>
        <p:nvSpPr>
          <p:cNvPr id="10" name="Retângulo 9"/>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384440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pPr>
              <a:defRPr/>
            </a:pPr>
            <a:fld id="{4EA83F34-34AA-4D68-877B-FF87CEAE9EF8}" type="datetimeFigureOut">
              <a:rPr lang="pt-BR" smtClean="0"/>
              <a:pPr>
                <a:defRPr/>
              </a:pPr>
              <a:t>22/05/2018</a:t>
            </a:fld>
            <a:endParaRPr lang="pt-BR" dirty="0"/>
          </a:p>
        </p:txBody>
      </p:sp>
      <p:sp>
        <p:nvSpPr>
          <p:cNvPr id="4" name="Espaço Reservado para Rodapé 3"/>
          <p:cNvSpPr>
            <a:spLocks noGrp="1"/>
          </p:cNvSpPr>
          <p:nvPr>
            <p:ph type="ftr" sz="quarter" idx="11"/>
          </p:nvPr>
        </p:nvSpPr>
        <p:spPr/>
        <p:txBody>
          <a:bodyPr/>
          <a:lstStyle/>
          <a:p>
            <a:pPr>
              <a:defRPr/>
            </a:pPr>
            <a:endParaRPr lang="pt-BR" dirty="0"/>
          </a:p>
        </p:txBody>
      </p:sp>
      <p:sp>
        <p:nvSpPr>
          <p:cNvPr id="5" name="Espaço Reservado para Número de Slide 4"/>
          <p:cNvSpPr>
            <a:spLocks noGrp="1"/>
          </p:cNvSpPr>
          <p:nvPr>
            <p:ph type="sldNum" sz="quarter" idx="12"/>
          </p:nvPr>
        </p:nvSpPr>
        <p:spPr/>
        <p:txBody>
          <a:bodyPr/>
          <a:lstStyle/>
          <a:p>
            <a:pPr>
              <a:defRPr/>
            </a:pPr>
            <a:fld id="{9A49EDFC-8302-469B-9485-EEC83C6291E2}" type="slidenum">
              <a:rPr lang="pt-BR" smtClean="0"/>
              <a:pPr>
                <a:defRPr/>
              </a:pPr>
              <a:t>‹nº›</a:t>
            </a:fld>
            <a:endParaRPr lang="pt-BR" dirty="0"/>
          </a:p>
        </p:txBody>
      </p:sp>
      <p:sp>
        <p:nvSpPr>
          <p:cNvPr id="6" name="Retângulo 5"/>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222252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1BC5C6C1-027E-40DF-B7E0-B1011F515001}" type="datetimeFigureOut">
              <a:rPr lang="pt-BR" smtClean="0"/>
              <a:pPr>
                <a:defRPr/>
              </a:pPr>
              <a:t>22/05/2018</a:t>
            </a:fld>
            <a:endParaRPr lang="pt-BR" dirty="0"/>
          </a:p>
        </p:txBody>
      </p:sp>
      <p:sp>
        <p:nvSpPr>
          <p:cNvPr id="3" name="Espaço Reservado para Rodapé 2"/>
          <p:cNvSpPr>
            <a:spLocks noGrp="1"/>
          </p:cNvSpPr>
          <p:nvPr>
            <p:ph type="ftr" sz="quarter" idx="11"/>
          </p:nvPr>
        </p:nvSpPr>
        <p:spPr/>
        <p:txBody>
          <a:bodyPr/>
          <a:lstStyle/>
          <a:p>
            <a:pPr>
              <a:defRPr/>
            </a:pPr>
            <a:endParaRPr lang="pt-BR" dirty="0"/>
          </a:p>
        </p:txBody>
      </p:sp>
      <p:sp>
        <p:nvSpPr>
          <p:cNvPr id="4" name="Espaço Reservado para Número de Slide 3"/>
          <p:cNvSpPr>
            <a:spLocks noGrp="1"/>
          </p:cNvSpPr>
          <p:nvPr>
            <p:ph type="sldNum" sz="quarter" idx="12"/>
          </p:nvPr>
        </p:nvSpPr>
        <p:spPr/>
        <p:txBody>
          <a:bodyPr/>
          <a:lstStyle/>
          <a:p>
            <a:pPr>
              <a:defRPr/>
            </a:pPr>
            <a:fld id="{D3641E8E-28EF-49AF-915A-43678FB263EA}" type="slidenum">
              <a:rPr lang="pt-BR" smtClean="0"/>
              <a:pPr>
                <a:defRPr/>
              </a:pPr>
              <a:t>‹nº›</a:t>
            </a:fld>
            <a:endParaRPr lang="pt-BR" dirty="0"/>
          </a:p>
        </p:txBody>
      </p:sp>
      <p:sp>
        <p:nvSpPr>
          <p:cNvPr id="5" name="Retângulo 4"/>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55195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9" name="Retângulo 8"/>
          <p:cNvSpPr/>
          <p:nvPr userDrawn="1"/>
        </p:nvSpPr>
        <p:spPr>
          <a:xfrm rot="16200000">
            <a:off x="-3388222" y="3362274"/>
            <a:ext cx="6883947" cy="107504"/>
          </a:xfrm>
          <a:prstGeom prst="rect">
            <a:avLst/>
          </a:prstGeom>
          <a:solidFill>
            <a:srgbClr val="4A74A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t-BR" dirty="0"/>
          </a:p>
        </p:txBody>
      </p:sp>
    </p:spTree>
    <p:extLst>
      <p:ext uri="{BB962C8B-B14F-4D97-AF65-F5344CB8AC3E}">
        <p14:creationId xmlns:p14="http://schemas.microsoft.com/office/powerpoint/2010/main" val="210996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905AB22-FC3D-4D6D-A53E-CFDB20641744}" type="datetimeFigureOut">
              <a:rPr lang="pt-BR" smtClean="0"/>
              <a:pPr>
                <a:defRPr/>
              </a:pPr>
              <a:t>22/05/2018</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E7134E6-686B-4C21-BC6C-FC153FC1B9B7}" type="slidenum">
              <a:rPr lang="pt-BR" smtClean="0"/>
              <a:pPr>
                <a:defRPr/>
              </a:pPr>
              <a:t>‹nº›</a:t>
            </a:fld>
            <a:endParaRPr lang="pt-BR" dirty="0"/>
          </a:p>
        </p:txBody>
      </p:sp>
    </p:spTree>
    <p:extLst>
      <p:ext uri="{BB962C8B-B14F-4D97-AF65-F5344CB8AC3E}">
        <p14:creationId xmlns:p14="http://schemas.microsoft.com/office/powerpoint/2010/main" val="41835356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626144"/>
            <a:ext cx="9144000" cy="5827191"/>
          </a:xfrm>
          <a:prstGeom prst="rect">
            <a:avLst/>
          </a:prstGeom>
          <a:solidFill>
            <a:srgbClr val="4A7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aixaDeTexto 3"/>
          <p:cNvSpPr txBox="1"/>
          <p:nvPr/>
        </p:nvSpPr>
        <p:spPr>
          <a:xfrm>
            <a:off x="-18458" y="1866186"/>
            <a:ext cx="9144000"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Portal Único de Comércio Exterior</a:t>
            </a:r>
          </a:p>
          <a:p>
            <a:pPr marL="0" marR="0" lvl="0" indent="0" algn="ctr" defTabSz="914400" rtl="0" eaLnBrk="1" fontAlgn="base" latinLnBrk="0" hangingPunct="1">
              <a:lnSpc>
                <a:spcPct val="100000"/>
              </a:lnSpc>
              <a:spcBef>
                <a:spcPct val="0"/>
              </a:spcBef>
              <a:spcAft>
                <a:spcPct val="0"/>
              </a:spcAft>
              <a:buClrTx/>
              <a:buSzTx/>
              <a:buFontTx/>
              <a:buNone/>
              <a:tabLst/>
              <a:defRPr/>
            </a:pPr>
            <a:r>
              <a:rPr lang="pt-BR" sz="4000" b="1" dirty="0">
                <a:solidFill>
                  <a:prstClr val="white"/>
                </a:solidFill>
              </a:rPr>
              <a:t>Novo Tratamento Administrativo</a:t>
            </a:r>
            <a:endParaRPr kumimoji="0" lang="pt-BR" sz="4000" b="1"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5" name="CaixaDeTexto 4"/>
          <p:cNvSpPr txBox="1"/>
          <p:nvPr/>
        </p:nvSpPr>
        <p:spPr>
          <a:xfrm>
            <a:off x="2195736" y="6068817"/>
            <a:ext cx="475252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7" name="Imagem 6"/>
          <p:cNvPicPr>
            <a:picLocks noChangeAspect="1"/>
          </p:cNvPicPr>
          <p:nvPr/>
        </p:nvPicPr>
        <p:blipFill>
          <a:blip r:embed="rId3"/>
          <a:stretch>
            <a:fillRect/>
          </a:stretch>
        </p:blipFill>
        <p:spPr>
          <a:xfrm>
            <a:off x="3172417" y="3935710"/>
            <a:ext cx="2762250" cy="933450"/>
          </a:xfrm>
          <a:prstGeom prst="rect">
            <a:avLst/>
          </a:prstGeom>
        </p:spPr>
      </p:pic>
    </p:spTree>
    <p:extLst>
      <p:ext uri="{BB962C8B-B14F-4D97-AF65-F5344CB8AC3E}">
        <p14:creationId xmlns:p14="http://schemas.microsoft.com/office/powerpoint/2010/main" val="21805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9AD90-A5C1-483A-B6E1-E152921D7F48}"/>
              </a:ext>
            </a:extLst>
          </p:cNvPr>
          <p:cNvSpPr txBox="1">
            <a:spLocks/>
          </p:cNvSpPr>
          <p:nvPr/>
        </p:nvSpPr>
        <p:spPr>
          <a:xfrm>
            <a:off x="251520" y="206660"/>
            <a:ext cx="792088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002060"/>
                </a:solidFill>
                <a:latin typeface="Calibri" pitchFamily="34" charset="0"/>
                <a:cs typeface="Arial" pitchFamily="34" charset="0"/>
              </a:rPr>
              <a:t>LPCO emitido de ofício, foi emitido? </a:t>
            </a:r>
            <a:endParaRPr lang="pt-BR" sz="3200" b="1" dirty="0">
              <a:solidFill>
                <a:srgbClr val="002060"/>
              </a:solidFill>
              <a:latin typeface="Calibri" pitchFamily="34" charset="0"/>
              <a:cs typeface="Arial" pitchFamily="34" charset="0"/>
            </a:endParaRPr>
          </a:p>
        </p:txBody>
      </p:sp>
      <p:grpSp>
        <p:nvGrpSpPr>
          <p:cNvPr id="6" name="Agrupar 5">
            <a:extLst>
              <a:ext uri="{FF2B5EF4-FFF2-40B4-BE49-F238E27FC236}">
                <a16:creationId xmlns:a16="http://schemas.microsoft.com/office/drawing/2014/main" id="{DC561750-FD69-4272-851C-658B80848EA2}"/>
              </a:ext>
            </a:extLst>
          </p:cNvPr>
          <p:cNvGrpSpPr/>
          <p:nvPr/>
        </p:nvGrpSpPr>
        <p:grpSpPr>
          <a:xfrm>
            <a:off x="-1454" y="818155"/>
            <a:ext cx="9145454" cy="6039845"/>
            <a:chOff x="20440" y="719052"/>
            <a:chExt cx="9145454" cy="6039845"/>
          </a:xfrm>
        </p:grpSpPr>
        <p:pic>
          <p:nvPicPr>
            <p:cNvPr id="3" name="Imagem 2">
              <a:extLst>
                <a:ext uri="{FF2B5EF4-FFF2-40B4-BE49-F238E27FC236}">
                  <a16:creationId xmlns:a16="http://schemas.microsoft.com/office/drawing/2014/main" id="{89810155-482B-421C-AF1D-3D73FBF79696}"/>
                </a:ext>
              </a:extLst>
            </p:cNvPr>
            <p:cNvPicPr>
              <a:picLocks noChangeAspect="1"/>
            </p:cNvPicPr>
            <p:nvPr/>
          </p:nvPicPr>
          <p:blipFill>
            <a:blip r:embed="rId3"/>
            <a:stretch>
              <a:fillRect/>
            </a:stretch>
          </p:blipFill>
          <p:spPr>
            <a:xfrm>
              <a:off x="20440" y="719052"/>
              <a:ext cx="9144000" cy="1851091"/>
            </a:xfrm>
            <a:prstGeom prst="rect">
              <a:avLst/>
            </a:prstGeom>
            <a:ln w="3175">
              <a:solidFill>
                <a:srgbClr val="4F81BD"/>
              </a:solidFill>
            </a:ln>
          </p:spPr>
        </p:pic>
        <p:pic>
          <p:nvPicPr>
            <p:cNvPr id="4" name="Imagem 3">
              <a:extLst>
                <a:ext uri="{FF2B5EF4-FFF2-40B4-BE49-F238E27FC236}">
                  <a16:creationId xmlns:a16="http://schemas.microsoft.com/office/drawing/2014/main" id="{FA81724C-1EFB-41A7-AB47-C329DA63667E}"/>
                </a:ext>
              </a:extLst>
            </p:cNvPr>
            <p:cNvPicPr>
              <a:picLocks noChangeAspect="1"/>
            </p:cNvPicPr>
            <p:nvPr/>
          </p:nvPicPr>
          <p:blipFill>
            <a:blip r:embed="rId4"/>
            <a:stretch>
              <a:fillRect/>
            </a:stretch>
          </p:blipFill>
          <p:spPr>
            <a:xfrm>
              <a:off x="23987" y="2730426"/>
              <a:ext cx="9141907" cy="4028471"/>
            </a:xfrm>
            <a:prstGeom prst="rect">
              <a:avLst/>
            </a:prstGeom>
            <a:ln w="3175">
              <a:solidFill>
                <a:srgbClr val="4F81BD"/>
              </a:solidFill>
            </a:ln>
          </p:spPr>
        </p:pic>
        <p:sp>
          <p:nvSpPr>
            <p:cNvPr id="5" name="Elipse 4">
              <a:extLst>
                <a:ext uri="{FF2B5EF4-FFF2-40B4-BE49-F238E27FC236}">
                  <a16:creationId xmlns:a16="http://schemas.microsoft.com/office/drawing/2014/main" id="{D63CE8A0-FCF0-4519-A8E4-68EEF3A54DAB}"/>
                </a:ext>
              </a:extLst>
            </p:cNvPr>
            <p:cNvSpPr/>
            <p:nvPr/>
          </p:nvSpPr>
          <p:spPr>
            <a:xfrm>
              <a:off x="3005475" y="2226370"/>
              <a:ext cx="864096" cy="266351"/>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grpSp>
    </p:spTree>
    <p:extLst>
      <p:ext uri="{BB962C8B-B14F-4D97-AF65-F5344CB8AC3E}">
        <p14:creationId xmlns:p14="http://schemas.microsoft.com/office/powerpoint/2010/main" val="98522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Módulo LPCO, o que é? </a:t>
            </a:r>
            <a:endParaRPr lang="pt-BR" sz="2200" b="1" dirty="0">
              <a:solidFill>
                <a:srgbClr val="002060"/>
              </a:solidFill>
            </a:endParaRPr>
          </a:p>
        </p:txBody>
      </p:sp>
      <p:sp>
        <p:nvSpPr>
          <p:cNvPr id="4" name="CaixaDeTexto 3"/>
          <p:cNvSpPr txBox="1"/>
          <p:nvPr/>
        </p:nvSpPr>
        <p:spPr>
          <a:xfrm>
            <a:off x="509065" y="5661248"/>
            <a:ext cx="184731" cy="369332"/>
          </a:xfrm>
          <a:prstGeom prst="rect">
            <a:avLst/>
          </a:prstGeom>
          <a:noFill/>
        </p:spPr>
        <p:txBody>
          <a:bodyPr wrap="none" rtlCol="0">
            <a:spAutoFit/>
          </a:bodyPr>
          <a:lstStyle/>
          <a:p>
            <a:endParaRPr lang="pt-B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a 5"/>
          <p:cNvGraphicFramePr>
            <a:graphicFrameLocks noGrp="1"/>
          </p:cNvGraphicFramePr>
          <p:nvPr>
            <p:extLst>
              <p:ext uri="{D42A27DB-BD31-4B8C-83A1-F6EECF244321}">
                <p14:modId xmlns:p14="http://schemas.microsoft.com/office/powerpoint/2010/main" val="704857721"/>
              </p:ext>
            </p:extLst>
          </p:nvPr>
        </p:nvGraphicFramePr>
        <p:xfrm>
          <a:off x="395536" y="1988840"/>
          <a:ext cx="8424938" cy="4104456"/>
        </p:xfrm>
        <a:graphic>
          <a:graphicData uri="http://schemas.openxmlformats.org/drawingml/2006/table">
            <a:tbl>
              <a:tblPr>
                <a:tableStyleId>{5C22544A-7EE6-4342-B048-85BDC9FD1C3A}</a:tableStyleId>
              </a:tblPr>
              <a:tblGrid>
                <a:gridCol w="1722393">
                  <a:extLst>
                    <a:ext uri="{9D8B030D-6E8A-4147-A177-3AD203B41FA5}">
                      <a16:colId xmlns:a16="http://schemas.microsoft.com/office/drawing/2014/main" val="3654510505"/>
                    </a:ext>
                  </a:extLst>
                </a:gridCol>
                <a:gridCol w="1656631">
                  <a:extLst>
                    <a:ext uri="{9D8B030D-6E8A-4147-A177-3AD203B41FA5}">
                      <a16:colId xmlns:a16="http://schemas.microsoft.com/office/drawing/2014/main" val="3766440099"/>
                    </a:ext>
                  </a:extLst>
                </a:gridCol>
                <a:gridCol w="788424">
                  <a:extLst>
                    <a:ext uri="{9D8B030D-6E8A-4147-A177-3AD203B41FA5}">
                      <a16:colId xmlns:a16="http://schemas.microsoft.com/office/drawing/2014/main" val="1727473974"/>
                    </a:ext>
                  </a:extLst>
                </a:gridCol>
                <a:gridCol w="946109">
                  <a:extLst>
                    <a:ext uri="{9D8B030D-6E8A-4147-A177-3AD203B41FA5}">
                      <a16:colId xmlns:a16="http://schemas.microsoft.com/office/drawing/2014/main" val="1443598982"/>
                    </a:ext>
                  </a:extLst>
                </a:gridCol>
                <a:gridCol w="1103794">
                  <a:extLst>
                    <a:ext uri="{9D8B030D-6E8A-4147-A177-3AD203B41FA5}">
                      <a16:colId xmlns:a16="http://schemas.microsoft.com/office/drawing/2014/main" val="144880242"/>
                    </a:ext>
                  </a:extLst>
                </a:gridCol>
                <a:gridCol w="867267">
                  <a:extLst>
                    <a:ext uri="{9D8B030D-6E8A-4147-A177-3AD203B41FA5}">
                      <a16:colId xmlns:a16="http://schemas.microsoft.com/office/drawing/2014/main" val="1709400790"/>
                    </a:ext>
                  </a:extLst>
                </a:gridCol>
                <a:gridCol w="1340320">
                  <a:extLst>
                    <a:ext uri="{9D8B030D-6E8A-4147-A177-3AD203B41FA5}">
                      <a16:colId xmlns:a16="http://schemas.microsoft.com/office/drawing/2014/main" val="4203320423"/>
                    </a:ext>
                  </a:extLst>
                </a:gridCol>
              </a:tblGrid>
              <a:tr h="1119397">
                <a:tc>
                  <a:txBody>
                    <a:bodyPr/>
                    <a:lstStyle/>
                    <a:p>
                      <a:pPr algn="ctr" fontAlgn="ctr"/>
                      <a:r>
                        <a:rPr lang="pt-BR" sz="1500" b="1" u="none" strike="noStrike" dirty="0">
                          <a:solidFill>
                            <a:schemeClr val="bg1"/>
                          </a:solidFill>
                          <a:effectLst/>
                        </a:rPr>
                        <a:t>LPCO</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Informações solicitadas </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Prazo de validade </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Abrange </a:t>
                      </a:r>
                      <a:br>
                        <a:rPr lang="pt-BR" sz="1500" b="1" u="none" strike="noStrike" dirty="0">
                          <a:solidFill>
                            <a:schemeClr val="bg1"/>
                          </a:solidFill>
                          <a:effectLst/>
                        </a:rPr>
                      </a:br>
                      <a:r>
                        <a:rPr lang="pt-BR" sz="1500" b="1" u="none" strike="noStrike" dirty="0">
                          <a:solidFill>
                            <a:schemeClr val="bg1"/>
                          </a:solidFill>
                          <a:effectLst/>
                        </a:rPr>
                        <a:t>+ de uma operação </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Impede o desembaraço</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Permite inspeção </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tc>
                  <a:txBody>
                    <a:bodyPr/>
                    <a:lstStyle/>
                    <a:p>
                      <a:pPr algn="ctr" fontAlgn="ctr"/>
                      <a:r>
                        <a:rPr lang="pt-BR" sz="1500" b="1" u="none" strike="noStrike" dirty="0">
                          <a:solidFill>
                            <a:schemeClr val="bg1"/>
                          </a:solidFill>
                          <a:effectLst/>
                        </a:rPr>
                        <a:t>Solicitado pelo exportador ou emitido de ofício </a:t>
                      </a:r>
                      <a:endParaRPr lang="pt-BR" sz="1500" b="1" i="0" u="none" strike="noStrike" dirty="0">
                        <a:solidFill>
                          <a:schemeClr val="bg1"/>
                        </a:solidFill>
                        <a:effectLst/>
                        <a:latin typeface="Calibri" panose="020F0502020204030204" pitchFamily="34" charset="0"/>
                      </a:endParaRPr>
                    </a:p>
                  </a:txBody>
                  <a:tcPr marL="9525" marR="9525" marT="9525" marB="0" anchor="ctr">
                    <a:solidFill>
                      <a:srgbClr val="4F81BD"/>
                    </a:solidFill>
                  </a:tcPr>
                </a:tc>
                <a:extLst>
                  <a:ext uri="{0D108BD9-81ED-4DB2-BD59-A6C34878D82A}">
                    <a16:rowId xmlns:a16="http://schemas.microsoft.com/office/drawing/2014/main" val="479147302"/>
                  </a:ext>
                </a:extLst>
              </a:tr>
              <a:tr h="746265">
                <a:tc>
                  <a:txBody>
                    <a:bodyPr/>
                    <a:lstStyle/>
                    <a:p>
                      <a:pPr algn="ctr" fontAlgn="ctr"/>
                      <a:r>
                        <a:rPr lang="pt-BR" sz="1500" b="1" u="none" strike="noStrike" dirty="0">
                          <a:effectLst/>
                        </a:rPr>
                        <a:t>Licença de Exportação - ANP</a:t>
                      </a:r>
                      <a:endParaRPr lang="pt-BR" sz="15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pt-BR" sz="1450" b="1" u="none" strike="noStrike" dirty="0">
                          <a:effectLst/>
                        </a:rPr>
                        <a:t>11 dados (10 = DUE;</a:t>
                      </a:r>
                      <a:r>
                        <a:rPr lang="pt-BR" sz="1450" b="1" u="none" strike="noStrike" baseline="0" dirty="0">
                          <a:effectLst/>
                        </a:rPr>
                        <a:t>         </a:t>
                      </a:r>
                      <a:r>
                        <a:rPr lang="pt-BR" sz="1450" b="1" u="none" strike="noStrike" dirty="0">
                          <a:effectLst/>
                        </a:rPr>
                        <a:t>1 própria)</a:t>
                      </a:r>
                      <a:endParaRPr lang="pt-BR" sz="145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180    dias</a:t>
                      </a:r>
                      <a:endParaRPr lang="pt-BR" sz="15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Sim </a:t>
                      </a:r>
                      <a:endParaRPr lang="pt-BR" sz="15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Sim </a:t>
                      </a:r>
                      <a:endParaRPr lang="pt-BR" sz="15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Não</a:t>
                      </a:r>
                      <a:endParaRPr lang="pt-BR" sz="15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Ambos </a:t>
                      </a:r>
                      <a:endParaRPr lang="pt-BR" sz="15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634762"/>
                  </a:ext>
                </a:extLst>
              </a:tr>
              <a:tr h="1119397">
                <a:tc>
                  <a:txBody>
                    <a:bodyPr/>
                    <a:lstStyle/>
                    <a:p>
                      <a:pPr marL="0" algn="ctr" defTabSz="914400" rtl="0" eaLnBrk="1" fontAlgn="ctr" latinLnBrk="0" hangingPunct="1">
                        <a:buClr>
                          <a:schemeClr val="accent6"/>
                        </a:buClr>
                        <a:buSzPts val="1100"/>
                        <a:buFont typeface="Arial" panose="020B0604020202020204" pitchFamily="34" charset="0"/>
                        <a:buNone/>
                      </a:pPr>
                      <a:r>
                        <a:rPr lang="pt-BR" sz="1500" b="1" u="none" strike="noStrike" kern="1200" dirty="0">
                          <a:solidFill>
                            <a:schemeClr val="dk1"/>
                          </a:solidFill>
                          <a:effectLst/>
                          <a:latin typeface="+mn-lt"/>
                          <a:ea typeface="+mn-ea"/>
                          <a:cs typeface="+mn-cs"/>
                        </a:rPr>
                        <a:t>Licença Restritiva - DPF</a:t>
                      </a:r>
                    </a:p>
                  </a:txBody>
                  <a:tcPr marL="9525" marR="9525" marT="9525" marB="0" anchor="ctr"/>
                </a:tc>
                <a:tc>
                  <a:txBody>
                    <a:bodyPr/>
                    <a:lstStyle/>
                    <a:p>
                      <a:pPr algn="ctr" fontAlgn="ctr"/>
                      <a:r>
                        <a:rPr lang="pt-BR" sz="1450" b="1" u="none" strike="noStrike" dirty="0">
                          <a:effectLst/>
                        </a:rPr>
                        <a:t>22 dados (10 = DUE;         2 = CCT; 10 próprias)</a:t>
                      </a:r>
                      <a:endParaRPr lang="pt-BR" sz="145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90       dias</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Não</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Sim </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Não</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Pelo exportador </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342984"/>
                  </a:ext>
                </a:extLst>
              </a:tr>
              <a:tr h="1119397">
                <a:tc>
                  <a:txBody>
                    <a:bodyPr/>
                    <a:lstStyle/>
                    <a:p>
                      <a:pPr algn="ctr" fontAlgn="ctr"/>
                      <a:r>
                        <a:rPr lang="pt-BR" sz="1500" b="1" u="none" strike="noStrike" dirty="0">
                          <a:effectLst/>
                        </a:rPr>
                        <a:t>Declaração Agropecuária de Trânsito - DAT</a:t>
                      </a:r>
                      <a:endParaRPr lang="pt-BR" sz="15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pt-BR" sz="1450" b="1" u="none" strike="noStrike" dirty="0">
                          <a:effectLst/>
                        </a:rPr>
                        <a:t>11 dados (3 = DUE;           2 = CCT; 6 próprias)</a:t>
                      </a:r>
                      <a:endParaRPr lang="pt-BR" sz="145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30       dias</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Não</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Impede o embarque </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Sim </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500" b="1" u="none" strike="noStrike" dirty="0">
                          <a:effectLst/>
                        </a:rPr>
                        <a:t>Pelo exportador </a:t>
                      </a:r>
                      <a:endParaRPr lang="pt-BR" sz="15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37388"/>
                  </a:ext>
                </a:extLst>
              </a:tr>
            </a:tbl>
          </a:graphicData>
        </a:graphic>
      </p:graphicFrame>
    </p:spTree>
    <p:extLst>
      <p:ext uri="{BB962C8B-B14F-4D97-AF65-F5344CB8AC3E}">
        <p14:creationId xmlns:p14="http://schemas.microsoft.com/office/powerpoint/2010/main" val="363328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3528" y="1958176"/>
            <a:ext cx="8497514" cy="4093428"/>
          </a:xfrm>
          <a:prstGeom prst="rect">
            <a:avLst/>
          </a:prstGeom>
        </p:spPr>
        <p:txBody>
          <a:bodyPr wrap="square">
            <a:spAutoFit/>
          </a:bodyPr>
          <a:lstStyle/>
          <a:p>
            <a:pPr marL="342900" indent="-342900" algn="just">
              <a:spcBef>
                <a:spcPts val="600"/>
              </a:spcBef>
              <a:buClr>
                <a:schemeClr val="accent6">
                  <a:lumMod val="75000"/>
                </a:schemeClr>
              </a:buClr>
              <a:buFont typeface="Wingdings" panose="05000000000000000000" pitchFamily="2" charset="2"/>
              <a:buChar char="§"/>
              <a:defRPr/>
            </a:pPr>
            <a:r>
              <a:rPr lang="pt-BR" sz="2250" dirty="0">
                <a:solidFill>
                  <a:prstClr val="black"/>
                </a:solidFill>
                <a:cs typeface="Arial" charset="0"/>
              </a:rPr>
              <a:t>Entrada única de dados (objetivo)</a:t>
            </a:r>
          </a:p>
          <a:p>
            <a:pPr marL="800100" lvl="1" indent="-342900" algn="just">
              <a:spcBef>
                <a:spcPts val="600"/>
              </a:spcBef>
              <a:buClr>
                <a:schemeClr val="accent6">
                  <a:lumMod val="75000"/>
                </a:schemeClr>
              </a:buClr>
              <a:buFont typeface="Wingdings" panose="05000000000000000000" pitchFamily="2" charset="2"/>
              <a:buChar char="§"/>
              <a:defRPr/>
            </a:pPr>
            <a:r>
              <a:rPr lang="pt-BR" sz="2250" dirty="0">
                <a:solidFill>
                  <a:prstClr val="black"/>
                </a:solidFill>
                <a:cs typeface="Arial" charset="0"/>
              </a:rPr>
              <a:t>Diferentes níveis de integração, por quê?</a:t>
            </a:r>
          </a:p>
          <a:p>
            <a:pPr marL="1257300" lvl="2" indent="-342900" algn="just">
              <a:spcBef>
                <a:spcPts val="600"/>
              </a:spcBef>
              <a:buClr>
                <a:schemeClr val="accent6">
                  <a:lumMod val="75000"/>
                </a:schemeClr>
              </a:buClr>
              <a:buFont typeface="Wingdings" panose="05000000000000000000" pitchFamily="2" charset="2"/>
              <a:buChar char="Ø"/>
              <a:defRPr/>
            </a:pPr>
            <a:r>
              <a:rPr lang="pt-BR" sz="2250" dirty="0">
                <a:solidFill>
                  <a:prstClr val="black"/>
                </a:solidFill>
                <a:cs typeface="Arial" charset="0"/>
              </a:rPr>
              <a:t>Inclusão do órgão e melhorias de curto prazo</a:t>
            </a:r>
          </a:p>
          <a:p>
            <a:pPr marL="1257300" lvl="2" indent="-342900" algn="just">
              <a:spcBef>
                <a:spcPts val="600"/>
              </a:spcBef>
              <a:buClr>
                <a:schemeClr val="accent6">
                  <a:lumMod val="75000"/>
                </a:schemeClr>
              </a:buClr>
              <a:buFont typeface="Wingdings" panose="05000000000000000000" pitchFamily="2" charset="2"/>
              <a:buChar char="Ø"/>
              <a:defRPr/>
            </a:pPr>
            <a:r>
              <a:rPr lang="pt-BR" sz="2250" dirty="0">
                <a:solidFill>
                  <a:prstClr val="black"/>
                </a:solidFill>
                <a:cs typeface="Arial" charset="0"/>
              </a:rPr>
              <a:t>Integração de sistemas </a:t>
            </a:r>
          </a:p>
          <a:p>
            <a:pPr marL="1257300" lvl="2" indent="-342900" algn="just">
              <a:spcBef>
                <a:spcPts val="600"/>
              </a:spcBef>
              <a:buClr>
                <a:schemeClr val="accent6">
                  <a:lumMod val="75000"/>
                </a:schemeClr>
              </a:buClr>
              <a:buFont typeface="Wingdings" panose="05000000000000000000" pitchFamily="2" charset="2"/>
              <a:buChar char="Ø"/>
              <a:defRPr/>
            </a:pPr>
            <a:r>
              <a:rPr lang="pt-BR" sz="2250" dirty="0">
                <a:solidFill>
                  <a:prstClr val="black"/>
                </a:solidFill>
                <a:cs typeface="Arial" charset="0"/>
              </a:rPr>
              <a:t>Revisão dos processos internos e alteração da legislação </a:t>
            </a:r>
          </a:p>
          <a:p>
            <a:pPr marL="800100" lvl="1" indent="-342900" algn="just">
              <a:spcBef>
                <a:spcPts val="600"/>
              </a:spcBef>
              <a:buClr>
                <a:schemeClr val="accent6">
                  <a:lumMod val="75000"/>
                </a:schemeClr>
              </a:buClr>
              <a:buFont typeface="Wingdings" panose="05000000000000000000" pitchFamily="2" charset="2"/>
              <a:buChar char="§"/>
              <a:defRPr/>
            </a:pPr>
            <a:endParaRPr lang="pt-BR" sz="2250" dirty="0">
              <a:solidFill>
                <a:prstClr val="black"/>
              </a:solidFill>
              <a:cs typeface="Arial" charset="0"/>
            </a:endParaRPr>
          </a:p>
          <a:p>
            <a:pPr marL="342900" indent="-342900" algn="just">
              <a:spcBef>
                <a:spcPts val="600"/>
              </a:spcBef>
              <a:buClr>
                <a:schemeClr val="accent6">
                  <a:lumMod val="75000"/>
                </a:schemeClr>
              </a:buClr>
              <a:buFont typeface="Wingdings" panose="05000000000000000000" pitchFamily="2" charset="2"/>
              <a:buChar char="§"/>
              <a:defRPr/>
            </a:pPr>
            <a:r>
              <a:rPr lang="pt-BR" sz="2250" dirty="0">
                <a:solidFill>
                  <a:prstClr val="black"/>
                </a:solidFill>
                <a:cs typeface="Arial" charset="0"/>
              </a:rPr>
              <a:t>Operacionalização do comércio exterior x Processos de cadastro, habilitação, registro de produto... junto ao órgão (fora do escopo do Portal)</a:t>
            </a:r>
          </a:p>
          <a:p>
            <a:pPr marL="800100" lvl="2" indent="-342900" algn="just">
              <a:spcBef>
                <a:spcPts val="600"/>
              </a:spcBef>
              <a:buFont typeface="Arial" panose="020B0604020202020204" pitchFamily="34" charset="0"/>
              <a:buChar char="•"/>
              <a:defRPr/>
            </a:pPr>
            <a:endParaRPr lang="pt-BR" sz="2250" b="1" dirty="0">
              <a:solidFill>
                <a:prstClr val="black"/>
              </a:solidFill>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Entrada única de dados </a:t>
            </a:r>
            <a:endParaRPr lang="pt-BR" sz="2200" b="1" dirty="0">
              <a:solidFill>
                <a:srgbClr val="002060"/>
              </a:solidFill>
            </a:endParaRPr>
          </a:p>
        </p:txBody>
      </p:sp>
      <p:pic>
        <p:nvPicPr>
          <p:cNvPr id="7" name="Picture 2" descr="Resultado de imagem para entregas de sistema gradua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86144"/>
            <a:ext cx="1800770" cy="185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7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5529"/>
          <a:stretch/>
        </p:blipFill>
        <p:spPr>
          <a:xfrm flipH="1">
            <a:off x="7172562" y="4653136"/>
            <a:ext cx="2082956" cy="2204864"/>
          </a:xfrm>
          <a:prstGeom prst="rect">
            <a:avLst/>
          </a:prstGeom>
        </p:spPr>
      </p:pic>
      <p:pic>
        <p:nvPicPr>
          <p:cNvPr id="3" name="Imagem 2"/>
          <p:cNvPicPr>
            <a:picLocks noChangeAspect="1"/>
          </p:cNvPicPr>
          <p:nvPr/>
        </p:nvPicPr>
        <p:blipFill rotWithShape="1">
          <a:blip r:embed="rId4"/>
          <a:srcRect r="972"/>
          <a:stretch/>
        </p:blipFill>
        <p:spPr>
          <a:xfrm>
            <a:off x="921558" y="0"/>
            <a:ext cx="6564908" cy="6858000"/>
          </a:xfrm>
          <a:prstGeom prst="rect">
            <a:avLst/>
          </a:prstGeom>
        </p:spPr>
      </p:pic>
      <p:sp>
        <p:nvSpPr>
          <p:cNvPr id="7" name="Seta para a direita 2"/>
          <p:cNvSpPr/>
          <p:nvPr/>
        </p:nvSpPr>
        <p:spPr>
          <a:xfrm rot="2133425">
            <a:off x="3932177" y="6397543"/>
            <a:ext cx="461963" cy="173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a:p>
        </p:txBody>
      </p:sp>
      <p:sp>
        <p:nvSpPr>
          <p:cNvPr id="8" name="Elipse 7"/>
          <p:cNvSpPr/>
          <p:nvPr/>
        </p:nvSpPr>
        <p:spPr>
          <a:xfrm>
            <a:off x="5004048" y="692696"/>
            <a:ext cx="668646" cy="360040"/>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sp>
        <p:nvSpPr>
          <p:cNvPr id="10" name="Seta para a direita 2"/>
          <p:cNvSpPr/>
          <p:nvPr/>
        </p:nvSpPr>
        <p:spPr>
          <a:xfrm rot="2133425">
            <a:off x="609112" y="4361310"/>
            <a:ext cx="461963" cy="173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a:p>
        </p:txBody>
      </p:sp>
      <p:sp>
        <p:nvSpPr>
          <p:cNvPr id="11" name="Seta para a direita 2"/>
          <p:cNvSpPr/>
          <p:nvPr/>
        </p:nvSpPr>
        <p:spPr>
          <a:xfrm rot="2133425">
            <a:off x="646609" y="6397543"/>
            <a:ext cx="461963" cy="173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a:p>
        </p:txBody>
      </p:sp>
      <p:sp>
        <p:nvSpPr>
          <p:cNvPr id="14" name="Elipse 13"/>
          <p:cNvSpPr/>
          <p:nvPr/>
        </p:nvSpPr>
        <p:spPr>
          <a:xfrm>
            <a:off x="5508104" y="1544859"/>
            <a:ext cx="1664458" cy="660381"/>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sp>
        <p:nvSpPr>
          <p:cNvPr id="15" name="Elipse 14"/>
          <p:cNvSpPr/>
          <p:nvPr/>
        </p:nvSpPr>
        <p:spPr>
          <a:xfrm>
            <a:off x="4175461" y="692696"/>
            <a:ext cx="668646" cy="360040"/>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sp>
        <p:nvSpPr>
          <p:cNvPr id="16" name="Elipse 15"/>
          <p:cNvSpPr/>
          <p:nvPr/>
        </p:nvSpPr>
        <p:spPr>
          <a:xfrm>
            <a:off x="5508104" y="2348880"/>
            <a:ext cx="1664458" cy="578905"/>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spTree>
    <p:extLst>
      <p:ext uri="{BB962C8B-B14F-4D97-AF65-F5344CB8AC3E}">
        <p14:creationId xmlns:p14="http://schemas.microsoft.com/office/powerpoint/2010/main" val="152932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F4712A9-9FC1-453F-8914-BB75865D11B4}"/>
              </a:ext>
            </a:extLst>
          </p:cNvPr>
          <p:cNvGrpSpPr/>
          <p:nvPr/>
        </p:nvGrpSpPr>
        <p:grpSpPr>
          <a:xfrm>
            <a:off x="251520" y="116632"/>
            <a:ext cx="8717136" cy="5754391"/>
            <a:chOff x="251520" y="692696"/>
            <a:chExt cx="8717136" cy="5754391"/>
          </a:xfrm>
        </p:grpSpPr>
        <p:pic>
          <p:nvPicPr>
            <p:cNvPr id="2" name="Imagem 1">
              <a:extLst>
                <a:ext uri="{FF2B5EF4-FFF2-40B4-BE49-F238E27FC236}">
                  <a16:creationId xmlns:a16="http://schemas.microsoft.com/office/drawing/2014/main" id="{1CDB5DF0-4A22-44A4-AB0E-B10F311F07FD}"/>
                </a:ext>
              </a:extLst>
            </p:cNvPr>
            <p:cNvPicPr>
              <a:picLocks noChangeAspect="1"/>
            </p:cNvPicPr>
            <p:nvPr/>
          </p:nvPicPr>
          <p:blipFill>
            <a:blip r:embed="rId3"/>
            <a:stretch>
              <a:fillRect/>
            </a:stretch>
          </p:blipFill>
          <p:spPr>
            <a:xfrm>
              <a:off x="251520" y="692696"/>
              <a:ext cx="8717136" cy="5754391"/>
            </a:xfrm>
            <a:prstGeom prst="rect">
              <a:avLst/>
            </a:prstGeom>
          </p:spPr>
        </p:pic>
        <p:sp>
          <p:nvSpPr>
            <p:cNvPr id="3" name="Elipse 2">
              <a:extLst>
                <a:ext uri="{FF2B5EF4-FFF2-40B4-BE49-F238E27FC236}">
                  <a16:creationId xmlns:a16="http://schemas.microsoft.com/office/drawing/2014/main" id="{B53AFFCF-5393-44F3-8FF2-16CA947292D3}"/>
                </a:ext>
              </a:extLst>
            </p:cNvPr>
            <p:cNvSpPr/>
            <p:nvPr/>
          </p:nvSpPr>
          <p:spPr>
            <a:xfrm>
              <a:off x="4427984" y="2276872"/>
              <a:ext cx="648072" cy="323984"/>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sp>
          <p:nvSpPr>
            <p:cNvPr id="4" name="Elipse 3">
              <a:extLst>
                <a:ext uri="{FF2B5EF4-FFF2-40B4-BE49-F238E27FC236}">
                  <a16:creationId xmlns:a16="http://schemas.microsoft.com/office/drawing/2014/main" id="{31B2F898-F2BB-4E51-A72B-1D58C777EB24}"/>
                </a:ext>
              </a:extLst>
            </p:cNvPr>
            <p:cNvSpPr/>
            <p:nvPr/>
          </p:nvSpPr>
          <p:spPr>
            <a:xfrm>
              <a:off x="4429120" y="3645024"/>
              <a:ext cx="862960" cy="323984"/>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grpSp>
      <p:grpSp>
        <p:nvGrpSpPr>
          <p:cNvPr id="11" name="Agrupar 10">
            <a:extLst>
              <a:ext uri="{FF2B5EF4-FFF2-40B4-BE49-F238E27FC236}">
                <a16:creationId xmlns:a16="http://schemas.microsoft.com/office/drawing/2014/main" id="{B2DE384C-E245-4D87-9253-57FC1C6BBB16}"/>
              </a:ext>
            </a:extLst>
          </p:cNvPr>
          <p:cNvGrpSpPr/>
          <p:nvPr/>
        </p:nvGrpSpPr>
        <p:grpSpPr>
          <a:xfrm>
            <a:off x="38088" y="5709139"/>
            <a:ext cx="11734712" cy="890634"/>
            <a:chOff x="38088" y="5709139"/>
            <a:chExt cx="11734712" cy="890634"/>
          </a:xfrm>
        </p:grpSpPr>
        <p:pic>
          <p:nvPicPr>
            <p:cNvPr id="6" name="Imagem 5">
              <a:extLst>
                <a:ext uri="{FF2B5EF4-FFF2-40B4-BE49-F238E27FC236}">
                  <a16:creationId xmlns:a16="http://schemas.microsoft.com/office/drawing/2014/main" id="{9EA47A2F-B4F6-4FD4-B1A2-34F0BB2E18C0}"/>
                </a:ext>
              </a:extLst>
            </p:cNvPr>
            <p:cNvPicPr>
              <a:picLocks noChangeAspect="1"/>
            </p:cNvPicPr>
            <p:nvPr/>
          </p:nvPicPr>
          <p:blipFill>
            <a:blip r:embed="rId4"/>
            <a:stretch>
              <a:fillRect/>
            </a:stretch>
          </p:blipFill>
          <p:spPr>
            <a:xfrm>
              <a:off x="38088" y="5709139"/>
              <a:ext cx="11734712" cy="890634"/>
            </a:xfrm>
            <a:prstGeom prst="rect">
              <a:avLst/>
            </a:prstGeom>
            <a:ln w="28575">
              <a:solidFill>
                <a:srgbClr val="002060"/>
              </a:solidFill>
            </a:ln>
          </p:spPr>
        </p:pic>
        <p:cxnSp>
          <p:nvCxnSpPr>
            <p:cNvPr id="8" name="Conector reto 7">
              <a:extLst>
                <a:ext uri="{FF2B5EF4-FFF2-40B4-BE49-F238E27FC236}">
                  <a16:creationId xmlns:a16="http://schemas.microsoft.com/office/drawing/2014/main" id="{E515A941-2C9C-4EF2-91A6-0978BDAE9DEE}"/>
                </a:ext>
              </a:extLst>
            </p:cNvPr>
            <p:cNvCxnSpPr>
              <a:cxnSpLocks/>
            </p:cNvCxnSpPr>
            <p:nvPr/>
          </p:nvCxnSpPr>
          <p:spPr>
            <a:xfrm>
              <a:off x="251520" y="6309320"/>
              <a:ext cx="59046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Forma 11">
            <a:extLst>
              <a:ext uri="{FF2B5EF4-FFF2-40B4-BE49-F238E27FC236}">
                <a16:creationId xmlns:a16="http://schemas.microsoft.com/office/drawing/2014/main" id="{1A590762-D9AD-4897-ACBF-B1C9242A71C9}"/>
              </a:ext>
            </a:extLst>
          </p:cNvPr>
          <p:cNvSpPr/>
          <p:nvPr/>
        </p:nvSpPr>
        <p:spPr>
          <a:xfrm rot="14651691" flipH="1">
            <a:off x="2353366" y="3117348"/>
            <a:ext cx="3821868" cy="1947554"/>
          </a:xfrm>
          <a:prstGeom prst="swooshArrow">
            <a:avLst>
              <a:gd name="adj1" fmla="val 25000"/>
              <a:gd name="adj2" fmla="val 25000"/>
            </a:avLst>
          </a:prstGeom>
          <a:solidFill>
            <a:schemeClr val="bg1">
              <a:lumMod val="95000"/>
            </a:schemeClr>
          </a:solidFill>
          <a:ln w="19050">
            <a:solidFill>
              <a:srgbClr val="FF000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8640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srcRect t="13744" b="23144"/>
          <a:stretch/>
        </p:blipFill>
        <p:spPr>
          <a:xfrm>
            <a:off x="467544" y="1344731"/>
            <a:ext cx="8277225" cy="3384377"/>
          </a:xfrm>
          <a:prstGeom prst="rect">
            <a:avLst/>
          </a:prstGeom>
        </p:spPr>
      </p:pic>
      <p:sp>
        <p:nvSpPr>
          <p:cNvPr id="15363" name="Espaço Reservado para Conteúdo 2"/>
          <p:cNvSpPr txBox="1">
            <a:spLocks/>
          </p:cNvSpPr>
          <p:nvPr/>
        </p:nvSpPr>
        <p:spPr bwMode="auto">
          <a:xfrm>
            <a:off x="827584" y="4949095"/>
            <a:ext cx="7344816" cy="1728192"/>
          </a:xfrm>
          <a:prstGeom prst="rect">
            <a:avLst/>
          </a:prstGeom>
          <a:noFill/>
          <a:ln w="9525">
            <a:noFill/>
            <a:miter lim="800000"/>
            <a:headEnd/>
            <a:tailEnd/>
          </a:ln>
        </p:spPr>
        <p:txBody>
          <a:bodyPr/>
          <a:lstStyle/>
          <a:p>
            <a:pPr marL="285750" indent="-285750" algn="just">
              <a:spcBef>
                <a:spcPct val="20000"/>
              </a:spcBef>
              <a:buClr>
                <a:schemeClr val="accent6">
                  <a:lumMod val="75000"/>
                </a:schemeClr>
              </a:buClr>
              <a:buFont typeface="Wingdings" pitchFamily="2" charset="2"/>
              <a:buChar char="§"/>
            </a:pPr>
            <a:r>
              <a:rPr lang="pt-BR" sz="2250" b="1" dirty="0">
                <a:solidFill>
                  <a:prstClr val="black"/>
                </a:solidFill>
                <a:cs typeface="Arial" charset="0"/>
              </a:rPr>
              <a:t>Transparência</a:t>
            </a:r>
            <a:r>
              <a:rPr lang="pt-BR" sz="2250" dirty="0">
                <a:solidFill>
                  <a:prstClr val="black"/>
                </a:solidFill>
                <a:cs typeface="Arial" charset="0"/>
              </a:rPr>
              <a:t> </a:t>
            </a:r>
          </a:p>
          <a:p>
            <a:pPr marL="285750" indent="-285750" algn="just">
              <a:spcBef>
                <a:spcPct val="20000"/>
              </a:spcBef>
              <a:buClr>
                <a:schemeClr val="accent6">
                  <a:lumMod val="75000"/>
                </a:schemeClr>
              </a:buClr>
              <a:buFont typeface="Wingdings" pitchFamily="2" charset="2"/>
              <a:buChar char="§"/>
            </a:pPr>
            <a:r>
              <a:rPr lang="pt-BR" sz="2250" b="1" dirty="0">
                <a:solidFill>
                  <a:prstClr val="black"/>
                </a:solidFill>
                <a:cs typeface="Arial" charset="0"/>
              </a:rPr>
              <a:t>Acesso sem cadastro </a:t>
            </a:r>
            <a:r>
              <a:rPr lang="pt-BR" sz="2250" dirty="0">
                <a:solidFill>
                  <a:prstClr val="black"/>
                </a:solidFill>
                <a:cs typeface="Arial" charset="0"/>
              </a:rPr>
              <a:t>prévio</a:t>
            </a:r>
          </a:p>
          <a:p>
            <a:pPr marL="285750" indent="-285750" algn="just">
              <a:spcBef>
                <a:spcPct val="20000"/>
              </a:spcBef>
              <a:buClr>
                <a:schemeClr val="accent6">
                  <a:lumMod val="75000"/>
                </a:schemeClr>
              </a:buClr>
              <a:buFont typeface="Wingdings" pitchFamily="2" charset="2"/>
              <a:buChar char="§"/>
            </a:pPr>
            <a:r>
              <a:rPr lang="pt-BR" sz="2250" b="1" dirty="0">
                <a:solidFill>
                  <a:prstClr val="black"/>
                </a:solidFill>
                <a:cs typeface="Arial" charset="0"/>
              </a:rPr>
              <a:t>Fidelidade e atualização instantânea </a:t>
            </a:r>
            <a:r>
              <a:rPr lang="pt-BR" sz="2250" dirty="0">
                <a:solidFill>
                  <a:prstClr val="black"/>
                </a:solidFill>
                <a:cs typeface="Arial" charset="0"/>
              </a:rPr>
              <a:t>das informações </a:t>
            </a:r>
          </a:p>
          <a:p>
            <a:pPr marL="285750" indent="-285750" algn="just">
              <a:spcBef>
                <a:spcPct val="20000"/>
              </a:spcBef>
              <a:buClr>
                <a:schemeClr val="accent6">
                  <a:lumMod val="75000"/>
                </a:schemeClr>
              </a:buClr>
              <a:buFont typeface="Wingdings" pitchFamily="2" charset="2"/>
              <a:buChar char="§"/>
            </a:pPr>
            <a:r>
              <a:rPr lang="pt-BR" sz="2250" b="1" dirty="0">
                <a:solidFill>
                  <a:prstClr val="black"/>
                </a:solidFill>
                <a:cs typeface="Arial" charset="0"/>
              </a:rPr>
              <a:t>Assistentes de preenchimento</a:t>
            </a:r>
            <a:r>
              <a:rPr lang="pt-BR" sz="2250" dirty="0">
                <a:solidFill>
                  <a:prstClr val="black"/>
                </a:solidFill>
                <a:cs typeface="Arial" charset="0"/>
              </a:rPr>
              <a:t>.</a:t>
            </a:r>
          </a:p>
          <a:p>
            <a:pPr marL="285750" indent="-285750" algn="just">
              <a:spcBef>
                <a:spcPct val="20000"/>
              </a:spcBef>
              <a:buClr>
                <a:schemeClr val="accent6">
                  <a:lumMod val="75000"/>
                </a:schemeClr>
              </a:buClr>
              <a:buFont typeface="Wingdings" pitchFamily="2" charset="2"/>
              <a:buChar char="§"/>
            </a:pPr>
            <a:endParaRPr lang="pt-BR" dirty="0">
              <a:solidFill>
                <a:srgbClr val="3B4042"/>
              </a:solidFill>
              <a:latin typeface="Myriad Pro" charset="0"/>
              <a:ea typeface="Verdana" pitchFamily="34" charset="0"/>
              <a:cs typeface="Myriad Pro" charset="0"/>
            </a:endParaRPr>
          </a:p>
        </p:txBody>
      </p:sp>
      <p:sp>
        <p:nvSpPr>
          <p:cNvPr id="4" name="Rectangle 5"/>
          <p:cNvSpPr/>
          <p:nvPr/>
        </p:nvSpPr>
        <p:spPr>
          <a:xfrm>
            <a:off x="683568" y="1124744"/>
            <a:ext cx="6638925" cy="369332"/>
          </a:xfrm>
          <a:prstGeom prst="rect">
            <a:avLst/>
          </a:prstGeom>
        </p:spPr>
        <p:txBody>
          <a:bodyPr>
            <a:spAutoFit/>
          </a:bodyPr>
          <a:lstStyle/>
          <a:p>
            <a:pPr marL="0" lvl="1" algn="just" fontAlgn="auto">
              <a:spcBef>
                <a:spcPts val="0"/>
              </a:spcBef>
              <a:spcAft>
                <a:spcPts val="0"/>
              </a:spcAft>
              <a:defRPr/>
            </a:pPr>
            <a:endParaRPr lang="pt-BR" b="1" cap="all" dirty="0">
              <a:solidFill>
                <a:prstClr val="black"/>
              </a:solidFill>
              <a:latin typeface="Myriad Pro" panose="020B0503030403020204" pitchFamily="34" charset="0"/>
              <a:ea typeface="Verdana" panose="020B0604030504040204" pitchFamily="34" charset="0"/>
              <a:cs typeface="Verdana" panose="020B0604030504040204" pitchFamily="34" charset="0"/>
            </a:endParaRPr>
          </a:p>
        </p:txBody>
      </p:sp>
      <p:sp>
        <p:nvSpPr>
          <p:cNvPr id="3" name="Elipse 2"/>
          <p:cNvSpPr/>
          <p:nvPr/>
        </p:nvSpPr>
        <p:spPr>
          <a:xfrm>
            <a:off x="5580112" y="4077072"/>
            <a:ext cx="648072" cy="323984"/>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ítulo 1"/>
          <p:cNvSpPr txBox="1">
            <a:spLocks/>
          </p:cNvSpPr>
          <p:nvPr/>
        </p:nvSpPr>
        <p:spPr>
          <a:xfrm>
            <a:off x="467544" y="400701"/>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sz="3000" b="1" dirty="0">
                <a:solidFill>
                  <a:srgbClr val="002060"/>
                </a:solidFill>
                <a:latin typeface="Calibri" pitchFamily="34" charset="0"/>
                <a:ea typeface="+mn-ea"/>
                <a:cs typeface="Arial" pitchFamily="34" charset="0"/>
              </a:rPr>
              <a:t>Simuladores Públicos</a:t>
            </a:r>
          </a:p>
        </p:txBody>
      </p:sp>
    </p:spTree>
    <p:extLst>
      <p:ext uri="{BB962C8B-B14F-4D97-AF65-F5344CB8AC3E}">
        <p14:creationId xmlns:p14="http://schemas.microsoft.com/office/powerpoint/2010/main" val="357819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652"/>
          <a:stretch/>
        </p:blipFill>
        <p:spPr bwMode="auto">
          <a:xfrm>
            <a:off x="487363" y="995511"/>
            <a:ext cx="56388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149"/>
          <a:stretch/>
        </p:blipFill>
        <p:spPr bwMode="auto">
          <a:xfrm>
            <a:off x="6372200" y="5086697"/>
            <a:ext cx="762000" cy="135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o 4"/>
          <p:cNvGrpSpPr/>
          <p:nvPr/>
        </p:nvGrpSpPr>
        <p:grpSpPr>
          <a:xfrm>
            <a:off x="6353053" y="3789040"/>
            <a:ext cx="2376264" cy="2151054"/>
            <a:chOff x="6353053" y="3789040"/>
            <a:chExt cx="2376264" cy="2151054"/>
          </a:xfrm>
        </p:grpSpPr>
        <p:sp>
          <p:nvSpPr>
            <p:cNvPr id="3" name="CaixaDeTexto 2"/>
            <p:cNvSpPr txBox="1"/>
            <p:nvPr/>
          </p:nvSpPr>
          <p:spPr>
            <a:xfrm>
              <a:off x="6353053" y="3789040"/>
              <a:ext cx="2376264" cy="1015663"/>
            </a:xfrm>
            <a:prstGeom prst="rect">
              <a:avLst/>
            </a:prstGeom>
            <a:noFill/>
          </p:spPr>
          <p:txBody>
            <a:bodyPr wrap="square" rtlCol="0">
              <a:spAutoFit/>
            </a:bodyPr>
            <a:lstStyle/>
            <a:p>
              <a:r>
                <a:rPr lang="pt-BR" sz="1500" b="1" dirty="0">
                  <a:solidFill>
                    <a:srgbClr val="3B4042"/>
                  </a:solidFill>
                  <a:latin typeface="Myriad Pro" charset="0"/>
                  <a:ea typeface="Verdana" pitchFamily="34" charset="0"/>
                  <a:cs typeface="Myriad Pro" charset="0"/>
                </a:rPr>
                <a:t>Descrição da NCM</a:t>
              </a:r>
            </a:p>
            <a:p>
              <a:r>
                <a:rPr lang="pt-BR" sz="1500" b="1" dirty="0">
                  <a:solidFill>
                    <a:srgbClr val="3B4042"/>
                  </a:solidFill>
                  <a:latin typeface="Myriad Pro" charset="0"/>
                  <a:ea typeface="Verdana" pitchFamily="34" charset="0"/>
                  <a:cs typeface="Myriad Pro" charset="0"/>
                </a:rPr>
                <a:t>Vigência do Tratamento </a:t>
              </a:r>
            </a:p>
            <a:p>
              <a:r>
                <a:rPr lang="pt-BR" sz="1500" b="1" dirty="0">
                  <a:solidFill>
                    <a:srgbClr val="3B4042"/>
                  </a:solidFill>
                  <a:latin typeface="Myriad Pro" charset="0"/>
                  <a:ea typeface="Verdana" pitchFamily="34" charset="0"/>
                  <a:cs typeface="Myriad Pro" charset="0"/>
                </a:rPr>
                <a:t>Órgão responsável </a:t>
              </a:r>
            </a:p>
            <a:p>
              <a:r>
                <a:rPr lang="pt-BR" sz="1500" b="1" dirty="0">
                  <a:solidFill>
                    <a:srgbClr val="3B4042"/>
                  </a:solidFill>
                  <a:latin typeface="Myriad Pro" charset="0"/>
                  <a:ea typeface="Verdana" pitchFamily="34" charset="0"/>
                  <a:cs typeface="Myriad Pro" charset="0"/>
                </a:rPr>
                <a:t>Base legal... </a:t>
              </a:r>
            </a:p>
          </p:txBody>
        </p:sp>
        <p:sp>
          <p:nvSpPr>
            <p:cNvPr id="6" name="Forma 5"/>
            <p:cNvSpPr/>
            <p:nvPr/>
          </p:nvSpPr>
          <p:spPr>
            <a:xfrm rot="16200000" flipV="1">
              <a:off x="6814018" y="4774635"/>
              <a:ext cx="1214950" cy="1115968"/>
            </a:xfrm>
            <a:prstGeom prst="swooshArrow">
              <a:avLst>
                <a:gd name="adj1" fmla="val 25000"/>
                <a:gd name="adj2" fmla="val 25000"/>
              </a:avLst>
            </a:prstGeom>
            <a:solidFill>
              <a:schemeClr val="bg1">
                <a:lumMod val="95000"/>
              </a:schemeClr>
            </a:solidFill>
            <a:ln>
              <a:solidFill>
                <a:srgbClr val="00206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sp>
        <p:nvSpPr>
          <p:cNvPr id="4" name="CaixaDeTexto 3"/>
          <p:cNvSpPr txBox="1"/>
          <p:nvPr/>
        </p:nvSpPr>
        <p:spPr>
          <a:xfrm>
            <a:off x="400894" y="503962"/>
            <a:ext cx="8347569" cy="707886"/>
          </a:xfrm>
          <a:prstGeom prst="rect">
            <a:avLst/>
          </a:prstGeom>
          <a:noFill/>
        </p:spPr>
        <p:txBody>
          <a:bodyPr wrap="square" rtlCol="0">
            <a:spAutoFit/>
          </a:bodyPr>
          <a:lstStyle>
            <a:defPPr>
              <a:defRPr lang="pt-BR"/>
            </a:defPPr>
            <a:lvl1pPr>
              <a:defRPr sz="2000" b="1">
                <a:solidFill>
                  <a:srgbClr val="0070C0"/>
                </a:solidFill>
                <a:latin typeface="+mn-lt"/>
              </a:defRPr>
            </a:lvl1pPr>
          </a:lstStyle>
          <a:p>
            <a:pPr algn="r"/>
            <a:r>
              <a:rPr lang="pt-BR" dirty="0"/>
              <a:t>Siscom</a:t>
            </a:r>
            <a:r>
              <a:rPr lang="pt-BR" dirty="0">
                <a:solidFill>
                  <a:srgbClr val="EF9B03"/>
                </a:solidFill>
              </a:rPr>
              <a:t>ex</a:t>
            </a:r>
            <a:r>
              <a:rPr lang="pt-BR" dirty="0"/>
              <a:t> IMPORTAÇÃO                    </a:t>
            </a:r>
            <a:r>
              <a:rPr lang="pt-BR" b="0" dirty="0">
                <a:solidFill>
                  <a:srgbClr val="4F81BD"/>
                </a:solidFill>
              </a:rPr>
              <a:t>Simulador do Tratamento Administrativa de Importação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041" y="1211848"/>
            <a:ext cx="1986905" cy="230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70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51" t="20425"/>
          <a:stretch/>
        </p:blipFill>
        <p:spPr bwMode="auto">
          <a:xfrm>
            <a:off x="251520" y="1704751"/>
            <a:ext cx="6500813"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690017"/>
            <a:ext cx="32099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upo 2"/>
          <p:cNvGrpSpPr/>
          <p:nvPr/>
        </p:nvGrpSpPr>
        <p:grpSpPr>
          <a:xfrm>
            <a:off x="2367865" y="2465386"/>
            <a:ext cx="4153482" cy="3863702"/>
            <a:chOff x="2367865" y="2465386"/>
            <a:chExt cx="4153482" cy="3863702"/>
          </a:xfrm>
        </p:grpSpPr>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5035"/>
            <a:stretch/>
          </p:blipFill>
          <p:spPr bwMode="auto">
            <a:xfrm>
              <a:off x="2699792" y="2465386"/>
              <a:ext cx="3821555" cy="3863702"/>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rma 5"/>
            <p:cNvSpPr/>
            <p:nvPr/>
          </p:nvSpPr>
          <p:spPr>
            <a:xfrm rot="3290784">
              <a:off x="2339804" y="2561489"/>
              <a:ext cx="849102" cy="792979"/>
            </a:xfrm>
            <a:prstGeom prst="swooshArrow">
              <a:avLst>
                <a:gd name="adj1" fmla="val 25000"/>
                <a:gd name="adj2" fmla="val 25000"/>
              </a:avLst>
            </a:prstGeom>
            <a:solidFill>
              <a:schemeClr val="bg1">
                <a:lumMod val="95000"/>
              </a:schemeClr>
            </a:solidFill>
            <a:ln>
              <a:solidFill>
                <a:srgbClr val="00206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grpSp>
        <p:nvGrpSpPr>
          <p:cNvPr id="4" name="Grupo 3"/>
          <p:cNvGrpSpPr/>
          <p:nvPr/>
        </p:nvGrpSpPr>
        <p:grpSpPr>
          <a:xfrm>
            <a:off x="6443959" y="3533384"/>
            <a:ext cx="2592537" cy="2680944"/>
            <a:chOff x="6443959" y="3533384"/>
            <a:chExt cx="2592537" cy="2680944"/>
          </a:xfrm>
        </p:grpSpPr>
        <p:sp>
          <p:nvSpPr>
            <p:cNvPr id="7" name="CaixaDeTexto 6"/>
            <p:cNvSpPr txBox="1"/>
            <p:nvPr/>
          </p:nvSpPr>
          <p:spPr>
            <a:xfrm>
              <a:off x="6660232" y="3533384"/>
              <a:ext cx="2376264" cy="1015663"/>
            </a:xfrm>
            <a:prstGeom prst="rect">
              <a:avLst/>
            </a:prstGeom>
            <a:noFill/>
            <a:ln>
              <a:solidFill>
                <a:srgbClr val="002060"/>
              </a:solidFill>
            </a:ln>
          </p:spPr>
          <p:txBody>
            <a:bodyPr wrap="square" rtlCol="0">
              <a:spAutoFit/>
            </a:bodyPr>
            <a:lstStyle/>
            <a:p>
              <a:r>
                <a:rPr lang="pt-BR" sz="1500" b="1" dirty="0">
                  <a:solidFill>
                    <a:srgbClr val="3B4042"/>
                  </a:solidFill>
                  <a:latin typeface="Myriad Pro" charset="0"/>
                  <a:ea typeface="Verdana" pitchFamily="34" charset="0"/>
                  <a:cs typeface="Myriad Pro" charset="0"/>
                </a:rPr>
                <a:t>Descrição da NCM</a:t>
              </a:r>
            </a:p>
            <a:p>
              <a:r>
                <a:rPr lang="pt-BR" sz="1500" b="1" dirty="0">
                  <a:solidFill>
                    <a:srgbClr val="3B4042"/>
                  </a:solidFill>
                  <a:latin typeface="Myriad Pro" charset="0"/>
                  <a:ea typeface="Verdana" pitchFamily="34" charset="0"/>
                  <a:cs typeface="Myriad Pro" charset="0"/>
                </a:rPr>
                <a:t>Vigência do Tratamento </a:t>
              </a:r>
            </a:p>
            <a:p>
              <a:r>
                <a:rPr lang="pt-BR" sz="1500" b="1" dirty="0">
                  <a:solidFill>
                    <a:srgbClr val="3B4042"/>
                  </a:solidFill>
                  <a:latin typeface="Myriad Pro" charset="0"/>
                  <a:ea typeface="Verdana" pitchFamily="34" charset="0"/>
                  <a:cs typeface="Myriad Pro" charset="0"/>
                </a:rPr>
                <a:t>Órgão responsável </a:t>
              </a:r>
            </a:p>
            <a:p>
              <a:r>
                <a:rPr lang="pt-BR" sz="1500" b="1" dirty="0">
                  <a:solidFill>
                    <a:srgbClr val="3B4042"/>
                  </a:solidFill>
                  <a:latin typeface="Myriad Pro" charset="0"/>
                  <a:ea typeface="Verdana" pitchFamily="34" charset="0"/>
                  <a:cs typeface="Myriad Pro" charset="0"/>
                </a:rPr>
                <a:t>Base legal... </a:t>
              </a:r>
            </a:p>
          </p:txBody>
        </p:sp>
        <p:sp>
          <p:nvSpPr>
            <p:cNvPr id="8" name="Forma 7"/>
            <p:cNvSpPr/>
            <p:nvPr/>
          </p:nvSpPr>
          <p:spPr>
            <a:xfrm rot="16200000" flipV="1">
              <a:off x="6391699" y="4685252"/>
              <a:ext cx="1581336" cy="1476815"/>
            </a:xfrm>
            <a:prstGeom prst="swooshArrow">
              <a:avLst>
                <a:gd name="adj1" fmla="val 25000"/>
                <a:gd name="adj2" fmla="val 25000"/>
              </a:avLst>
            </a:prstGeom>
            <a:solidFill>
              <a:schemeClr val="bg1">
                <a:lumMod val="95000"/>
              </a:schemeClr>
            </a:solidFill>
            <a:ln>
              <a:solidFill>
                <a:srgbClr val="00206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98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F8291234-DEEB-466C-AE31-FE1065E2234B}"/>
              </a:ext>
            </a:extLst>
          </p:cNvPr>
          <p:cNvGrpSpPr/>
          <p:nvPr/>
        </p:nvGrpSpPr>
        <p:grpSpPr>
          <a:xfrm>
            <a:off x="323528" y="1719655"/>
            <a:ext cx="5616624" cy="484945"/>
            <a:chOff x="323528" y="188640"/>
            <a:chExt cx="5616624" cy="484945"/>
          </a:xfrm>
        </p:grpSpPr>
        <p:pic>
          <p:nvPicPr>
            <p:cNvPr id="4" name="Imagem 3">
              <a:extLst>
                <a:ext uri="{FF2B5EF4-FFF2-40B4-BE49-F238E27FC236}">
                  <a16:creationId xmlns:a16="http://schemas.microsoft.com/office/drawing/2014/main" id="{280BCD51-C45E-40DE-A78E-31D5797976E9}"/>
                </a:ext>
              </a:extLst>
            </p:cNvPr>
            <p:cNvPicPr>
              <a:picLocks noChangeAspect="1"/>
            </p:cNvPicPr>
            <p:nvPr/>
          </p:nvPicPr>
          <p:blipFill rotWithShape="1">
            <a:blip r:embed="rId2"/>
            <a:srcRect r="22442" b="91413"/>
            <a:stretch/>
          </p:blipFill>
          <p:spPr>
            <a:xfrm>
              <a:off x="323528" y="188641"/>
              <a:ext cx="5616624" cy="484944"/>
            </a:xfrm>
            <a:prstGeom prst="rect">
              <a:avLst/>
            </a:prstGeom>
          </p:spPr>
        </p:pic>
        <p:sp>
          <p:nvSpPr>
            <p:cNvPr id="6" name="Elipse 5">
              <a:extLst>
                <a:ext uri="{FF2B5EF4-FFF2-40B4-BE49-F238E27FC236}">
                  <a16:creationId xmlns:a16="http://schemas.microsoft.com/office/drawing/2014/main" id="{D5864B9F-A7DF-4A18-85B9-0716144CD084}"/>
                </a:ext>
              </a:extLst>
            </p:cNvPr>
            <p:cNvSpPr/>
            <p:nvPr/>
          </p:nvSpPr>
          <p:spPr>
            <a:xfrm>
              <a:off x="2051720" y="188640"/>
              <a:ext cx="2232248" cy="323984"/>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grpSp>
      <p:pic>
        <p:nvPicPr>
          <p:cNvPr id="5" name="Imagem 4">
            <a:extLst>
              <a:ext uri="{FF2B5EF4-FFF2-40B4-BE49-F238E27FC236}">
                <a16:creationId xmlns:a16="http://schemas.microsoft.com/office/drawing/2014/main" id="{6BBC157C-2119-4F00-8CFE-26242AE7EFB1}"/>
              </a:ext>
            </a:extLst>
          </p:cNvPr>
          <p:cNvPicPr>
            <a:picLocks noChangeAspect="1"/>
          </p:cNvPicPr>
          <p:nvPr/>
        </p:nvPicPr>
        <p:blipFill rotWithShape="1">
          <a:blip r:embed="rId2"/>
          <a:srcRect l="50812" t="68334" r="25305" b="2811"/>
          <a:stretch/>
        </p:blipFill>
        <p:spPr>
          <a:xfrm>
            <a:off x="6934388" y="1182744"/>
            <a:ext cx="1283873" cy="1234493"/>
          </a:xfrm>
          <a:prstGeom prst="rect">
            <a:avLst/>
          </a:prstGeom>
          <a:ln w="19050">
            <a:solidFill>
              <a:srgbClr val="002060"/>
            </a:solidFill>
          </a:ln>
        </p:spPr>
      </p:pic>
      <p:grpSp>
        <p:nvGrpSpPr>
          <p:cNvPr id="12" name="Agrupar 11">
            <a:extLst>
              <a:ext uri="{FF2B5EF4-FFF2-40B4-BE49-F238E27FC236}">
                <a16:creationId xmlns:a16="http://schemas.microsoft.com/office/drawing/2014/main" id="{F3CB97EB-E899-4220-A384-8962F472511D}"/>
              </a:ext>
            </a:extLst>
          </p:cNvPr>
          <p:cNvGrpSpPr/>
          <p:nvPr/>
        </p:nvGrpSpPr>
        <p:grpSpPr>
          <a:xfrm>
            <a:off x="179512" y="2566673"/>
            <a:ext cx="8842612" cy="4225381"/>
            <a:chOff x="179512" y="2492896"/>
            <a:chExt cx="8842612" cy="4225381"/>
          </a:xfrm>
        </p:grpSpPr>
        <p:pic>
          <p:nvPicPr>
            <p:cNvPr id="3" name="Imagem 2">
              <a:extLst>
                <a:ext uri="{FF2B5EF4-FFF2-40B4-BE49-F238E27FC236}">
                  <a16:creationId xmlns:a16="http://schemas.microsoft.com/office/drawing/2014/main" id="{DC383170-04F5-4ABE-B4E7-75B4A2B1755A}"/>
                </a:ext>
              </a:extLst>
            </p:cNvPr>
            <p:cNvPicPr>
              <a:picLocks noChangeAspect="1"/>
            </p:cNvPicPr>
            <p:nvPr/>
          </p:nvPicPr>
          <p:blipFill>
            <a:blip r:embed="rId3"/>
            <a:stretch>
              <a:fillRect/>
            </a:stretch>
          </p:blipFill>
          <p:spPr>
            <a:xfrm>
              <a:off x="179512" y="2492896"/>
              <a:ext cx="8842612" cy="4225381"/>
            </a:xfrm>
            <a:prstGeom prst="rect">
              <a:avLst/>
            </a:prstGeom>
          </p:spPr>
        </p:pic>
        <p:sp>
          <p:nvSpPr>
            <p:cNvPr id="7" name="Elipse 6">
              <a:extLst>
                <a:ext uri="{FF2B5EF4-FFF2-40B4-BE49-F238E27FC236}">
                  <a16:creationId xmlns:a16="http://schemas.microsoft.com/office/drawing/2014/main" id="{0A591455-FF13-48DE-90D3-C7A5B245E2F0}"/>
                </a:ext>
              </a:extLst>
            </p:cNvPr>
            <p:cNvSpPr/>
            <p:nvPr/>
          </p:nvSpPr>
          <p:spPr>
            <a:xfrm>
              <a:off x="3075384" y="3501008"/>
              <a:ext cx="2232248" cy="323984"/>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sp>
          <p:nvSpPr>
            <p:cNvPr id="9" name="Elipse 8">
              <a:extLst>
                <a:ext uri="{FF2B5EF4-FFF2-40B4-BE49-F238E27FC236}">
                  <a16:creationId xmlns:a16="http://schemas.microsoft.com/office/drawing/2014/main" id="{F297998D-5BA1-42AE-AF6B-5B081F02ABD1}"/>
                </a:ext>
              </a:extLst>
            </p:cNvPr>
            <p:cNvSpPr/>
            <p:nvPr/>
          </p:nvSpPr>
          <p:spPr>
            <a:xfrm>
              <a:off x="3275856" y="2636736"/>
              <a:ext cx="588132" cy="351656"/>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rgbClr val="F00000"/>
                  </a:solidFill>
                </a:ln>
                <a:noFill/>
              </a:endParaRPr>
            </a:p>
          </p:txBody>
        </p:sp>
      </p:grpSp>
      <p:sp>
        <p:nvSpPr>
          <p:cNvPr id="8" name="Título 1">
            <a:extLst>
              <a:ext uri="{FF2B5EF4-FFF2-40B4-BE49-F238E27FC236}">
                <a16:creationId xmlns:a16="http://schemas.microsoft.com/office/drawing/2014/main" id="{346B85B9-0E2A-44C1-862F-8B3AA34989DF}"/>
              </a:ext>
            </a:extLst>
          </p:cNvPr>
          <p:cNvSpPr txBox="1">
            <a:spLocks/>
          </p:cNvSpPr>
          <p:nvPr/>
        </p:nvSpPr>
        <p:spPr>
          <a:xfrm>
            <a:off x="263588" y="5058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sz="3000" b="1" dirty="0">
                <a:solidFill>
                  <a:srgbClr val="002060"/>
                </a:solidFill>
                <a:latin typeface="Calibri" pitchFamily="34" charset="0"/>
                <a:ea typeface="+mn-ea"/>
                <a:cs typeface="Arial" pitchFamily="34" charset="0"/>
              </a:rPr>
              <a:t>NOVO Simulador </a:t>
            </a:r>
          </a:p>
        </p:txBody>
      </p:sp>
      <p:pic>
        <p:nvPicPr>
          <p:cNvPr id="10" name="Imagem 9">
            <a:extLst>
              <a:ext uri="{FF2B5EF4-FFF2-40B4-BE49-F238E27FC236}">
                <a16:creationId xmlns:a16="http://schemas.microsoft.com/office/drawing/2014/main" id="{BE98CA18-391E-4A70-AF40-FBA3A474D0CB}"/>
              </a:ext>
            </a:extLst>
          </p:cNvPr>
          <p:cNvPicPr>
            <a:picLocks noChangeAspect="1"/>
          </p:cNvPicPr>
          <p:nvPr/>
        </p:nvPicPr>
        <p:blipFill>
          <a:blip r:embed="rId4"/>
          <a:stretch>
            <a:fillRect/>
          </a:stretch>
        </p:blipFill>
        <p:spPr>
          <a:xfrm>
            <a:off x="6548202" y="435921"/>
            <a:ext cx="2056246" cy="709956"/>
          </a:xfrm>
          <a:prstGeom prst="rect">
            <a:avLst/>
          </a:prstGeom>
        </p:spPr>
      </p:pic>
      <p:sp>
        <p:nvSpPr>
          <p:cNvPr id="11" name="Forma 10">
            <a:extLst>
              <a:ext uri="{FF2B5EF4-FFF2-40B4-BE49-F238E27FC236}">
                <a16:creationId xmlns:a16="http://schemas.microsoft.com/office/drawing/2014/main" id="{974C9EFD-4C0B-4F34-9A49-0B8EAA977E73}"/>
              </a:ext>
            </a:extLst>
          </p:cNvPr>
          <p:cNvSpPr/>
          <p:nvPr/>
        </p:nvSpPr>
        <p:spPr>
          <a:xfrm rot="201162">
            <a:off x="5288832" y="699720"/>
            <a:ext cx="1233670" cy="914996"/>
          </a:xfrm>
          <a:prstGeom prst="swooshArrow">
            <a:avLst>
              <a:gd name="adj1" fmla="val 25000"/>
              <a:gd name="adj2" fmla="val 25000"/>
            </a:avLst>
          </a:prstGeom>
          <a:solidFill>
            <a:schemeClr val="bg1">
              <a:lumMod val="95000"/>
            </a:schemeClr>
          </a:solidFill>
          <a:ln w="6350">
            <a:solidFill>
              <a:srgbClr val="00206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8590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915776" y="0"/>
            <a:ext cx="7312448" cy="6858000"/>
          </a:xfrm>
          <a:prstGeom prst="rect">
            <a:avLst/>
          </a:prstGeom>
        </p:spPr>
      </p:pic>
      <p:sp>
        <p:nvSpPr>
          <p:cNvPr id="7" name="Elipse 6"/>
          <p:cNvSpPr/>
          <p:nvPr/>
        </p:nvSpPr>
        <p:spPr>
          <a:xfrm>
            <a:off x="683568" y="5373216"/>
            <a:ext cx="1728192" cy="1224136"/>
          </a:xfrm>
          <a:prstGeom prst="ellipse">
            <a:avLst/>
          </a:prstGeom>
          <a:noFill/>
          <a:ln>
            <a:solidFill>
              <a:srgbClr val="F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t-BR">
              <a:ln>
                <a:solidFill>
                  <a:srgbClr val="F00000"/>
                </a:solidFill>
              </a:ln>
              <a:noFill/>
            </a:endParaRPr>
          </a:p>
        </p:txBody>
      </p:sp>
    </p:spTree>
    <p:extLst>
      <p:ext uri="{BB962C8B-B14F-4D97-AF65-F5344CB8AC3E}">
        <p14:creationId xmlns:p14="http://schemas.microsoft.com/office/powerpoint/2010/main" val="373522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p>
          <a:p>
            <a:pPr algn="l"/>
            <a:r>
              <a:rPr lang="pt-BR" altLang="pt-BR" sz="3000" b="1" dirty="0">
                <a:solidFill>
                  <a:srgbClr val="002060"/>
                </a:solidFill>
                <a:latin typeface="Calibri" pitchFamily="34" charset="0"/>
                <a:cs typeface="Arial" pitchFamily="34" charset="0"/>
              </a:rPr>
              <a:t>nas operações de comércio exterior </a:t>
            </a:r>
            <a:endParaRPr lang="pt-BR" sz="2200" b="1" dirty="0">
              <a:solidFill>
                <a:srgbClr val="002060"/>
              </a:solidFill>
            </a:endParaRPr>
          </a:p>
        </p:txBody>
      </p:sp>
      <p:sp>
        <p:nvSpPr>
          <p:cNvPr id="4" name="Retângulo 3"/>
          <p:cNvSpPr/>
          <p:nvPr/>
        </p:nvSpPr>
        <p:spPr>
          <a:xfrm>
            <a:off x="806974" y="1825414"/>
            <a:ext cx="7221410" cy="2631490"/>
          </a:xfrm>
          <a:prstGeom prst="rect">
            <a:avLst/>
          </a:prstGeom>
        </p:spPr>
        <p:txBody>
          <a:bodyPr wrap="square">
            <a:spAutoFit/>
          </a:bodyPr>
          <a:lstStyle/>
          <a:p>
            <a:pPr marL="342900" indent="-342900" eaLnBrk="1" hangingPunct="1">
              <a:spcBef>
                <a:spcPts val="600"/>
              </a:spcBef>
              <a:buClr>
                <a:schemeClr val="accent6">
                  <a:lumMod val="75000"/>
                </a:schemeClr>
              </a:buClr>
              <a:buFont typeface="Wingdings" panose="05000000000000000000" pitchFamily="2" charset="2"/>
              <a:buChar char="§"/>
            </a:pPr>
            <a:r>
              <a:rPr lang="pt-BR" altLang="pt-BR" sz="2250" b="1" dirty="0">
                <a:solidFill>
                  <a:prstClr val="black"/>
                </a:solidFill>
                <a:cs typeface="Arial" charset="0"/>
              </a:rPr>
              <a:t>Controle governamental</a:t>
            </a:r>
            <a:r>
              <a:rPr lang="pt-BR" altLang="pt-BR" sz="2250" dirty="0">
                <a:solidFill>
                  <a:prstClr val="black"/>
                </a:solidFill>
                <a:cs typeface="Arial" charset="0"/>
              </a:rPr>
              <a:t> por órgão distinto da RFB nas importações e exportações </a:t>
            </a:r>
          </a:p>
          <a:p>
            <a:pPr marL="342900" indent="-342900" eaLnBrk="1" hangingPunct="1">
              <a:spcBef>
                <a:spcPts val="600"/>
              </a:spcBef>
              <a:buClr>
                <a:schemeClr val="accent6">
                  <a:lumMod val="75000"/>
                </a:schemeClr>
              </a:buClr>
              <a:buFont typeface="Wingdings" panose="05000000000000000000" pitchFamily="2" charset="2"/>
              <a:buChar char="§"/>
            </a:pPr>
            <a:r>
              <a:rPr lang="pt-BR" altLang="pt-BR" sz="2250" dirty="0">
                <a:solidFill>
                  <a:prstClr val="black"/>
                </a:solidFill>
                <a:cs typeface="Arial" charset="0"/>
              </a:rPr>
              <a:t>Base legal → </a:t>
            </a:r>
            <a:r>
              <a:rPr lang="pt-BR" altLang="pt-BR" sz="2250" b="1" dirty="0">
                <a:solidFill>
                  <a:prstClr val="black"/>
                </a:solidFill>
                <a:cs typeface="Arial" charset="0"/>
              </a:rPr>
              <a:t>Competência legal</a:t>
            </a:r>
          </a:p>
          <a:p>
            <a:pPr marL="342900" indent="-342900" eaLnBrk="1" hangingPunct="1">
              <a:spcBef>
                <a:spcPts val="600"/>
              </a:spcBef>
              <a:buClr>
                <a:schemeClr val="accent6">
                  <a:lumMod val="75000"/>
                </a:schemeClr>
              </a:buClr>
              <a:buFont typeface="Wingdings" panose="05000000000000000000" pitchFamily="2" charset="2"/>
              <a:buChar char="§"/>
            </a:pPr>
            <a:r>
              <a:rPr lang="pt-BR" altLang="pt-BR" sz="2250" b="1" dirty="0">
                <a:solidFill>
                  <a:prstClr val="black"/>
                </a:solidFill>
                <a:cs typeface="Arial" charset="0"/>
              </a:rPr>
              <a:t>Objetivo:</a:t>
            </a:r>
          </a:p>
          <a:p>
            <a:pPr marL="412750" indent="-342900" eaLnBrk="1" hangingPunct="1">
              <a:spcBef>
                <a:spcPts val="1200"/>
              </a:spcBef>
              <a:buClr>
                <a:schemeClr val="accent6">
                  <a:lumMod val="75000"/>
                </a:schemeClr>
              </a:buClr>
              <a:buFont typeface="Wingdings" panose="05000000000000000000" pitchFamily="2" charset="2"/>
              <a:buChar char="§"/>
            </a:pPr>
            <a:endParaRPr lang="pt-BR" altLang="pt-BR" sz="2250" dirty="0">
              <a:solidFill>
                <a:prstClr val="black"/>
              </a:solidFill>
              <a:cs typeface="Arial" charset="0"/>
            </a:endParaRPr>
          </a:p>
          <a:p>
            <a:pPr marL="800100" lvl="2" indent="-342900" algn="just">
              <a:spcBef>
                <a:spcPts val="1200"/>
              </a:spcBef>
              <a:buFont typeface="Wingdings" panose="05000000000000000000" pitchFamily="2" charset="2"/>
              <a:buChar char="§"/>
              <a:defRPr/>
            </a:pPr>
            <a:endParaRPr lang="pt-BR" sz="2250" b="1" dirty="0">
              <a:solidFill>
                <a:prstClr val="black"/>
              </a:solidFill>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Resultado de imagem para fiscalização"/>
          <p:cNvPicPr>
            <a:picLocks noChangeAspect="1" noChangeArrowheads="1"/>
          </p:cNvPicPr>
          <p:nvPr/>
        </p:nvPicPr>
        <p:blipFill rotWithShape="1">
          <a:blip r:embed="rId4">
            <a:extLst>
              <a:ext uri="{28A0092B-C50C-407E-A947-70E740481C1C}">
                <a14:useLocalDpi xmlns:a14="http://schemas.microsoft.com/office/drawing/2010/main" val="0"/>
              </a:ext>
            </a:extLst>
          </a:blip>
          <a:srcRect l="10066" t="10219" r="9275"/>
          <a:stretch/>
        </p:blipFill>
        <p:spPr bwMode="auto">
          <a:xfrm>
            <a:off x="6307596" y="2568167"/>
            <a:ext cx="1526184" cy="18252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Agrupar 2"/>
          <p:cNvGrpSpPr/>
          <p:nvPr/>
        </p:nvGrpSpPr>
        <p:grpSpPr>
          <a:xfrm>
            <a:off x="5640738" y="4295316"/>
            <a:ext cx="3174467" cy="1703793"/>
            <a:chOff x="419605" y="3974293"/>
            <a:chExt cx="3879149" cy="2082008"/>
          </a:xfrm>
        </p:grpSpPr>
        <p:pic>
          <p:nvPicPr>
            <p:cNvPr id="9" name="Picture 16" descr="Resultado de imagem para check lis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70" t="18144"/>
            <a:stretch/>
          </p:blipFill>
          <p:spPr bwMode="auto">
            <a:xfrm>
              <a:off x="419605" y="4574470"/>
              <a:ext cx="1067787" cy="8840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p:cNvPicPr>
              <a:picLocks noChangeAspect="1" noChangeArrowheads="1"/>
            </p:cNvPicPr>
            <p:nvPr/>
          </p:nvPicPr>
          <p:blipFill>
            <a:blip r:embed="rId6" cstate="print"/>
            <a:srcRect/>
            <a:stretch>
              <a:fillRect/>
            </a:stretch>
          </p:blipFill>
          <p:spPr bwMode="auto">
            <a:xfrm>
              <a:off x="3247829" y="3974293"/>
              <a:ext cx="1050925" cy="1042987"/>
            </a:xfrm>
            <a:prstGeom prst="rect">
              <a:avLst/>
            </a:prstGeom>
            <a:noFill/>
            <a:ln w="9525">
              <a:noFill/>
              <a:miter lim="800000"/>
              <a:headEnd/>
              <a:tailEnd/>
            </a:ln>
          </p:spPr>
        </p:pic>
        <p:pic>
          <p:nvPicPr>
            <p:cNvPr id="11" name="Picture 7"/>
            <p:cNvPicPr>
              <a:picLocks noChangeAspect="1" noChangeArrowheads="1"/>
            </p:cNvPicPr>
            <p:nvPr/>
          </p:nvPicPr>
          <p:blipFill>
            <a:blip r:embed="rId7" cstate="print"/>
            <a:srcRect/>
            <a:stretch>
              <a:fillRect/>
            </a:stretch>
          </p:blipFill>
          <p:spPr bwMode="auto">
            <a:xfrm>
              <a:off x="1255524" y="5016489"/>
              <a:ext cx="1031875" cy="1039812"/>
            </a:xfrm>
            <a:prstGeom prst="rect">
              <a:avLst/>
            </a:prstGeom>
            <a:noFill/>
            <a:ln w="9525">
              <a:noFill/>
              <a:miter lim="800000"/>
              <a:headEnd/>
              <a:tailEnd/>
            </a:ln>
          </p:spPr>
        </p:pic>
        <p:pic>
          <p:nvPicPr>
            <p:cNvPr id="12" name="Picture 25" descr="http://upload.wikimedia.org/wikipedia/commons/3/3a/Logo_IBAMA.GIF"/>
            <p:cNvPicPr>
              <a:picLocks noChangeAspect="1" noChangeArrowheads="1"/>
            </p:cNvPicPr>
            <p:nvPr/>
          </p:nvPicPr>
          <p:blipFill>
            <a:blip r:embed="rId8" cstate="print"/>
            <a:srcRect/>
            <a:stretch>
              <a:fillRect/>
            </a:stretch>
          </p:blipFill>
          <p:spPr bwMode="auto">
            <a:xfrm>
              <a:off x="2166981" y="4431645"/>
              <a:ext cx="1068388" cy="1041400"/>
            </a:xfrm>
            <a:prstGeom prst="rect">
              <a:avLst/>
            </a:prstGeom>
            <a:noFill/>
            <a:ln w="9525">
              <a:noFill/>
              <a:miter lim="800000"/>
              <a:headEnd/>
              <a:tailEnd/>
            </a:ln>
          </p:spPr>
        </p:pic>
      </p:grpSp>
      <p:sp>
        <p:nvSpPr>
          <p:cNvPr id="15" name="Retângulo 14"/>
          <p:cNvSpPr/>
          <p:nvPr/>
        </p:nvSpPr>
        <p:spPr>
          <a:xfrm>
            <a:off x="467544" y="3630299"/>
            <a:ext cx="4680520" cy="2677656"/>
          </a:xfrm>
          <a:prstGeom prst="rect">
            <a:avLst/>
          </a:prstGeom>
        </p:spPr>
        <p:txBody>
          <a:bodyPr wrap="square">
            <a:spAutoFit/>
          </a:bodyPr>
          <a:lstStyle/>
          <a:p>
            <a:pPr algn="just" eaLnBrk="1" hangingPunct="1">
              <a:spcBef>
                <a:spcPts val="0"/>
              </a:spcBef>
              <a:buClr>
                <a:schemeClr val="accent6">
                  <a:lumMod val="75000"/>
                </a:schemeClr>
              </a:buClr>
            </a:pPr>
            <a:r>
              <a:rPr lang="pt-BR" altLang="pt-BR" sz="2100" dirty="0">
                <a:solidFill>
                  <a:prstClr val="black"/>
                </a:solidFill>
                <a:cs typeface="Arial" charset="0"/>
              </a:rPr>
              <a:t>Verificar a </a:t>
            </a:r>
            <a:r>
              <a:rPr lang="pt-BR" altLang="pt-BR" sz="2100" b="1" dirty="0">
                <a:solidFill>
                  <a:prstClr val="black"/>
                </a:solidFill>
                <a:cs typeface="Arial" charset="0"/>
              </a:rPr>
              <a:t>consonância da operação </a:t>
            </a:r>
            <a:r>
              <a:rPr lang="pt-BR" altLang="pt-BR" sz="2100" dirty="0">
                <a:solidFill>
                  <a:prstClr val="black"/>
                </a:solidFill>
                <a:cs typeface="Arial" charset="0"/>
              </a:rPr>
              <a:t>pretendida em relação às </a:t>
            </a:r>
            <a:r>
              <a:rPr lang="pt-BR" altLang="pt-BR" sz="2100" b="1" dirty="0">
                <a:solidFill>
                  <a:prstClr val="black"/>
                </a:solidFill>
                <a:cs typeface="Arial" charset="0"/>
              </a:rPr>
              <a:t>normas comerciais, sanitárias, ambientais, de qualidade, </a:t>
            </a:r>
            <a:r>
              <a:rPr lang="pt-BR" sz="2100" b="1" dirty="0">
                <a:solidFill>
                  <a:prstClr val="black"/>
                </a:solidFill>
                <a:cs typeface="Arial" charset="0"/>
              </a:rPr>
              <a:t>segurança pública, segurança nacional</a:t>
            </a:r>
            <a:r>
              <a:rPr lang="pt-BR" sz="2100" dirty="0">
                <a:solidFill>
                  <a:prstClr val="black"/>
                </a:solidFill>
                <a:cs typeface="Arial" charset="0"/>
              </a:rPr>
              <a:t>,</a:t>
            </a:r>
            <a:r>
              <a:rPr lang="pt-BR" altLang="pt-BR" sz="2100" dirty="0">
                <a:solidFill>
                  <a:prstClr val="black"/>
                </a:solidFill>
                <a:cs typeface="Arial" charset="0"/>
              </a:rPr>
              <a:t>  </a:t>
            </a:r>
            <a:r>
              <a:rPr lang="pt-BR" altLang="pt-BR" sz="2100" dirty="0">
                <a:cs typeface="Arial" charset="0"/>
              </a:rPr>
              <a:t>entre </a:t>
            </a:r>
            <a:r>
              <a:rPr lang="pt-BR" altLang="pt-BR" sz="2100" dirty="0">
                <a:solidFill>
                  <a:prstClr val="black"/>
                </a:solidFill>
                <a:cs typeface="Arial" charset="0"/>
              </a:rPr>
              <a:t>outras a fim de </a:t>
            </a:r>
            <a:r>
              <a:rPr lang="pt-BR" altLang="pt-BR" sz="2100" b="1" dirty="0">
                <a:solidFill>
                  <a:prstClr val="black"/>
                </a:solidFill>
                <a:cs typeface="Arial" charset="0"/>
              </a:rPr>
              <a:t>garantir a aplicação </a:t>
            </a:r>
            <a:r>
              <a:rPr lang="pt-BR" sz="2100" b="1" dirty="0"/>
              <a:t>políticas públicas </a:t>
            </a:r>
            <a:r>
              <a:rPr lang="pt-BR" sz="2100" dirty="0"/>
              <a:t>voltadas ao </a:t>
            </a:r>
            <a:r>
              <a:rPr lang="pt-BR" sz="2100" b="1" dirty="0"/>
              <a:t>desenvolvimento e à melhoria da condição de vida </a:t>
            </a:r>
            <a:r>
              <a:rPr lang="pt-BR" sz="2100" dirty="0"/>
              <a:t>da população</a:t>
            </a:r>
            <a:endParaRPr lang="pt-BR" altLang="pt-BR" sz="2100" dirty="0">
              <a:solidFill>
                <a:prstClr val="black"/>
              </a:solidFill>
              <a:cs typeface="Arial" charset="0"/>
            </a:endParaRPr>
          </a:p>
        </p:txBody>
      </p:sp>
    </p:spTree>
    <p:extLst>
      <p:ext uri="{BB962C8B-B14F-4D97-AF65-F5344CB8AC3E}">
        <p14:creationId xmlns:p14="http://schemas.microsoft.com/office/powerpoint/2010/main" val="425905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600" y="571987"/>
            <a:ext cx="5886967" cy="563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179512" y="932027"/>
            <a:ext cx="2592288" cy="1077218"/>
          </a:xfrm>
          <a:prstGeom prst="rect">
            <a:avLst/>
          </a:prstGeom>
        </p:spPr>
        <p:txBody>
          <a:bodyPr wrap="square">
            <a:spAutoFit/>
          </a:bodyPr>
          <a:lstStyle/>
          <a:p>
            <a:pPr algn="ctr"/>
            <a:r>
              <a:rPr lang="pt-BR" sz="1600" b="1" dirty="0">
                <a:solidFill>
                  <a:srgbClr val="EF9B03"/>
                </a:solidFill>
                <a:latin typeface="Myriad Pro" charset="0"/>
                <a:ea typeface="Verdana" pitchFamily="34" charset="0"/>
                <a:cs typeface="Myriad Pro" charset="0"/>
              </a:rPr>
              <a:t>Serviço de </a:t>
            </a:r>
            <a:r>
              <a:rPr lang="pt-BR" sz="1600" b="1" dirty="0">
                <a:solidFill>
                  <a:srgbClr val="4F81BD"/>
                </a:solidFill>
                <a:latin typeface="Myriad Pro" charset="0"/>
                <a:ea typeface="Verdana" pitchFamily="34" charset="0"/>
                <a:cs typeface="Myriad Pro" charset="0"/>
              </a:rPr>
              <a:t>solução de dúvidas </a:t>
            </a:r>
            <a:r>
              <a:rPr lang="pt-BR" sz="1600" b="1" dirty="0">
                <a:solidFill>
                  <a:srgbClr val="EF9B03"/>
                </a:solidFill>
                <a:latin typeface="Myriad Pro" charset="0"/>
                <a:ea typeface="Verdana" pitchFamily="34" charset="0"/>
                <a:cs typeface="Myriad Pro" charset="0"/>
              </a:rPr>
              <a:t>sobre assuntos relativos ao comércio exterior</a:t>
            </a:r>
          </a:p>
        </p:txBody>
      </p:sp>
      <p:sp>
        <p:nvSpPr>
          <p:cNvPr id="4" name="Elipse 3"/>
          <p:cNvSpPr/>
          <p:nvPr/>
        </p:nvSpPr>
        <p:spPr>
          <a:xfrm>
            <a:off x="6677327" y="571987"/>
            <a:ext cx="2088232" cy="432048"/>
          </a:xfrm>
          <a:prstGeom prst="ellipse">
            <a:avLst/>
          </a:prstGeom>
          <a:noFill/>
          <a:ln w="28575">
            <a:solidFill>
              <a:srgbClr val="F5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6" name="Grupo 5"/>
          <p:cNvGrpSpPr/>
          <p:nvPr/>
        </p:nvGrpSpPr>
        <p:grpSpPr>
          <a:xfrm>
            <a:off x="572505" y="3020260"/>
            <a:ext cx="2531582" cy="2918293"/>
            <a:chOff x="4579027" y="3505223"/>
            <a:chExt cx="2531582" cy="2918293"/>
          </a:xfrm>
        </p:grpSpPr>
        <p:sp>
          <p:nvSpPr>
            <p:cNvPr id="7" name="CaixaDeTexto 6"/>
            <p:cNvSpPr txBox="1"/>
            <p:nvPr/>
          </p:nvSpPr>
          <p:spPr>
            <a:xfrm>
              <a:off x="4579027" y="3505223"/>
              <a:ext cx="2376264" cy="784830"/>
            </a:xfrm>
            <a:prstGeom prst="rect">
              <a:avLst/>
            </a:prstGeom>
            <a:noFill/>
          </p:spPr>
          <p:txBody>
            <a:bodyPr wrap="square" rtlCol="0">
              <a:spAutoFit/>
            </a:bodyPr>
            <a:lstStyle/>
            <a:p>
              <a:r>
                <a:rPr lang="pt-BR" sz="1500" b="1" dirty="0">
                  <a:solidFill>
                    <a:srgbClr val="3B4042"/>
                  </a:solidFill>
                  <a:latin typeface="Myriad Pro" charset="0"/>
                  <a:ea typeface="Verdana" pitchFamily="34" charset="0"/>
                  <a:cs typeface="Myriad Pro" charset="0"/>
                </a:rPr>
                <a:t>Sua dúvida será enviada ao órgão responsável pelo tema</a:t>
              </a:r>
            </a:p>
          </p:txBody>
        </p:sp>
        <p:sp>
          <p:nvSpPr>
            <p:cNvPr id="8" name="Forma 7"/>
            <p:cNvSpPr/>
            <p:nvPr/>
          </p:nvSpPr>
          <p:spPr>
            <a:xfrm rot="5400000" flipH="1" flipV="1">
              <a:off x="5144029" y="4456937"/>
              <a:ext cx="2033793" cy="1899366"/>
            </a:xfrm>
            <a:prstGeom prst="swooshArrow">
              <a:avLst>
                <a:gd name="adj1" fmla="val 25000"/>
                <a:gd name="adj2" fmla="val 25000"/>
              </a:avLst>
            </a:prstGeom>
            <a:solidFill>
              <a:schemeClr val="bg1">
                <a:lumMod val="95000"/>
              </a:schemeClr>
            </a:solidFill>
            <a:ln>
              <a:solidFill>
                <a:schemeClr val="tx1">
                  <a:lumMod val="65000"/>
                  <a:lumOff val="35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583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332656"/>
            <a:ext cx="9144000" cy="6120680"/>
          </a:xfrm>
          <a:prstGeom prst="rect">
            <a:avLst/>
          </a:prstGeom>
          <a:solidFill>
            <a:srgbClr val="4A7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aixaDeTexto 3"/>
          <p:cNvSpPr txBox="1"/>
          <p:nvPr/>
        </p:nvSpPr>
        <p:spPr>
          <a:xfrm>
            <a:off x="0" y="1772816"/>
            <a:ext cx="9144000" cy="21236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3400" b="1"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3400" b="1"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pt-BR" sz="6400" b="1">
                <a:solidFill>
                  <a:prstClr val="white"/>
                </a:solidFill>
              </a:rPr>
              <a:t>GRATO</a:t>
            </a:r>
            <a:r>
              <a:rPr kumimoji="0" lang="pt-BR" sz="6400" b="1" i="0" u="none" strike="noStrike" kern="1200" cap="none" spc="0" normalizeH="0" baseline="0" noProof="0">
                <a:ln>
                  <a:noFill/>
                </a:ln>
                <a:solidFill>
                  <a:prstClr val="white"/>
                </a:solidFill>
                <a:effectLst/>
                <a:uLnTx/>
                <a:uFillTx/>
                <a:latin typeface="Calibri" pitchFamily="34" charset="0"/>
                <a:ea typeface="+mn-ea"/>
                <a:cs typeface="Arial" pitchFamily="34" charset="0"/>
              </a:rPr>
              <a:t>! </a:t>
            </a:r>
            <a:endParaRPr kumimoji="0" lang="pt-BR" sz="6400" b="1"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5" name="CaixaDeTexto 4"/>
          <p:cNvSpPr txBox="1"/>
          <p:nvPr/>
        </p:nvSpPr>
        <p:spPr>
          <a:xfrm>
            <a:off x="2195736" y="6068817"/>
            <a:ext cx="475252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pic>
        <p:nvPicPr>
          <p:cNvPr id="2" name="Imagem 1"/>
          <p:cNvPicPr>
            <a:picLocks noChangeAspect="1"/>
          </p:cNvPicPr>
          <p:nvPr/>
        </p:nvPicPr>
        <p:blipFill>
          <a:blip r:embed="rId3"/>
          <a:stretch>
            <a:fillRect/>
          </a:stretch>
        </p:blipFill>
        <p:spPr>
          <a:xfrm>
            <a:off x="3190875" y="1890742"/>
            <a:ext cx="2762250" cy="933450"/>
          </a:xfrm>
          <a:prstGeom prst="rect">
            <a:avLst/>
          </a:prstGeom>
        </p:spPr>
      </p:pic>
      <p:sp>
        <p:nvSpPr>
          <p:cNvPr id="6" name="CaixaDeTexto 5"/>
          <p:cNvSpPr txBox="1"/>
          <p:nvPr/>
        </p:nvSpPr>
        <p:spPr>
          <a:xfrm>
            <a:off x="3419872" y="5004319"/>
            <a:ext cx="5832648" cy="1323439"/>
          </a:xfrm>
          <a:prstGeom prst="rect">
            <a:avLst/>
          </a:prstGeom>
          <a:noFill/>
        </p:spPr>
        <p:txBody>
          <a:bodyPr wrap="square" rtlCol="0">
            <a:spAutoFit/>
          </a:bodyPr>
          <a:lstStyle/>
          <a:p>
            <a:r>
              <a:rPr lang="pt-BR" sz="4000" dirty="0">
                <a:solidFill>
                  <a:schemeClr val="bg1"/>
                </a:solidFill>
              </a:rPr>
              <a:t>decex.conae@mdic.gov.br</a:t>
            </a:r>
          </a:p>
          <a:p>
            <a:r>
              <a:rPr lang="pt-BR" sz="4000" dirty="0">
                <a:solidFill>
                  <a:schemeClr val="bg1"/>
                </a:solidFill>
              </a:rPr>
              <a:t>siscomex@mdic.gov.br </a:t>
            </a:r>
          </a:p>
        </p:txBody>
      </p:sp>
    </p:spTree>
    <p:extLst>
      <p:ext uri="{BB962C8B-B14F-4D97-AF65-F5344CB8AC3E}">
        <p14:creationId xmlns:p14="http://schemas.microsoft.com/office/powerpoint/2010/main" val="306112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44187" y="46135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p>
          <a:p>
            <a:pPr algn="l"/>
            <a:r>
              <a:rPr lang="pt-BR" altLang="pt-BR" sz="3000" b="1" dirty="0">
                <a:solidFill>
                  <a:srgbClr val="002060"/>
                </a:solidFill>
                <a:latin typeface="Calibri" pitchFamily="34" charset="0"/>
                <a:cs typeface="Arial" pitchFamily="34" charset="0"/>
              </a:rPr>
              <a:t>Evolução do comércio exterior brasileiro</a:t>
            </a:r>
            <a:endParaRPr lang="pt-BR" sz="2200" b="1" dirty="0">
              <a:solidFill>
                <a:srgbClr val="002060"/>
              </a:solidFill>
            </a:endParaRPr>
          </a:p>
        </p:txBody>
      </p:sp>
      <p:sp>
        <p:nvSpPr>
          <p:cNvPr id="12" name="Fluxograma: Processo 11"/>
          <p:cNvSpPr/>
          <p:nvPr/>
        </p:nvSpPr>
        <p:spPr>
          <a:xfrm>
            <a:off x="826848" y="5847387"/>
            <a:ext cx="4238542" cy="40589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b="1" dirty="0">
                <a:solidFill>
                  <a:srgbClr val="4F81BD"/>
                </a:solidFill>
                <a:cs typeface="Arial" panose="020B0604020202020204" pitchFamily="34" charset="0"/>
              </a:rPr>
              <a:t>↑ Demanda por controle → Burocracia ↑</a:t>
            </a:r>
          </a:p>
        </p:txBody>
      </p:sp>
      <p:grpSp>
        <p:nvGrpSpPr>
          <p:cNvPr id="18" name="Agrupar 17"/>
          <p:cNvGrpSpPr/>
          <p:nvPr/>
        </p:nvGrpSpPr>
        <p:grpSpPr>
          <a:xfrm>
            <a:off x="5967694" y="2943206"/>
            <a:ext cx="1562386" cy="1562384"/>
            <a:chOff x="4754958" y="3852491"/>
            <a:chExt cx="2225044" cy="2225042"/>
          </a:xfrm>
        </p:grpSpPr>
        <p:pic>
          <p:nvPicPr>
            <p:cNvPr id="13" name="Image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4958" y="3852491"/>
              <a:ext cx="2225044" cy="2225042"/>
            </a:xfrm>
            <a:prstGeom prst="rect">
              <a:avLst/>
            </a:prstGeom>
          </p:spPr>
        </p:pic>
        <p:pic>
          <p:nvPicPr>
            <p:cNvPr id="14" name="Imagem 13"/>
            <p:cNvPicPr>
              <a:picLocks noChangeAspect="1"/>
            </p:cNvPicPr>
            <p:nvPr/>
          </p:nvPicPr>
          <p:blipFill rotWithShape="1">
            <a:blip r:embed="rId4" cstate="print">
              <a:extLst>
                <a:ext uri="{28A0092B-C50C-407E-A947-70E740481C1C}">
                  <a14:useLocalDpi xmlns:a14="http://schemas.microsoft.com/office/drawing/2010/main" val="0"/>
                </a:ext>
              </a:extLst>
            </a:blip>
            <a:srcRect l="7661" t="6743" r="8906" b="8137"/>
            <a:stretch/>
          </p:blipFill>
          <p:spPr>
            <a:xfrm>
              <a:off x="5993155" y="4865997"/>
              <a:ext cx="672894" cy="686518"/>
            </a:xfrm>
            <a:prstGeom prst="ellipse">
              <a:avLst/>
            </a:prstGeom>
          </p:spPr>
        </p:pic>
      </p:grpSp>
      <p:pic>
        <p:nvPicPr>
          <p:cNvPr id="15" name="Picture 4" descr="Resultado de imagem para siste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547" y="2520104"/>
            <a:ext cx="1584918" cy="137579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6EC69058-F206-44C8-8072-62CF5C248203}"/>
              </a:ext>
            </a:extLst>
          </p:cNvPr>
          <p:cNvPicPr>
            <a:picLocks noChangeAspect="1"/>
          </p:cNvPicPr>
          <p:nvPr/>
        </p:nvPicPr>
        <p:blipFill rotWithShape="1">
          <a:blip r:embed="rId6"/>
          <a:srcRect b="450"/>
          <a:stretch/>
        </p:blipFill>
        <p:spPr>
          <a:xfrm>
            <a:off x="147183" y="1700726"/>
            <a:ext cx="5597872" cy="4146661"/>
          </a:xfrm>
          <a:prstGeom prst="rect">
            <a:avLst/>
          </a:prstGeom>
        </p:spPr>
      </p:pic>
      <p:grpSp>
        <p:nvGrpSpPr>
          <p:cNvPr id="2" name="Grupo 1028"/>
          <p:cNvGrpSpPr/>
          <p:nvPr/>
        </p:nvGrpSpPr>
        <p:grpSpPr>
          <a:xfrm>
            <a:off x="5669922" y="1704790"/>
            <a:ext cx="3189968" cy="2019608"/>
            <a:chOff x="3547558" y="2421298"/>
            <a:chExt cx="3076155" cy="1947554"/>
          </a:xfrm>
        </p:grpSpPr>
        <p:sp>
          <p:nvSpPr>
            <p:cNvPr id="3" name="Forma 2"/>
            <p:cNvSpPr/>
            <p:nvPr/>
          </p:nvSpPr>
          <p:spPr>
            <a:xfrm>
              <a:off x="3547558" y="2421298"/>
              <a:ext cx="2085392" cy="1947554"/>
            </a:xfrm>
            <a:prstGeom prst="swooshArrow">
              <a:avLst>
                <a:gd name="adj1" fmla="val 25000"/>
                <a:gd name="adj2" fmla="val 25000"/>
              </a:avLst>
            </a:prstGeom>
            <a:solidFill>
              <a:schemeClr val="bg1">
                <a:lumMod val="9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2186" y="2587222"/>
              <a:ext cx="1981527" cy="674385"/>
            </a:xfrm>
            <a:prstGeom prst="rect">
              <a:avLst/>
            </a:prstGeom>
            <a:ln>
              <a:tailEnd type="arrow"/>
            </a:ln>
          </p:spPr>
        </p:pic>
      </p:grpSp>
      <p:sp>
        <p:nvSpPr>
          <p:cNvPr id="9" name="Fluxograma: Processo 8"/>
          <p:cNvSpPr/>
          <p:nvPr/>
        </p:nvSpPr>
        <p:spPr>
          <a:xfrm>
            <a:off x="6026227" y="4505590"/>
            <a:ext cx="2822880" cy="130043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b="1" dirty="0">
                <a:solidFill>
                  <a:srgbClr val="4F81BD"/>
                </a:solidFill>
                <a:cs typeface="Arial" panose="020B0604020202020204" pitchFamily="34" charset="0"/>
              </a:rPr>
              <a:t>Oportunidade de melhorar processos e ferramentas e evoluir os controles administrativos</a:t>
            </a:r>
          </a:p>
        </p:txBody>
      </p:sp>
    </p:spTree>
    <p:extLst>
      <p:ext uri="{BB962C8B-B14F-4D97-AF65-F5344CB8AC3E}">
        <p14:creationId xmlns:p14="http://schemas.microsoft.com/office/powerpoint/2010/main" val="341493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o que se mantém?  </a:t>
            </a:r>
            <a:endParaRPr lang="pt-BR" sz="2200" b="1" dirty="0">
              <a:solidFill>
                <a:srgbClr val="002060"/>
              </a:solidFill>
            </a:endParaRPr>
          </a:p>
        </p:txBody>
      </p:sp>
      <p:sp>
        <p:nvSpPr>
          <p:cNvPr id="5" name="CaixaDeTexto 4"/>
          <p:cNvSpPr txBox="1"/>
          <p:nvPr/>
        </p:nvSpPr>
        <p:spPr>
          <a:xfrm>
            <a:off x="611560" y="2276872"/>
            <a:ext cx="8208912" cy="3200876"/>
          </a:xfrm>
          <a:prstGeom prst="rect">
            <a:avLst/>
          </a:prstGeom>
          <a:noFill/>
        </p:spPr>
        <p:txBody>
          <a:bodyPr wrap="square" rtlCol="0">
            <a:spAutoFit/>
          </a:bodyPr>
          <a:lstStyle/>
          <a:p>
            <a:pPr marL="342900" indent="-342900">
              <a:spcBef>
                <a:spcPts val="600"/>
              </a:spcBef>
              <a:buClr>
                <a:schemeClr val="accent6">
                  <a:lumMod val="75000"/>
                </a:schemeClr>
              </a:buClr>
              <a:buFont typeface="Wingdings" panose="05000000000000000000" pitchFamily="2" charset="2"/>
              <a:buChar char="§"/>
            </a:pPr>
            <a:r>
              <a:rPr lang="pt-BR" sz="2400" b="1" dirty="0">
                <a:solidFill>
                  <a:prstClr val="black"/>
                </a:solidFill>
                <a:cs typeface="Arial" charset="0"/>
              </a:rPr>
              <a:t>Norma básica </a:t>
            </a:r>
            <a:r>
              <a:rPr lang="pt-BR" sz="2400" dirty="0">
                <a:solidFill>
                  <a:prstClr val="black"/>
                </a:solidFill>
                <a:cs typeface="Arial" charset="0"/>
              </a:rPr>
              <a:t>do controle administrativo:</a:t>
            </a:r>
            <a:r>
              <a:rPr lang="pt-BR" sz="2400" b="1" dirty="0">
                <a:solidFill>
                  <a:prstClr val="black"/>
                </a:solidFill>
                <a:cs typeface="Arial" charset="0"/>
              </a:rPr>
              <a:t> Portaria Secex nº 23/2011</a:t>
            </a:r>
          </a:p>
          <a:p>
            <a:pPr marL="342900" indent="-342900">
              <a:spcBef>
                <a:spcPts val="600"/>
              </a:spcBef>
              <a:buClr>
                <a:schemeClr val="accent6">
                  <a:lumMod val="75000"/>
                </a:schemeClr>
              </a:buClr>
              <a:buFont typeface="Wingdings" panose="05000000000000000000" pitchFamily="2" charset="2"/>
              <a:buChar char="§"/>
            </a:pPr>
            <a:r>
              <a:rPr lang="pt-BR" sz="2400" dirty="0">
                <a:solidFill>
                  <a:prstClr val="black"/>
                </a:solidFill>
                <a:cs typeface="Arial" charset="0"/>
              </a:rPr>
              <a:t>Regra é o TA de Dispensa</a:t>
            </a:r>
          </a:p>
          <a:p>
            <a:pPr marL="342900" indent="-342900">
              <a:spcBef>
                <a:spcPts val="600"/>
              </a:spcBef>
              <a:buClr>
                <a:schemeClr val="accent6">
                  <a:lumMod val="75000"/>
                </a:schemeClr>
              </a:buClr>
              <a:buFont typeface="Wingdings" panose="05000000000000000000" pitchFamily="2" charset="2"/>
              <a:buChar char="§"/>
            </a:pPr>
            <a:endParaRPr lang="pt-BR" sz="2300" dirty="0">
              <a:solidFill>
                <a:prstClr val="black"/>
              </a:solidFill>
              <a:cs typeface="Arial" charset="0"/>
            </a:endParaRPr>
          </a:p>
          <a:p>
            <a:pPr marL="342900" indent="-342900">
              <a:spcBef>
                <a:spcPts val="600"/>
              </a:spcBef>
              <a:buClr>
                <a:schemeClr val="accent6">
                  <a:lumMod val="75000"/>
                </a:schemeClr>
              </a:buClr>
              <a:buFont typeface="Wingdings" panose="05000000000000000000" pitchFamily="2" charset="2"/>
              <a:buChar char="§"/>
            </a:pPr>
            <a:r>
              <a:rPr lang="pt-BR" sz="2400" dirty="0">
                <a:solidFill>
                  <a:prstClr val="black"/>
                </a:solidFill>
                <a:cs typeface="Arial" charset="0"/>
              </a:rPr>
              <a:t>No caso da importação, a diferenciação de  </a:t>
            </a:r>
          </a:p>
          <a:p>
            <a:pPr marL="800100" lvl="1" indent="-342900">
              <a:buClr>
                <a:schemeClr val="accent6">
                  <a:lumMod val="75000"/>
                </a:schemeClr>
              </a:buClr>
              <a:buFont typeface="Wingdings" panose="05000000000000000000" pitchFamily="2" charset="2"/>
              <a:buChar char="ü"/>
            </a:pPr>
            <a:r>
              <a:rPr lang="pt-BR" altLang="pt-BR" sz="2300" dirty="0">
                <a:solidFill>
                  <a:prstClr val="black"/>
                </a:solidFill>
                <a:cs typeface="Arial" charset="0"/>
              </a:rPr>
              <a:t>Licenciamento Automático: até 10 dias úteis</a:t>
            </a:r>
          </a:p>
          <a:p>
            <a:pPr marL="800100" lvl="1" indent="-342900">
              <a:buClr>
                <a:schemeClr val="accent6">
                  <a:lumMod val="75000"/>
                </a:schemeClr>
              </a:buClr>
              <a:buFont typeface="Wingdings" panose="05000000000000000000" pitchFamily="2" charset="2"/>
              <a:buChar char="ü"/>
            </a:pPr>
            <a:r>
              <a:rPr lang="pt-BR" altLang="pt-BR" sz="2300" dirty="0">
                <a:solidFill>
                  <a:prstClr val="black"/>
                </a:solidFill>
                <a:cs typeface="Arial" charset="0"/>
              </a:rPr>
              <a:t>Licenciamento Não Automático: até 60 dias corridos e, em geral, prévios ao embarque da mercadoria no exterior</a:t>
            </a:r>
            <a:endParaRPr lang="pt-BR" sz="2250" dirty="0">
              <a:solidFill>
                <a:prstClr val="black"/>
              </a:solidFill>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5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Espaço Reservado para Conteúdo 7"/>
          <p:cNvSpPr>
            <a:spLocks noGrp="1"/>
          </p:cNvSpPr>
          <p:nvPr>
            <p:ph idx="1"/>
          </p:nvPr>
        </p:nvSpPr>
        <p:spPr>
          <a:xfrm>
            <a:off x="206278" y="1772816"/>
            <a:ext cx="8712968" cy="5301208"/>
          </a:xfrm>
        </p:spPr>
        <p:txBody>
          <a:bodyPr>
            <a:normAutofit/>
          </a:bodyPr>
          <a:lstStyle/>
          <a:p>
            <a:pPr lvl="1" eaLnBrk="1" hangingPunct="1">
              <a:buClr>
                <a:schemeClr val="accent6">
                  <a:lumMod val="75000"/>
                </a:schemeClr>
              </a:buClr>
              <a:buFont typeface="Wingdings" panose="05000000000000000000" pitchFamily="2" charset="2"/>
              <a:buChar char="Ø"/>
            </a:pPr>
            <a:r>
              <a:rPr lang="pt-BR" altLang="pt-BR" sz="2300" dirty="0"/>
              <a:t>Controle </a:t>
            </a:r>
            <a:r>
              <a:rPr lang="pt-BR" altLang="pt-BR" sz="2300" b="1" dirty="0"/>
              <a:t>em função da mercadoria</a:t>
            </a:r>
          </a:p>
          <a:p>
            <a:pPr lvl="2">
              <a:buClr>
                <a:schemeClr val="accent6">
                  <a:lumMod val="75000"/>
                </a:schemeClr>
              </a:buClr>
              <a:buFont typeface="Wingdings" panose="05000000000000000000" pitchFamily="2" charset="2"/>
              <a:buChar char="§"/>
            </a:pPr>
            <a:r>
              <a:rPr lang="pt-BR" altLang="pt-BR" sz="2300" dirty="0"/>
              <a:t>Equipamentos de defesa</a:t>
            </a:r>
          </a:p>
          <a:p>
            <a:pPr lvl="2">
              <a:buClr>
                <a:schemeClr val="accent6">
                  <a:lumMod val="75000"/>
                </a:schemeClr>
              </a:buClr>
              <a:buFont typeface="Wingdings" panose="05000000000000000000" pitchFamily="2" charset="2"/>
              <a:buChar char="§"/>
            </a:pPr>
            <a:r>
              <a:rPr lang="pt-BR" altLang="pt-BR" sz="2300" dirty="0"/>
              <a:t>Certificação técnica</a:t>
            </a:r>
          </a:p>
          <a:p>
            <a:pPr lvl="2">
              <a:buClr>
                <a:schemeClr val="accent6">
                  <a:lumMod val="75000"/>
                </a:schemeClr>
              </a:buClr>
              <a:buFont typeface="Wingdings" panose="05000000000000000000" pitchFamily="2" charset="2"/>
              <a:buChar char="§"/>
            </a:pPr>
            <a:r>
              <a:rPr lang="pt-BR" altLang="pt-BR" sz="2300" dirty="0"/>
              <a:t>Defesa comercial</a:t>
            </a:r>
          </a:p>
          <a:p>
            <a:pPr lvl="2">
              <a:buClr>
                <a:schemeClr val="accent6">
                  <a:lumMod val="75000"/>
                </a:schemeClr>
              </a:buClr>
              <a:buFont typeface="Wingdings" panose="05000000000000000000" pitchFamily="2" charset="2"/>
              <a:buChar char="§"/>
            </a:pPr>
            <a:r>
              <a:rPr lang="pt-BR" altLang="pt-BR" sz="2300" dirty="0"/>
              <a:t>Alimentos e medicamentos</a:t>
            </a:r>
          </a:p>
          <a:p>
            <a:pPr lvl="1" eaLnBrk="1" hangingPunct="1">
              <a:buClr>
                <a:schemeClr val="accent6">
                  <a:lumMod val="75000"/>
                </a:schemeClr>
              </a:buClr>
              <a:buFont typeface="Wingdings" panose="05000000000000000000" pitchFamily="2" charset="2"/>
              <a:buChar char="Ø"/>
            </a:pPr>
            <a:endParaRPr lang="pt-BR" altLang="pt-BR" sz="1500" dirty="0"/>
          </a:p>
          <a:p>
            <a:pPr lvl="1">
              <a:buClr>
                <a:schemeClr val="accent6">
                  <a:lumMod val="75000"/>
                </a:schemeClr>
              </a:buClr>
              <a:buFont typeface="Wingdings" panose="05000000000000000000" pitchFamily="2" charset="2"/>
              <a:buChar char="Ø"/>
            </a:pPr>
            <a:r>
              <a:rPr lang="pt-BR" altLang="pt-BR" sz="2300" dirty="0"/>
              <a:t>Controle </a:t>
            </a:r>
            <a:r>
              <a:rPr lang="pt-BR" altLang="pt-BR" sz="2300" b="1" dirty="0"/>
              <a:t>em função da operação</a:t>
            </a:r>
          </a:p>
          <a:p>
            <a:pPr lvl="2">
              <a:buClr>
                <a:schemeClr val="accent6">
                  <a:lumMod val="75000"/>
                </a:schemeClr>
              </a:buClr>
              <a:buFont typeface="Wingdings" panose="05000000000000000000" pitchFamily="2" charset="2"/>
              <a:buChar char="§"/>
            </a:pPr>
            <a:r>
              <a:rPr lang="pt-BR" altLang="pt-BR" sz="2300" dirty="0"/>
              <a:t>Material usado</a:t>
            </a:r>
          </a:p>
          <a:p>
            <a:pPr lvl="2">
              <a:buClr>
                <a:schemeClr val="accent6">
                  <a:lumMod val="75000"/>
                </a:schemeClr>
              </a:buClr>
              <a:buFont typeface="Wingdings" panose="05000000000000000000" pitchFamily="2" charset="2"/>
              <a:buChar char="§"/>
            </a:pPr>
            <a:r>
              <a:rPr lang="pt-BR" altLang="pt-BR" sz="2300" dirty="0"/>
              <a:t>Acordos comerciais, contingenciamento, benefícios fiscais</a:t>
            </a:r>
          </a:p>
          <a:p>
            <a:pPr lvl="3">
              <a:buClr>
                <a:schemeClr val="accent6">
                  <a:lumMod val="75000"/>
                </a:schemeClr>
              </a:buClr>
              <a:buFont typeface="Arial" panose="020B0604020202020204" pitchFamily="34" charset="0"/>
              <a:buChar char="•"/>
            </a:pPr>
            <a:r>
              <a:rPr lang="pt-BR" altLang="pt-BR" sz="2200" dirty="0"/>
              <a:t>Exportação com preferência tarifária para a UE</a:t>
            </a:r>
          </a:p>
          <a:p>
            <a:pPr lvl="3">
              <a:buClr>
                <a:schemeClr val="accent6">
                  <a:lumMod val="75000"/>
                </a:schemeClr>
              </a:buClr>
              <a:buFont typeface="Arial" panose="020B0604020202020204" pitchFamily="34" charset="0"/>
              <a:buChar char="•"/>
            </a:pPr>
            <a:r>
              <a:rPr lang="pt-BR" altLang="pt-BR" sz="2200" dirty="0"/>
              <a:t>Importações para a Zona Franca de Manaus</a:t>
            </a:r>
          </a:p>
          <a:p>
            <a:pPr lvl="1">
              <a:buClr>
                <a:schemeClr val="accent6">
                  <a:lumMod val="75000"/>
                </a:schemeClr>
              </a:buClr>
              <a:buFont typeface="Wingdings" panose="05000000000000000000" pitchFamily="2" charset="2"/>
              <a:buChar char="Ø"/>
            </a:pPr>
            <a:endParaRPr lang="pt-BR" altLang="pt-BR" sz="1800" dirty="0"/>
          </a:p>
          <a:p>
            <a:pPr lvl="1" eaLnBrk="1" hangingPunct="1">
              <a:buClr>
                <a:schemeClr val="accent6">
                  <a:lumMod val="75000"/>
                </a:schemeClr>
              </a:buClr>
              <a:buFont typeface="Wingdings" panose="05000000000000000000" pitchFamily="2" charset="2"/>
              <a:buChar char="Ø"/>
            </a:pPr>
            <a:endParaRPr lang="pt-BR" altLang="pt-BR" sz="1800" dirty="0"/>
          </a:p>
          <a:p>
            <a:pPr marL="366713" lvl="1" indent="0" eaLnBrk="1" hangingPunct="1">
              <a:buClr>
                <a:schemeClr val="accent6">
                  <a:lumMod val="75000"/>
                </a:schemeClr>
              </a:buClr>
              <a:buNone/>
            </a:pPr>
            <a:endParaRPr lang="pt-BR" altLang="pt-BR" sz="1800" dirty="0"/>
          </a:p>
          <a:p>
            <a:pPr marL="366713" lvl="1" indent="0" eaLnBrk="1" hangingPunct="1">
              <a:buClr>
                <a:schemeClr val="accent6">
                  <a:lumMod val="75000"/>
                </a:schemeClr>
              </a:buClr>
              <a:buNone/>
            </a:pPr>
            <a:endParaRPr lang="pt-BR" altLang="pt-BR" sz="1800" dirty="0"/>
          </a:p>
          <a:p>
            <a:pPr eaLnBrk="1" hangingPunct="1"/>
            <a:endParaRPr lang="pt-BR" altLang="pt-BR" dirty="0"/>
          </a:p>
        </p:txBody>
      </p:sp>
      <p:sp>
        <p:nvSpPr>
          <p:cNvPr id="4"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o que se mantém?  </a:t>
            </a:r>
            <a:endParaRPr lang="pt-BR" sz="2200" b="1" dirty="0">
              <a:solidFill>
                <a:srgbClr val="00206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m 12">
            <a:extLst>
              <a:ext uri="{FF2B5EF4-FFF2-40B4-BE49-F238E27FC236}">
                <a16:creationId xmlns:a16="http://schemas.microsoft.com/office/drawing/2014/main" id="{C753A318-F095-43A5-A2C2-28275FDC64F3}"/>
              </a:ext>
            </a:extLst>
          </p:cNvPr>
          <p:cNvPicPr>
            <a:picLocks noChangeAspect="1"/>
          </p:cNvPicPr>
          <p:nvPr/>
        </p:nvPicPr>
        <p:blipFill rotWithShape="1">
          <a:blip r:embed="rId4">
            <a:extLst>
              <a:ext uri="{28A0092B-C50C-407E-A947-70E740481C1C}">
                <a14:useLocalDpi xmlns:a14="http://schemas.microsoft.com/office/drawing/2010/main" val="0"/>
              </a:ext>
            </a:extLst>
          </a:blip>
          <a:srcRect l="6081" t="2087" r="9450" b="13029"/>
          <a:stretch/>
        </p:blipFill>
        <p:spPr>
          <a:xfrm>
            <a:off x="5868144" y="2852936"/>
            <a:ext cx="2166301" cy="1728193"/>
          </a:xfrm>
          <a:prstGeom prst="rect">
            <a:avLst/>
          </a:prstGeom>
        </p:spPr>
      </p:pic>
    </p:spTree>
    <p:extLst>
      <p:ext uri="{BB962C8B-B14F-4D97-AF65-F5344CB8AC3E}">
        <p14:creationId xmlns:p14="http://schemas.microsoft.com/office/powerpoint/2010/main" val="342775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FE864A8-780A-4505-9D9B-E301F6D73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498" y="2076745"/>
            <a:ext cx="2862998" cy="3786964"/>
          </a:xfrm>
          <a:prstGeom prst="rect">
            <a:avLst/>
          </a:prstGeom>
        </p:spPr>
      </p:pic>
      <p:sp>
        <p:nvSpPr>
          <p:cNvPr id="4"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o que muda?  </a:t>
            </a:r>
            <a:endParaRPr lang="pt-BR" sz="2200" b="1" dirty="0">
              <a:solidFill>
                <a:srgbClr val="002060"/>
              </a:solidFill>
            </a:endParaRPr>
          </a:p>
        </p:txBody>
      </p:sp>
      <p:sp>
        <p:nvSpPr>
          <p:cNvPr id="5" name="Espaço Reservado para Conteúdo 6"/>
          <p:cNvSpPr txBox="1">
            <a:spLocks/>
          </p:cNvSpPr>
          <p:nvPr/>
        </p:nvSpPr>
        <p:spPr>
          <a:xfrm>
            <a:off x="323528" y="2261909"/>
            <a:ext cx="6010696" cy="4535139"/>
          </a:xfrm>
          <a:prstGeom prst="rect">
            <a:avLst/>
          </a:prstGeom>
        </p:spPr>
        <p:txBody>
          <a:bodyPr/>
          <a:lstStyle>
            <a:lvl1pPr marL="387350" indent="-342900" algn="l" rtl="0" eaLnBrk="1" fontAlgn="base" hangingPunct="1">
              <a:spcBef>
                <a:spcPct val="20000"/>
              </a:spcBef>
              <a:spcAft>
                <a:spcPts val="300"/>
              </a:spcAft>
              <a:buClr>
                <a:srgbClr val="E46C0A"/>
              </a:buClr>
              <a:buSzPct val="128000"/>
              <a:buFont typeface="Wingdings" pitchFamily="2" charset="2"/>
              <a:buChar char="§"/>
              <a:defRPr sz="2200" kern="1200">
                <a:solidFill>
                  <a:schemeClr val="tx1"/>
                </a:solidFill>
                <a:latin typeface="+mn-lt"/>
                <a:ea typeface="+mn-ea"/>
                <a:cs typeface="+mn-cs"/>
              </a:defRPr>
            </a:lvl1pPr>
            <a:lvl2pPr marL="708025" indent="-342900" algn="l" rtl="0" eaLnBrk="1" fontAlgn="base" hangingPunct="1">
              <a:spcBef>
                <a:spcPct val="20000"/>
              </a:spcBef>
              <a:spcAft>
                <a:spcPts val="300"/>
              </a:spcAft>
              <a:buClr>
                <a:srgbClr val="E46C0A"/>
              </a:buClr>
              <a:buSzPct val="128000"/>
              <a:buFont typeface="Wingdings" pitchFamily="2" charset="2"/>
              <a:buChar char="§"/>
              <a:defRPr sz="2000" kern="1200">
                <a:solidFill>
                  <a:schemeClr val="tx1"/>
                </a:solidFill>
                <a:latin typeface="+mn-lt"/>
                <a:ea typeface="+mn-ea"/>
                <a:cs typeface="+mn-cs"/>
              </a:defRPr>
            </a:lvl2pPr>
            <a:lvl3pPr marL="925513" indent="-285750" algn="l" rtl="0" eaLnBrk="1" fontAlgn="base" hangingPunct="1">
              <a:spcBef>
                <a:spcPct val="20000"/>
              </a:spcBef>
              <a:spcAft>
                <a:spcPts val="300"/>
              </a:spcAft>
              <a:buClr>
                <a:srgbClr val="E46C0A"/>
              </a:buClr>
              <a:buSzPct val="128000"/>
              <a:buFont typeface="Wingdings" pitchFamily="2" charset="2"/>
              <a:buChar char="§"/>
              <a:defRPr kern="1200">
                <a:solidFill>
                  <a:schemeClr val="tx1"/>
                </a:solidFill>
                <a:latin typeface="+mn-lt"/>
                <a:ea typeface="+mn-ea"/>
                <a:cs typeface="+mn-cs"/>
              </a:defRPr>
            </a:lvl3pPr>
            <a:lvl4pPr marL="1200150" indent="-285750" algn="l" rtl="0" eaLnBrk="1" fontAlgn="base" hangingPunct="1">
              <a:spcBef>
                <a:spcPct val="20000"/>
              </a:spcBef>
              <a:spcAft>
                <a:spcPts val="300"/>
              </a:spcAft>
              <a:buClr>
                <a:srgbClr val="E46C0A"/>
              </a:buClr>
              <a:buSzPct val="128000"/>
              <a:buFont typeface="Wingdings" pitchFamily="2" charset="2"/>
              <a:buChar char="§"/>
              <a:defRPr sz="1600" kern="1200">
                <a:solidFill>
                  <a:schemeClr val="tx1"/>
                </a:solidFill>
                <a:latin typeface="+mn-lt"/>
                <a:ea typeface="+mn-ea"/>
                <a:cs typeface="+mn-cs"/>
              </a:defRPr>
            </a:lvl4pPr>
            <a:lvl5pPr marL="1492250" indent="-285750" algn="l" rtl="0" eaLnBrk="1" fontAlgn="base" hangingPunct="1">
              <a:spcBef>
                <a:spcPct val="20000"/>
              </a:spcBef>
              <a:spcAft>
                <a:spcPts val="300"/>
              </a:spcAft>
              <a:buClr>
                <a:srgbClr val="E46C0A"/>
              </a:buClr>
              <a:buSzPct val="128000"/>
              <a:buFont typeface="Wingdings" pitchFamily="2" charset="2"/>
              <a:buChar char="§"/>
              <a:defRPr sz="1400" kern="1200">
                <a:solidFill>
                  <a:schemeClr val="tx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a:defRPr/>
            </a:pPr>
            <a:r>
              <a:rPr lang="pt-BR" b="1" dirty="0">
                <a:solidFill>
                  <a:prstClr val="black"/>
                </a:solidFill>
                <a:latin typeface="Calibri" pitchFamily="34" charset="0"/>
                <a:cs typeface="Arial" charset="0"/>
              </a:rPr>
              <a:t>Eliminação do RE → LPCO: </a:t>
            </a:r>
            <a:r>
              <a:rPr lang="pt-BR" dirty="0">
                <a:solidFill>
                  <a:prstClr val="black"/>
                </a:solidFill>
                <a:latin typeface="Calibri" pitchFamily="34" charset="0"/>
                <a:cs typeface="Arial" charset="0"/>
              </a:rPr>
              <a:t>Licenças Permissões Certificados e Outros documentos</a:t>
            </a:r>
          </a:p>
          <a:p>
            <a:pPr marL="387350" lvl="1" algn="just">
              <a:defRPr/>
            </a:pPr>
            <a:r>
              <a:rPr lang="pt-BR" sz="2200" b="1" dirty="0">
                <a:solidFill>
                  <a:prstClr val="black"/>
                </a:solidFill>
                <a:latin typeface="Calibri" pitchFamily="34" charset="0"/>
                <a:cs typeface="Arial" charset="0"/>
              </a:rPr>
              <a:t>Eliminação da LI e da LSI → LPCO </a:t>
            </a:r>
            <a:r>
              <a:rPr lang="pt-BR" sz="2200" dirty="0">
                <a:solidFill>
                  <a:prstClr val="black"/>
                </a:solidFill>
                <a:latin typeface="Calibri" pitchFamily="34" charset="0"/>
                <a:cs typeface="Arial" charset="0"/>
              </a:rPr>
              <a:t>ou</a:t>
            </a:r>
            <a:r>
              <a:rPr lang="pt-BR" sz="2200" b="1" dirty="0">
                <a:solidFill>
                  <a:prstClr val="black"/>
                </a:solidFill>
                <a:latin typeface="Calibri" pitchFamily="34" charset="0"/>
                <a:cs typeface="Arial" charset="0"/>
              </a:rPr>
              <a:t> DUIMP: </a:t>
            </a:r>
            <a:r>
              <a:rPr lang="pt-BR" sz="2200" dirty="0">
                <a:solidFill>
                  <a:prstClr val="black"/>
                </a:solidFill>
                <a:latin typeface="Calibri" pitchFamily="34" charset="0"/>
                <a:cs typeface="Arial" charset="0"/>
              </a:rPr>
              <a:t>Declaração Única de Importação </a:t>
            </a:r>
            <a:r>
              <a:rPr lang="pt-BR" sz="2200" b="1" dirty="0">
                <a:solidFill>
                  <a:prstClr val="black"/>
                </a:solidFill>
                <a:latin typeface="Calibri" pitchFamily="34" charset="0"/>
                <a:cs typeface="Arial" charset="0"/>
              </a:rPr>
              <a:t>+ RIF: </a:t>
            </a:r>
            <a:r>
              <a:rPr lang="pt-BR" sz="2200" dirty="0">
                <a:solidFill>
                  <a:prstClr val="black"/>
                </a:solidFill>
                <a:latin typeface="Calibri" pitchFamily="34" charset="0"/>
                <a:cs typeface="Arial" charset="0"/>
              </a:rPr>
              <a:t>Relatório de Inspeção Física</a:t>
            </a:r>
            <a:r>
              <a:rPr lang="pt-BR" sz="2200" b="1" dirty="0">
                <a:solidFill>
                  <a:prstClr val="black"/>
                </a:solidFill>
                <a:latin typeface="Calibri" pitchFamily="34" charset="0"/>
                <a:cs typeface="Arial" charset="0"/>
              </a:rPr>
              <a:t> </a:t>
            </a:r>
          </a:p>
          <a:p>
            <a:pPr marL="387350" lvl="1" algn="just">
              <a:defRPr/>
            </a:pPr>
            <a:r>
              <a:rPr lang="pt-BR" sz="2200" b="1" dirty="0">
                <a:solidFill>
                  <a:prstClr val="black"/>
                </a:solidFill>
                <a:latin typeface="Calibri" pitchFamily="34" charset="0"/>
                <a:cs typeface="Arial" charset="0"/>
              </a:rPr>
              <a:t>Centralização dos procedimentos de comércio exterior</a:t>
            </a:r>
          </a:p>
          <a:p>
            <a:pPr marL="387350" lvl="1" algn="just">
              <a:defRPr/>
            </a:pPr>
            <a:r>
              <a:rPr lang="pt-BR" sz="2200" dirty="0">
                <a:cs typeface="Arial" charset="0"/>
              </a:rPr>
              <a:t>Licenças e inspeções, em regra, serão </a:t>
            </a:r>
            <a:r>
              <a:rPr lang="pt-BR" sz="2200" b="1" dirty="0">
                <a:cs typeface="Arial" charset="0"/>
              </a:rPr>
              <a:t>requisitos para o desembaraço </a:t>
            </a:r>
            <a:r>
              <a:rPr lang="pt-BR" sz="2200" dirty="0">
                <a:cs typeface="Arial" charset="0"/>
              </a:rPr>
              <a:t>e não para o registro das declarações.</a:t>
            </a:r>
            <a:endParaRPr lang="pt-BR" sz="2200" dirty="0">
              <a:solidFill>
                <a:prstClr val="black"/>
              </a:solidFill>
              <a:cs typeface="Arial" charset="0"/>
            </a:endParaRPr>
          </a:p>
          <a:p>
            <a:pPr marL="582613" lvl="2" indent="0" algn="just">
              <a:buNone/>
              <a:defRPr/>
            </a:pPr>
            <a:endParaRPr lang="pt-BR" sz="1850" dirty="0">
              <a:solidFill>
                <a:prstClr val="black"/>
              </a:solidFill>
              <a:latin typeface="Calibri" pitchFamily="34" charset="0"/>
              <a:cs typeface="Arial"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4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683568" y="1556792"/>
            <a:ext cx="7754771" cy="4751163"/>
            <a:chOff x="467543" y="1556792"/>
            <a:chExt cx="7754771" cy="4751163"/>
          </a:xfrm>
        </p:grpSpPr>
        <p:pic>
          <p:nvPicPr>
            <p:cNvPr id="9" name="Imagem 8"/>
            <p:cNvPicPr>
              <a:picLocks noChangeAspect="1"/>
            </p:cNvPicPr>
            <p:nvPr/>
          </p:nvPicPr>
          <p:blipFill>
            <a:blip r:embed="rId3"/>
            <a:stretch>
              <a:fillRect/>
            </a:stretch>
          </p:blipFill>
          <p:spPr>
            <a:xfrm>
              <a:off x="467543" y="1556792"/>
              <a:ext cx="7754771" cy="4751163"/>
            </a:xfrm>
            <a:prstGeom prst="rect">
              <a:avLst/>
            </a:prstGeom>
          </p:spPr>
        </p:pic>
        <p:sp>
          <p:nvSpPr>
            <p:cNvPr id="2" name="Retângulo 1"/>
            <p:cNvSpPr/>
            <p:nvPr/>
          </p:nvSpPr>
          <p:spPr>
            <a:xfrm>
              <a:off x="5701124" y="4005064"/>
              <a:ext cx="2352677" cy="1523494"/>
            </a:xfrm>
            <a:prstGeom prst="rect">
              <a:avLst/>
            </a:prstGeom>
            <a:solidFill>
              <a:srgbClr val="4F81BD"/>
            </a:solidFill>
          </p:spPr>
          <p:txBody>
            <a:bodyPr wrap="square" anchor="b">
              <a:spAutoFit/>
            </a:bodyPr>
            <a:lstStyle/>
            <a:p>
              <a:pPr algn="ctr">
                <a:spcBef>
                  <a:spcPts val="600"/>
                </a:spcBef>
                <a:buClr>
                  <a:schemeClr val="accent6">
                    <a:lumMod val="75000"/>
                  </a:schemeClr>
                </a:buClr>
                <a:defRPr/>
              </a:pPr>
              <a:r>
                <a:rPr lang="pt-BR" sz="2200" b="1" dirty="0">
                  <a:solidFill>
                    <a:schemeClr val="bg1"/>
                  </a:solidFill>
                  <a:cs typeface="Arial" charset="0"/>
                </a:rPr>
                <a:t>↑ CELERIDADE Processual </a:t>
              </a:r>
            </a:p>
            <a:p>
              <a:pPr algn="ctr">
                <a:spcBef>
                  <a:spcPts val="600"/>
                </a:spcBef>
                <a:buClr>
                  <a:schemeClr val="accent6">
                    <a:lumMod val="75000"/>
                  </a:schemeClr>
                </a:buClr>
                <a:defRPr/>
              </a:pPr>
              <a:r>
                <a:rPr lang="pt-BR" sz="2200" b="1" dirty="0">
                  <a:solidFill>
                    <a:schemeClr val="bg1"/>
                  </a:solidFill>
                  <a:cs typeface="Arial" charset="0"/>
                </a:rPr>
                <a:t>↑ INTEGRIDADE das informações</a:t>
              </a:r>
            </a:p>
          </p:txBody>
        </p:sp>
      </p:grpSp>
      <p:sp>
        <p:nvSpPr>
          <p:cNvPr id="3" name="Título 1"/>
          <p:cNvSpPr txBox="1">
            <a:spLocks/>
          </p:cNvSpPr>
          <p:nvPr/>
        </p:nvSpPr>
        <p:spPr>
          <a:xfrm>
            <a:off x="467543" y="620688"/>
            <a:ext cx="8470133"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NOVO PROCESSO DE EXPORTAÇÃO</a:t>
            </a:r>
            <a:r>
              <a:rPr lang="pt-BR" altLang="pt-BR" sz="3000" b="1" dirty="0">
                <a:solidFill>
                  <a:srgbClr val="002060"/>
                </a:solidFill>
                <a:latin typeface="Calibri" pitchFamily="34" charset="0"/>
                <a:cs typeface="Arial" pitchFamily="34" charset="0"/>
              </a:rPr>
              <a:t> </a:t>
            </a:r>
          </a:p>
          <a:p>
            <a:pPr algn="l"/>
            <a:r>
              <a:rPr lang="pt-BR" sz="2600" b="1" dirty="0">
                <a:solidFill>
                  <a:srgbClr val="002060"/>
                </a:solidFill>
                <a:latin typeface="Calibri" pitchFamily="34" charset="0"/>
                <a:cs typeface="Arial" pitchFamily="34" charset="0"/>
              </a:rPr>
              <a:t>Etapas paralelas e conferência automática de informações </a:t>
            </a:r>
            <a:endParaRPr lang="pt-BR" sz="2600" b="1" dirty="0">
              <a:solidFill>
                <a:srgbClr val="00206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21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o que muda?  </a:t>
            </a:r>
            <a:endParaRPr lang="pt-BR" sz="2200" b="1" dirty="0">
              <a:solidFill>
                <a:srgbClr val="002060"/>
              </a:solidFill>
            </a:endParaRPr>
          </a:p>
        </p:txBody>
      </p:sp>
      <p:sp>
        <p:nvSpPr>
          <p:cNvPr id="5" name="Espaço Reservado para Conteúdo 6"/>
          <p:cNvSpPr txBox="1">
            <a:spLocks/>
          </p:cNvSpPr>
          <p:nvPr/>
        </p:nvSpPr>
        <p:spPr>
          <a:xfrm>
            <a:off x="323528" y="1700808"/>
            <a:ext cx="8352927" cy="2107854"/>
          </a:xfrm>
          <a:prstGeom prst="rect">
            <a:avLst/>
          </a:prstGeom>
        </p:spPr>
        <p:txBody>
          <a:bodyPr/>
          <a:lstStyle>
            <a:lvl1pPr marL="387350" indent="-342900" algn="l" rtl="0" eaLnBrk="1" fontAlgn="base" hangingPunct="1">
              <a:spcBef>
                <a:spcPct val="20000"/>
              </a:spcBef>
              <a:spcAft>
                <a:spcPts val="300"/>
              </a:spcAft>
              <a:buClr>
                <a:srgbClr val="E46C0A"/>
              </a:buClr>
              <a:buSzPct val="128000"/>
              <a:buFont typeface="Wingdings" pitchFamily="2" charset="2"/>
              <a:buChar char="§"/>
              <a:defRPr sz="2200" kern="1200">
                <a:solidFill>
                  <a:schemeClr val="tx1"/>
                </a:solidFill>
                <a:latin typeface="+mn-lt"/>
                <a:ea typeface="+mn-ea"/>
                <a:cs typeface="+mn-cs"/>
              </a:defRPr>
            </a:lvl1pPr>
            <a:lvl2pPr marL="708025" indent="-342900" algn="l" rtl="0" eaLnBrk="1" fontAlgn="base" hangingPunct="1">
              <a:spcBef>
                <a:spcPct val="20000"/>
              </a:spcBef>
              <a:spcAft>
                <a:spcPts val="300"/>
              </a:spcAft>
              <a:buClr>
                <a:srgbClr val="E46C0A"/>
              </a:buClr>
              <a:buSzPct val="128000"/>
              <a:buFont typeface="Wingdings" pitchFamily="2" charset="2"/>
              <a:buChar char="§"/>
              <a:defRPr sz="2000" kern="1200">
                <a:solidFill>
                  <a:schemeClr val="tx1"/>
                </a:solidFill>
                <a:latin typeface="+mn-lt"/>
                <a:ea typeface="+mn-ea"/>
                <a:cs typeface="+mn-cs"/>
              </a:defRPr>
            </a:lvl2pPr>
            <a:lvl3pPr marL="925513" indent="-285750" algn="l" rtl="0" eaLnBrk="1" fontAlgn="base" hangingPunct="1">
              <a:spcBef>
                <a:spcPct val="20000"/>
              </a:spcBef>
              <a:spcAft>
                <a:spcPts val="300"/>
              </a:spcAft>
              <a:buClr>
                <a:srgbClr val="E46C0A"/>
              </a:buClr>
              <a:buSzPct val="128000"/>
              <a:buFont typeface="Wingdings" pitchFamily="2" charset="2"/>
              <a:buChar char="§"/>
              <a:defRPr kern="1200">
                <a:solidFill>
                  <a:schemeClr val="tx1"/>
                </a:solidFill>
                <a:latin typeface="+mn-lt"/>
                <a:ea typeface="+mn-ea"/>
                <a:cs typeface="+mn-cs"/>
              </a:defRPr>
            </a:lvl3pPr>
            <a:lvl4pPr marL="1200150" indent="-285750" algn="l" rtl="0" eaLnBrk="1" fontAlgn="base" hangingPunct="1">
              <a:spcBef>
                <a:spcPct val="20000"/>
              </a:spcBef>
              <a:spcAft>
                <a:spcPts val="300"/>
              </a:spcAft>
              <a:buClr>
                <a:srgbClr val="E46C0A"/>
              </a:buClr>
              <a:buSzPct val="128000"/>
              <a:buFont typeface="Wingdings" pitchFamily="2" charset="2"/>
              <a:buChar char="§"/>
              <a:defRPr sz="1600" kern="1200">
                <a:solidFill>
                  <a:schemeClr val="tx1"/>
                </a:solidFill>
                <a:latin typeface="+mn-lt"/>
                <a:ea typeface="+mn-ea"/>
                <a:cs typeface="+mn-cs"/>
              </a:defRPr>
            </a:lvl4pPr>
            <a:lvl5pPr marL="1492250" indent="-285750" algn="l" rtl="0" eaLnBrk="1" fontAlgn="base" hangingPunct="1">
              <a:spcBef>
                <a:spcPct val="20000"/>
              </a:spcBef>
              <a:spcAft>
                <a:spcPts val="300"/>
              </a:spcAft>
              <a:buClr>
                <a:srgbClr val="E46C0A"/>
              </a:buClr>
              <a:buSzPct val="128000"/>
              <a:buFont typeface="Wingdings" pitchFamily="2" charset="2"/>
              <a:buChar char="§"/>
              <a:defRPr sz="1400" kern="1200">
                <a:solidFill>
                  <a:schemeClr val="tx1"/>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87350" lvl="1" algn="just">
              <a:defRPr/>
            </a:pPr>
            <a:endParaRPr lang="pt-BR" sz="2200" dirty="0">
              <a:cs typeface="Arial" charset="0"/>
            </a:endParaRPr>
          </a:p>
          <a:p>
            <a:pPr algn="just">
              <a:defRPr/>
            </a:pPr>
            <a:r>
              <a:rPr lang="pt-BR" sz="2400" b="1" dirty="0">
                <a:solidFill>
                  <a:prstClr val="black"/>
                </a:solidFill>
                <a:latin typeface="Calibri" pitchFamily="34" charset="0"/>
                <a:cs typeface="Arial" charset="0"/>
              </a:rPr>
              <a:t>DUE e </a:t>
            </a:r>
            <a:r>
              <a:rPr lang="pt-BR" sz="2400" b="1" dirty="0" err="1">
                <a:solidFill>
                  <a:prstClr val="black"/>
                </a:solidFill>
                <a:latin typeface="Calibri" pitchFamily="34" charset="0"/>
                <a:cs typeface="Arial" charset="0"/>
              </a:rPr>
              <a:t>Duimp</a:t>
            </a:r>
            <a:r>
              <a:rPr lang="pt-BR" sz="2400" b="1" dirty="0">
                <a:solidFill>
                  <a:prstClr val="black"/>
                </a:solidFill>
                <a:latin typeface="Calibri" pitchFamily="34" charset="0"/>
                <a:cs typeface="Arial" charset="0"/>
              </a:rPr>
              <a:t>: documentos de natureza aduaneira, administrativa, comercial, financeira, fiscal e logística. </a:t>
            </a:r>
          </a:p>
          <a:p>
            <a:pPr algn="just"/>
            <a:r>
              <a:rPr lang="pt-BR" sz="2400" b="1" dirty="0">
                <a:solidFill>
                  <a:prstClr val="black"/>
                </a:solidFill>
                <a:cs typeface="Arial" charset="0"/>
              </a:rPr>
              <a:t>Acesso à informação possibilita</a:t>
            </a:r>
          </a:p>
          <a:p>
            <a:pPr marL="582613" lvl="2" indent="0" algn="just">
              <a:buNone/>
              <a:defRPr/>
            </a:pPr>
            <a:endParaRPr lang="pt-BR" sz="1850" dirty="0">
              <a:solidFill>
                <a:prstClr val="black"/>
              </a:solidFill>
              <a:latin typeface="Calibri" pitchFamily="34" charset="0"/>
              <a:cs typeface="Arial"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m 6">
            <a:extLst>
              <a:ext uri="{FF2B5EF4-FFF2-40B4-BE49-F238E27FC236}">
                <a16:creationId xmlns:a16="http://schemas.microsoft.com/office/drawing/2014/main" id="{B8A7EE65-32D0-403B-8FDF-07CF0CC27621}"/>
              </a:ext>
            </a:extLst>
          </p:cNvPr>
          <p:cNvPicPr>
            <a:picLocks noChangeAspect="1"/>
          </p:cNvPicPr>
          <p:nvPr/>
        </p:nvPicPr>
        <p:blipFill>
          <a:blip r:embed="rId4"/>
          <a:stretch>
            <a:fillRect/>
          </a:stretch>
        </p:blipFill>
        <p:spPr>
          <a:xfrm>
            <a:off x="5120609" y="3555169"/>
            <a:ext cx="3507166" cy="2050014"/>
          </a:xfrm>
          <a:prstGeom prst="rect">
            <a:avLst/>
          </a:prstGeom>
        </p:spPr>
      </p:pic>
      <p:sp>
        <p:nvSpPr>
          <p:cNvPr id="2" name="Retângulo 1">
            <a:extLst>
              <a:ext uri="{FF2B5EF4-FFF2-40B4-BE49-F238E27FC236}">
                <a16:creationId xmlns:a16="http://schemas.microsoft.com/office/drawing/2014/main" id="{4DC935BB-094C-4657-A348-650FD66E1B68}"/>
              </a:ext>
            </a:extLst>
          </p:cNvPr>
          <p:cNvSpPr/>
          <p:nvPr/>
        </p:nvSpPr>
        <p:spPr>
          <a:xfrm>
            <a:off x="638347" y="4745862"/>
            <a:ext cx="8299330" cy="1658916"/>
          </a:xfrm>
          <a:prstGeom prst="rect">
            <a:avLst/>
          </a:prstGeom>
        </p:spPr>
        <p:txBody>
          <a:bodyPr/>
          <a:lstStyle/>
          <a:p>
            <a:pPr marL="387350" indent="-342900" algn="just">
              <a:spcBef>
                <a:spcPct val="20000"/>
              </a:spcBef>
              <a:spcAft>
                <a:spcPts val="300"/>
              </a:spcAft>
              <a:buClr>
                <a:srgbClr val="E46C0A"/>
              </a:buClr>
              <a:buSzPct val="128000"/>
              <a:buFont typeface="Wingdings" pitchFamily="2" charset="2"/>
              <a:buChar char="§"/>
            </a:pPr>
            <a:endParaRPr lang="pt-BR" sz="2200" dirty="0">
              <a:latin typeface="+mn-lt"/>
              <a:cs typeface="Arial" charset="0"/>
            </a:endParaRPr>
          </a:p>
        </p:txBody>
      </p:sp>
      <p:sp>
        <p:nvSpPr>
          <p:cNvPr id="9" name="Retângulo 8">
            <a:extLst>
              <a:ext uri="{FF2B5EF4-FFF2-40B4-BE49-F238E27FC236}">
                <a16:creationId xmlns:a16="http://schemas.microsoft.com/office/drawing/2014/main" id="{CE0F2C2D-942F-4101-BF11-C1EB056AD0F5}"/>
              </a:ext>
            </a:extLst>
          </p:cNvPr>
          <p:cNvSpPr/>
          <p:nvPr/>
        </p:nvSpPr>
        <p:spPr>
          <a:xfrm>
            <a:off x="184684" y="3573016"/>
            <a:ext cx="4572000" cy="2270228"/>
          </a:xfrm>
          <a:prstGeom prst="rect">
            <a:avLst/>
          </a:prstGeom>
        </p:spPr>
        <p:txBody>
          <a:bodyPr/>
          <a:lstStyle/>
          <a:p>
            <a:pPr marL="925513" lvl="2" indent="-342900" algn="just">
              <a:spcBef>
                <a:spcPct val="20000"/>
              </a:spcBef>
              <a:spcAft>
                <a:spcPts val="300"/>
              </a:spcAft>
              <a:buClr>
                <a:srgbClr val="E46C0A"/>
              </a:buClr>
              <a:buSzPct val="128000"/>
              <a:buFont typeface="Arial" panose="020B0604020202020204" pitchFamily="34" charset="0"/>
              <a:buChar char="•"/>
            </a:pPr>
            <a:r>
              <a:rPr lang="pt-BR" sz="2400" dirty="0">
                <a:solidFill>
                  <a:prstClr val="black"/>
                </a:solidFill>
                <a:cs typeface="Arial" charset="0"/>
              </a:rPr>
              <a:t>Gerenciamento de riscos; e  </a:t>
            </a:r>
          </a:p>
          <a:p>
            <a:pPr marL="925513" lvl="2" indent="-342900" algn="just">
              <a:spcBef>
                <a:spcPct val="20000"/>
              </a:spcBef>
              <a:spcAft>
                <a:spcPts val="300"/>
              </a:spcAft>
              <a:buClr>
                <a:srgbClr val="E46C0A"/>
              </a:buClr>
              <a:buSzPct val="128000"/>
              <a:buFont typeface="Arial" panose="020B0604020202020204" pitchFamily="34" charset="0"/>
              <a:buChar char="•"/>
            </a:pPr>
            <a:r>
              <a:rPr lang="pt-BR" sz="2400" dirty="0">
                <a:solidFill>
                  <a:prstClr val="black"/>
                </a:solidFill>
                <a:cs typeface="Arial" charset="0"/>
              </a:rPr>
              <a:t>Transferência de controles prévios e que ocorrem de durante a operação para controle a posteriori. </a:t>
            </a:r>
          </a:p>
        </p:txBody>
      </p:sp>
    </p:spTree>
    <p:extLst>
      <p:ext uri="{BB962C8B-B14F-4D97-AF65-F5344CB8AC3E}">
        <p14:creationId xmlns:p14="http://schemas.microsoft.com/office/powerpoint/2010/main" val="190159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95679" y="1988840"/>
            <a:ext cx="7731732" cy="4362733"/>
          </a:xfrm>
          <a:prstGeom prst="rect">
            <a:avLst/>
          </a:prstGeom>
        </p:spPr>
        <p:txBody>
          <a:bodyPr wrap="square">
            <a:spAutoFit/>
          </a:bodyPr>
          <a:lstStyle/>
          <a:p>
            <a:pPr marL="342900" lvl="2" indent="-342900" algn="just">
              <a:spcBef>
                <a:spcPts val="600"/>
              </a:spcBef>
              <a:buClr>
                <a:schemeClr val="accent6">
                  <a:lumMod val="75000"/>
                </a:schemeClr>
              </a:buClr>
              <a:buFont typeface="Wingdings" panose="05000000000000000000" pitchFamily="2" charset="2"/>
              <a:buChar char="§"/>
              <a:defRPr/>
            </a:pPr>
            <a:r>
              <a:rPr lang="pt-BR" sz="2200" dirty="0">
                <a:cs typeface="Arial" charset="0"/>
              </a:rPr>
              <a:t>Solução </a:t>
            </a:r>
            <a:r>
              <a:rPr lang="pt-BR" sz="2200" b="1" dirty="0">
                <a:cs typeface="Arial" charset="0"/>
              </a:rPr>
              <a:t>flexível</a:t>
            </a:r>
            <a:r>
              <a:rPr lang="pt-BR" sz="2200" dirty="0">
                <a:cs typeface="Arial" charset="0"/>
              </a:rPr>
              <a:t> que permite a </a:t>
            </a:r>
            <a:r>
              <a:rPr lang="pt-BR" sz="2200" b="1" dirty="0">
                <a:cs typeface="Arial" charset="0"/>
              </a:rPr>
              <a:t>integração dos processos de comércio exterior dos órgãos anuentes </a:t>
            </a:r>
            <a:r>
              <a:rPr lang="pt-BR" sz="2200" dirty="0">
                <a:cs typeface="Arial" charset="0"/>
              </a:rPr>
              <a:t>ao Portal Único por meio da </a:t>
            </a:r>
            <a:r>
              <a:rPr lang="pt-BR" sz="2200" b="1" dirty="0">
                <a:cs typeface="Arial" charset="0"/>
              </a:rPr>
              <a:t>customização</a:t>
            </a:r>
            <a:r>
              <a:rPr lang="pt-BR" sz="2200" dirty="0">
                <a:cs typeface="Arial" charset="0"/>
              </a:rPr>
              <a:t> </a:t>
            </a:r>
            <a:r>
              <a:rPr lang="pt-BR" sz="2200" b="1" dirty="0">
                <a:cs typeface="Arial" charset="0"/>
              </a:rPr>
              <a:t>de formulário e regras de negócio</a:t>
            </a:r>
          </a:p>
          <a:p>
            <a:pPr marL="342900" lvl="2" indent="-342900" algn="just">
              <a:spcBef>
                <a:spcPts val="600"/>
              </a:spcBef>
              <a:buClr>
                <a:schemeClr val="accent6">
                  <a:lumMod val="75000"/>
                </a:schemeClr>
              </a:buClr>
              <a:buFont typeface="Wingdings" panose="05000000000000000000" pitchFamily="2" charset="2"/>
              <a:buChar char="§"/>
              <a:defRPr/>
            </a:pPr>
            <a:r>
              <a:rPr lang="pt-BR" sz="2200" dirty="0">
                <a:cs typeface="Arial" charset="0"/>
              </a:rPr>
              <a:t>O que pode ser customizado?  </a:t>
            </a:r>
          </a:p>
          <a:p>
            <a:pPr marL="800100" lvl="1" indent="-342900" algn="just">
              <a:spcBef>
                <a:spcPts val="600"/>
              </a:spcBef>
              <a:buClr>
                <a:schemeClr val="accent6">
                  <a:lumMod val="75000"/>
                </a:schemeClr>
              </a:buClr>
              <a:buFont typeface="Wingdings" panose="05000000000000000000" pitchFamily="2" charset="2"/>
              <a:buChar char="ü"/>
              <a:defRPr/>
            </a:pPr>
            <a:r>
              <a:rPr lang="pt-BR" sz="2200" b="1" dirty="0">
                <a:cs typeface="Arial" charset="0"/>
              </a:rPr>
              <a:t>Informações</a:t>
            </a:r>
            <a:r>
              <a:rPr lang="pt-BR" sz="2200" dirty="0">
                <a:cs typeface="Arial" charset="0"/>
              </a:rPr>
              <a:t> solicitadas e sua obrigatoriedade</a:t>
            </a:r>
          </a:p>
          <a:p>
            <a:pPr marL="800100" lvl="1" indent="-342900" algn="just">
              <a:spcBef>
                <a:spcPts val="600"/>
              </a:spcBef>
              <a:buClr>
                <a:schemeClr val="accent6">
                  <a:lumMod val="75000"/>
                </a:schemeClr>
              </a:buClr>
              <a:buFont typeface="Wingdings" panose="05000000000000000000" pitchFamily="2" charset="2"/>
              <a:buChar char="ü"/>
              <a:defRPr/>
            </a:pPr>
            <a:r>
              <a:rPr lang="pt-BR" sz="2200" dirty="0">
                <a:cs typeface="Arial" charset="0"/>
              </a:rPr>
              <a:t>Prazo de </a:t>
            </a:r>
            <a:r>
              <a:rPr lang="pt-BR" sz="2200" b="1" dirty="0">
                <a:cs typeface="Arial" charset="0"/>
              </a:rPr>
              <a:t>validade</a:t>
            </a:r>
            <a:r>
              <a:rPr lang="pt-BR" sz="2200" dirty="0">
                <a:cs typeface="Arial" charset="0"/>
              </a:rPr>
              <a:t>  </a:t>
            </a:r>
          </a:p>
          <a:p>
            <a:pPr marL="800100" lvl="1" indent="-342900" algn="just">
              <a:spcBef>
                <a:spcPts val="600"/>
              </a:spcBef>
              <a:buClr>
                <a:schemeClr val="accent6">
                  <a:lumMod val="75000"/>
                </a:schemeClr>
              </a:buClr>
              <a:buFont typeface="Wingdings" panose="05000000000000000000" pitchFamily="2" charset="2"/>
              <a:buChar char="ü"/>
              <a:defRPr/>
            </a:pPr>
            <a:r>
              <a:rPr lang="pt-BR" sz="2200" dirty="0">
                <a:cs typeface="Arial" charset="0"/>
              </a:rPr>
              <a:t>Abrangência quanto ao </a:t>
            </a:r>
            <a:r>
              <a:rPr lang="pt-BR" sz="2200" b="1" dirty="0">
                <a:cs typeface="Arial" charset="0"/>
              </a:rPr>
              <a:t>número de operações: 1 ou mais </a:t>
            </a:r>
          </a:p>
          <a:p>
            <a:pPr marL="800100" lvl="1" indent="-342900" algn="just">
              <a:spcBef>
                <a:spcPts val="600"/>
              </a:spcBef>
              <a:buClr>
                <a:schemeClr val="accent6">
                  <a:lumMod val="75000"/>
                </a:schemeClr>
              </a:buClr>
              <a:buFont typeface="Wingdings" panose="05000000000000000000" pitchFamily="2" charset="2"/>
              <a:buChar char="ü"/>
              <a:defRPr/>
            </a:pPr>
            <a:r>
              <a:rPr lang="pt-BR" sz="2200" dirty="0">
                <a:cs typeface="Arial" charset="0"/>
              </a:rPr>
              <a:t>Se o LPCO é </a:t>
            </a:r>
            <a:r>
              <a:rPr lang="pt-BR" sz="2200" b="1" dirty="0">
                <a:cs typeface="Arial" charset="0"/>
              </a:rPr>
              <a:t>impeditivo de embarque</a:t>
            </a:r>
          </a:p>
          <a:p>
            <a:pPr marL="800100" lvl="1" indent="-342900" algn="just">
              <a:spcBef>
                <a:spcPts val="600"/>
              </a:spcBef>
              <a:buClr>
                <a:schemeClr val="accent6">
                  <a:lumMod val="75000"/>
                </a:schemeClr>
              </a:buClr>
              <a:buFont typeface="Wingdings" panose="05000000000000000000" pitchFamily="2" charset="2"/>
              <a:buChar char="ü"/>
              <a:defRPr/>
            </a:pPr>
            <a:r>
              <a:rPr lang="pt-BR" sz="2200" dirty="0">
                <a:cs typeface="Arial" charset="0"/>
              </a:rPr>
              <a:t>Se o LPCO será </a:t>
            </a:r>
            <a:r>
              <a:rPr lang="pt-BR" sz="2200" b="1" dirty="0">
                <a:cs typeface="Arial" charset="0"/>
              </a:rPr>
              <a:t>solicitado pelo exportador </a:t>
            </a:r>
            <a:r>
              <a:rPr lang="pt-BR" sz="2200" dirty="0">
                <a:cs typeface="Arial" charset="0"/>
              </a:rPr>
              <a:t>ou </a:t>
            </a:r>
            <a:r>
              <a:rPr lang="pt-BR" sz="2200" b="1" dirty="0">
                <a:cs typeface="Arial" charset="0"/>
              </a:rPr>
              <a:t>emitido de ofício</a:t>
            </a:r>
          </a:p>
          <a:p>
            <a:pPr lvl="1" algn="just">
              <a:spcBef>
                <a:spcPts val="600"/>
              </a:spcBef>
              <a:buClr>
                <a:schemeClr val="accent6">
                  <a:lumMod val="75000"/>
                </a:schemeClr>
              </a:buClr>
              <a:defRPr/>
            </a:pPr>
            <a:endParaRPr lang="pt-BR" sz="2250" b="1" dirty="0">
              <a:cs typeface="Arial" charset="0"/>
            </a:endParaRPr>
          </a:p>
        </p:txBody>
      </p:sp>
      <p:sp>
        <p:nvSpPr>
          <p:cNvPr id="3" name="Título 1"/>
          <p:cNvSpPr txBox="1">
            <a:spLocks/>
          </p:cNvSpPr>
          <p:nvPr/>
        </p:nvSpPr>
        <p:spPr>
          <a:xfrm>
            <a:off x="467544" y="620688"/>
            <a:ext cx="72008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altLang="pt-BR" sz="3200" b="1" dirty="0">
                <a:solidFill>
                  <a:srgbClr val="4F81BD"/>
                </a:solidFill>
                <a:latin typeface="Calibri" pitchFamily="34" charset="0"/>
                <a:cs typeface="Arial" pitchFamily="34" charset="0"/>
              </a:rPr>
              <a:t>TRATAMENTO ADMINISTRATIVO </a:t>
            </a:r>
            <a:r>
              <a:rPr lang="pt-BR" altLang="pt-BR" sz="3000" b="1" dirty="0">
                <a:solidFill>
                  <a:srgbClr val="002060"/>
                </a:solidFill>
                <a:latin typeface="Calibri" pitchFamily="34" charset="0"/>
                <a:cs typeface="Arial" pitchFamily="34" charset="0"/>
              </a:rPr>
              <a:t> </a:t>
            </a:r>
          </a:p>
          <a:p>
            <a:pPr algn="l"/>
            <a:r>
              <a:rPr lang="pt-BR" altLang="pt-BR" sz="3000" b="1" dirty="0">
                <a:solidFill>
                  <a:srgbClr val="002060"/>
                </a:solidFill>
                <a:latin typeface="Calibri" pitchFamily="34" charset="0"/>
                <a:cs typeface="Arial" pitchFamily="34" charset="0"/>
              </a:rPr>
              <a:t>Módulo LPCO, o que é? </a:t>
            </a:r>
            <a:endParaRPr lang="pt-BR" sz="2200" b="1" dirty="0">
              <a:solidFill>
                <a:srgbClr val="00206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307955"/>
            <a:ext cx="1269333"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7486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10357</TotalTime>
  <Words>2764</Words>
  <Application>Microsoft Office PowerPoint</Application>
  <PresentationFormat>Apresentação na tela (4:3)</PresentationFormat>
  <Paragraphs>273</Paragraphs>
  <Slides>21</Slides>
  <Notes>20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Calibri</vt:lpstr>
      <vt:lpstr>Courier New</vt:lpstr>
      <vt:lpstr>Myriad Pro</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Willyam</dc:creator>
  <cp:lastModifiedBy>Thais Robert Salem</cp:lastModifiedBy>
  <cp:revision>764</cp:revision>
  <cp:lastPrinted>2017-03-17T21:17:13Z</cp:lastPrinted>
  <dcterms:created xsi:type="dcterms:W3CDTF">2016-07-06T13:50:32Z</dcterms:created>
  <dcterms:modified xsi:type="dcterms:W3CDTF">2018-05-22T17:30:53Z</dcterms:modified>
</cp:coreProperties>
</file>